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256" r:id="rId2"/>
    <p:sldId id="257" r:id="rId3"/>
    <p:sldId id="258" r:id="rId4"/>
    <p:sldId id="287" r:id="rId5"/>
    <p:sldId id="264" r:id="rId6"/>
    <p:sldId id="288" r:id="rId7"/>
    <p:sldId id="265" r:id="rId8"/>
    <p:sldId id="274" r:id="rId9"/>
    <p:sldId id="280" r:id="rId10"/>
    <p:sldId id="275" r:id="rId11"/>
    <p:sldId id="284" r:id="rId12"/>
    <p:sldId id="289" r:id="rId13"/>
    <p:sldId id="276" r:id="rId14"/>
    <p:sldId id="277" r:id="rId15"/>
    <p:sldId id="293" r:id="rId16"/>
    <p:sldId id="281" r:id="rId17"/>
    <p:sldId id="290" r:id="rId18"/>
    <p:sldId id="291" r:id="rId19"/>
    <p:sldId id="292" r:id="rId2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660066"/>
    <a:srgbClr val="000099"/>
    <a:srgbClr val="00FFFF"/>
    <a:srgbClr val="660033"/>
    <a:srgbClr val="33CC33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85" autoAdjust="0"/>
    <p:restoredTop sz="94660"/>
  </p:normalViewPr>
  <p:slideViewPr>
    <p:cSldViewPr>
      <p:cViewPr varScale="1">
        <p:scale>
          <a:sx n="111" d="100"/>
          <a:sy n="111" d="100"/>
        </p:scale>
        <p:origin x="-97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E4AAA695-4A59-4D85-B4AE-BAAB4C550BBD}" type="datetimeFigureOut">
              <a:rPr lang="ru-RU"/>
              <a:pPr>
                <a:defRPr/>
              </a:pPr>
              <a:t>24.11.2013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B0F2523A-7BEB-4C2C-B136-235545C81BE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4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23555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DB705F85-25FA-46C5-A686-17BC70D85A1F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9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6626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26627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0FC2C042-487F-480E-8A33-13D1090C6257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11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19BF4B-A892-4F17-B254-A1DA2B0814C3}" type="datetimeFigureOut">
              <a:rPr lang="ru-RU"/>
              <a:pPr>
                <a:defRPr/>
              </a:pPr>
              <a:t>24.11.2013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922021-0E14-4115-B624-005220DB76E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346CC2-3241-4D55-B033-10CA127154B0}" type="datetimeFigureOut">
              <a:rPr lang="ru-RU"/>
              <a:pPr>
                <a:defRPr/>
              </a:pPr>
              <a:t>24.11.2013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0A69B4-73DE-4953-B811-7A82B309362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735F9C-0E20-4F96-9CE8-838E503FD0F5}" type="datetimeFigureOut">
              <a:rPr lang="ru-RU"/>
              <a:pPr>
                <a:defRPr/>
              </a:pPr>
              <a:t>24.11.2013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E8E13E-8DA0-4ECF-AD88-93BBB0BD129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F16EB8-EBEC-4AC3-A99A-0A1C8A0005FE}" type="datetimeFigureOut">
              <a:rPr lang="ru-RU"/>
              <a:pPr>
                <a:defRPr/>
              </a:pPr>
              <a:t>24.11.2013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57F8A4-2D51-4CBF-8426-A4E3D3791AD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E50312-D85B-4A35-8139-0B2191EC8C0E}" type="datetimeFigureOut">
              <a:rPr lang="ru-RU"/>
              <a:pPr>
                <a:defRPr/>
              </a:pPr>
              <a:t>24.11.2013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89A897-D55F-4277-88F2-2B1D7362375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D73FF5-C97C-47A5-B370-D38404DFE45E}" type="datetimeFigureOut">
              <a:rPr lang="ru-RU"/>
              <a:pPr>
                <a:defRPr/>
              </a:pPr>
              <a:t>24.11.2013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5767C4-A963-4EE7-A0A6-A0B9619C87F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40FF76-25A3-4DBF-9449-854A92D99D54}" type="datetimeFigureOut">
              <a:rPr lang="ru-RU"/>
              <a:pPr>
                <a:defRPr/>
              </a:pPr>
              <a:t>24.11.2013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E437CB-C1C2-48F1-A6C8-D3C3C11CB4C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1E62F4-6402-450F-8EB2-0F134F29877F}" type="datetimeFigureOut">
              <a:rPr lang="ru-RU"/>
              <a:pPr>
                <a:defRPr/>
              </a:pPr>
              <a:t>24.11.2013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1FEF9D-D98A-48FB-95E8-72EC8B9A8AA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7DA3B4-EB37-41F6-A711-03B3AB1E6C30}" type="datetimeFigureOut">
              <a:rPr lang="ru-RU"/>
              <a:pPr>
                <a:defRPr/>
              </a:pPr>
              <a:t>24.11.2013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1A3DA0-1C46-46AE-8A93-F256B899532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D374A8-FF36-4085-9772-D3CF0AA4B8F1}" type="datetimeFigureOut">
              <a:rPr lang="ru-RU"/>
              <a:pPr>
                <a:defRPr/>
              </a:pPr>
              <a:t>24.11.2013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436CC8-D7BE-46DD-8EF9-DD6979F6CC4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D60CCC-F6CF-4A11-9FF3-97E4A07B3C91}" type="datetimeFigureOut">
              <a:rPr lang="ru-RU"/>
              <a:pPr>
                <a:defRPr/>
              </a:pPr>
              <a:t>24.11.2013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4ECDDF-36AF-41E9-A8A8-E143B72359C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8FBD6AB-2E89-4D53-919D-107BE357B6C1}" type="datetimeFigureOut">
              <a:rPr lang="ru-RU"/>
              <a:pPr>
                <a:defRPr/>
              </a:pPr>
              <a:t>24.11.2013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1066C95-5D44-4915-992E-7CA1F9EF4F3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openxmlformats.org/officeDocument/2006/relationships/image" Target="../media/image19.jpeg"/><Relationship Id="rId7" Type="http://schemas.openxmlformats.org/officeDocument/2006/relationships/image" Target="../media/image1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jpeg"/><Relationship Id="rId5" Type="http://schemas.openxmlformats.org/officeDocument/2006/relationships/image" Target="../media/image13.jpeg"/><Relationship Id="rId4" Type="http://schemas.openxmlformats.org/officeDocument/2006/relationships/image" Target="../media/image14.png"/><Relationship Id="rId9" Type="http://schemas.openxmlformats.org/officeDocument/2006/relationships/image" Target="../media/image21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hyperlink" Target="http://www.srubperm.ru/bereza.html" TargetMode="External"/><Relationship Id="rId3" Type="http://schemas.openxmlformats.org/officeDocument/2006/relationships/hyperlink" Target="http://ecmoru.livejournal.com/127017.html" TargetMode="External"/><Relationship Id="rId7" Type="http://schemas.openxmlformats.org/officeDocument/2006/relationships/hyperlink" Target="http://lifeonearth.a5.ru/page/1357040819055/" TargetMode="External"/><Relationship Id="rId2" Type="http://schemas.openxmlformats.org/officeDocument/2006/relationships/hyperlink" Target="http://skav.ucoz.lv/forum/15-19-1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lib.znate.ru/docs/index-187530.html" TargetMode="External"/><Relationship Id="rId5" Type="http://schemas.openxmlformats.org/officeDocument/2006/relationships/hyperlink" Target="http://ekol-ush.narod.ru/04.htm" TargetMode="External"/><Relationship Id="rId4" Type="http://schemas.openxmlformats.org/officeDocument/2006/relationships/hyperlink" Target="http://kluba-zvetov.ru/razdeli/tsveti/posadka-tsvetov-v-klumbi.html" TargetMode="Externa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hyperlink" Target="http://www.magic-casket.org/t96-topic" TargetMode="External"/><Relationship Id="rId3" Type="http://schemas.openxmlformats.org/officeDocument/2006/relationships/hyperlink" Target="http://www.gradkostroma.ru/society/tourism/news/novye-obitateli-kostromskogo-zooparka/" TargetMode="External"/><Relationship Id="rId7" Type="http://schemas.openxmlformats.org/officeDocument/2006/relationships/hyperlink" Target="http://www.liveinternet.ru/users/2438595/post176125978/" TargetMode="External"/><Relationship Id="rId2" Type="http://schemas.openxmlformats.org/officeDocument/2006/relationships/hyperlink" Target="http://ne-kurim.ru/forum/threads/viva-la-vida-mariya.924/page-202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odvesti.com/archives/2523.html" TargetMode="External"/><Relationship Id="rId5" Type="http://schemas.openxmlformats.org/officeDocument/2006/relationships/hyperlink" Target="http://forest.geoman.ru/forest/item/f00/s02/e0002114/index.shtml" TargetMode="External"/><Relationship Id="rId10" Type="http://schemas.openxmlformats.org/officeDocument/2006/relationships/hyperlink" Target="http://kungrad.narod.ru/4/Birds/b17.htm" TargetMode="External"/><Relationship Id="rId4" Type="http://schemas.openxmlformats.org/officeDocument/2006/relationships/hyperlink" Target="http://www.automezzo.biz/news/biodiesel" TargetMode="External"/><Relationship Id="rId9" Type="http://schemas.openxmlformats.org/officeDocument/2006/relationships/hyperlink" Target="http://nasch-mir.my1.ru/photo/pticy/jastreb/53" TargetMode="Externa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aveplanet.su/mynews_5898.html" TargetMode="External"/><Relationship Id="rId2" Type="http://schemas.openxmlformats.org/officeDocument/2006/relationships/hyperlink" Target="http://burschool.ucoz.ru/index/0-14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photokarachko.blogspot.ru/2013/08/blog-post_5568.html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13.jpeg"/><Relationship Id="rId7" Type="http://schemas.openxmlformats.org/officeDocument/2006/relationships/image" Target="../media/image1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png"/><Relationship Id="rId9" Type="http://schemas.openxmlformats.org/officeDocument/2006/relationships/image" Target="../media/image1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Заголовок 1"/>
          <p:cNvSpPr>
            <a:spLocks noGrp="1"/>
          </p:cNvSpPr>
          <p:nvPr>
            <p:ph type="ctrTitle"/>
          </p:nvPr>
        </p:nvSpPr>
        <p:spPr>
          <a:xfrm>
            <a:off x="642938" y="857250"/>
            <a:ext cx="7772400" cy="1470025"/>
          </a:xfrm>
        </p:spPr>
        <p:txBody>
          <a:bodyPr/>
          <a:lstStyle/>
          <a:p>
            <a:r>
              <a:rPr lang="ru-RU" sz="6000" b="1" smtClean="0">
                <a:latin typeface="Arial" charset="0"/>
                <a:cs typeface="Arial" charset="0"/>
              </a:rPr>
              <a:t>Состав и структура сообщества</a:t>
            </a:r>
          </a:p>
        </p:txBody>
      </p:sp>
      <p:sp>
        <p:nvSpPr>
          <p:cNvPr id="14339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71625" y="2714625"/>
            <a:ext cx="6400800" cy="1752600"/>
          </a:xfrm>
        </p:spPr>
        <p:txBody>
          <a:bodyPr/>
          <a:lstStyle/>
          <a:p>
            <a:r>
              <a:rPr lang="ru-RU" b="1" i="1" u="sng" smtClean="0">
                <a:solidFill>
                  <a:schemeClr val="tx1"/>
                </a:solidFill>
                <a:latin typeface="Arial" charset="0"/>
                <a:cs typeface="Arial" charset="0"/>
              </a:rPr>
              <a:t>Пищевые взаимоотношения организмов в сообществе</a:t>
            </a:r>
          </a:p>
        </p:txBody>
      </p:sp>
      <p:sp>
        <p:nvSpPr>
          <p:cNvPr id="14340" name="Подзаголовок 2"/>
          <p:cNvSpPr txBox="1">
            <a:spLocks/>
          </p:cNvSpPr>
          <p:nvPr/>
        </p:nvSpPr>
        <p:spPr bwMode="auto">
          <a:xfrm>
            <a:off x="2786063" y="4500563"/>
            <a:ext cx="5900737" cy="1785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spcBef>
                <a:spcPct val="20000"/>
              </a:spcBef>
            </a:pPr>
            <a:r>
              <a:rPr lang="ru-RU" sz="2400" b="1"/>
              <a:t>Учитель биологии</a:t>
            </a:r>
            <a:endParaRPr lang="en-US" sz="2400" b="1"/>
          </a:p>
          <a:p>
            <a:pPr marL="342900" indent="-342900" algn="ctr">
              <a:spcBef>
                <a:spcPct val="20000"/>
              </a:spcBef>
            </a:pPr>
            <a:r>
              <a:rPr lang="ru-RU" sz="2400" b="1"/>
              <a:t>ГБОУ цо№170 г.СанктПетербург</a:t>
            </a:r>
          </a:p>
          <a:p>
            <a:pPr marL="342900" indent="-342900" algn="ctr">
              <a:spcBef>
                <a:spcPct val="20000"/>
              </a:spcBef>
            </a:pPr>
            <a:r>
              <a:rPr lang="ru-RU" sz="2400" b="1"/>
              <a:t>(Колпино)</a:t>
            </a:r>
          </a:p>
          <a:p>
            <a:pPr marL="342900" indent="-342900" algn="ctr">
              <a:spcBef>
                <a:spcPct val="20000"/>
              </a:spcBef>
            </a:pPr>
            <a:r>
              <a:rPr lang="ru-RU" sz="2400" b="1"/>
              <a:t>Трофимова Елена Анатольевна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b="1" smtClean="0">
                <a:solidFill>
                  <a:srgbClr val="FF0000"/>
                </a:solidFill>
                <a:latin typeface="Arial" charset="0"/>
                <a:cs typeface="Arial" charset="0"/>
              </a:rPr>
              <a:t>Задание 2. Соотнесите живых организмов по типу их питания с определенной группой</a:t>
            </a:r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214313" y="1928813"/>
          <a:ext cx="8715375" cy="457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78860"/>
                <a:gridCol w="2250298"/>
                <a:gridCol w="2357454"/>
                <a:gridCol w="1928827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Продуценты</a:t>
                      </a:r>
                      <a:endParaRPr lang="ru-RU" sz="2400" dirty="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dirty="0" err="1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Консументы</a:t>
                      </a:r>
                      <a:r>
                        <a:rPr lang="ru-RU" sz="2400" dirty="0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sz="2400" dirty="0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I</a:t>
                      </a:r>
                      <a:endParaRPr lang="ru-RU" sz="2400" dirty="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dirty="0" err="1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Консументы</a:t>
                      </a:r>
                      <a:r>
                        <a:rPr lang="ru-RU" sz="2400" baseline="0" dirty="0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sz="2400" baseline="0" dirty="0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II</a:t>
                      </a:r>
                      <a:endParaRPr lang="ru-RU" sz="2400" dirty="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dirty="0" err="1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Редуценты</a:t>
                      </a:r>
                      <a:endParaRPr lang="ru-RU" sz="2400" dirty="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9" name="Прямоугольник 8"/>
          <p:cNvSpPr/>
          <p:nvPr/>
        </p:nvSpPr>
        <p:spPr>
          <a:xfrm>
            <a:off x="4286250" y="2857500"/>
            <a:ext cx="1500188" cy="5715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atin typeface="Arial" pitchFamily="34" charset="0"/>
                <a:cs typeface="Arial" pitchFamily="34" charset="0"/>
              </a:rPr>
              <a:t>Тополь</a:t>
            </a:r>
            <a:endParaRPr lang="ru-RU" sz="24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24591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28938" y="12072938"/>
            <a:ext cx="3195637" cy="255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Прямоугольник 11"/>
          <p:cNvSpPr/>
          <p:nvPr/>
        </p:nvSpPr>
        <p:spPr>
          <a:xfrm>
            <a:off x="214313" y="3571875"/>
            <a:ext cx="1857375" cy="7143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atin typeface="Arial" pitchFamily="34" charset="0"/>
                <a:cs typeface="Arial" pitchFamily="34" charset="0"/>
              </a:rPr>
              <a:t>Одуванчик</a:t>
            </a:r>
            <a:endParaRPr lang="ru-RU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4572000" y="3786188"/>
            <a:ext cx="2214563" cy="7143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atin typeface="Arial" pitchFamily="34" charset="0"/>
                <a:cs typeface="Arial" pitchFamily="34" charset="0"/>
              </a:rPr>
              <a:t>Подснежник</a:t>
            </a:r>
            <a:endParaRPr lang="ru-RU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2357438" y="4643438"/>
            <a:ext cx="1643062" cy="64293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atin typeface="Arial" pitchFamily="34" charset="0"/>
                <a:cs typeface="Arial" pitchFamily="34" charset="0"/>
              </a:rPr>
              <a:t>Полевка</a:t>
            </a:r>
            <a:endParaRPr lang="ru-RU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4214813" y="5857875"/>
            <a:ext cx="1714500" cy="5715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atin typeface="Arial" pitchFamily="34" charset="0"/>
                <a:cs typeface="Arial" pitchFamily="34" charset="0"/>
              </a:rPr>
              <a:t>Белка</a:t>
            </a:r>
            <a:endParaRPr lang="ru-RU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2000250" y="2714625"/>
            <a:ext cx="1785938" cy="42862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atin typeface="Arial" pitchFamily="34" charset="0"/>
                <a:cs typeface="Arial" pitchFamily="34" charset="0"/>
              </a:rPr>
              <a:t>Лось</a:t>
            </a:r>
            <a:endParaRPr lang="ru-RU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7000875" y="2571750"/>
            <a:ext cx="1428750" cy="7143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atin typeface="Arial" pitchFamily="34" charset="0"/>
                <a:cs typeface="Arial" pitchFamily="34" charset="0"/>
              </a:rPr>
              <a:t>Лисица</a:t>
            </a:r>
            <a:endParaRPr lang="ru-RU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6643688" y="5929313"/>
            <a:ext cx="1571625" cy="5000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atin typeface="Arial" pitchFamily="34" charset="0"/>
                <a:cs typeface="Arial" pitchFamily="34" charset="0"/>
              </a:rPr>
              <a:t>Рысь</a:t>
            </a:r>
            <a:endParaRPr lang="ru-RU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1571625" y="5715000"/>
            <a:ext cx="2357438" cy="7143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atin typeface="Arial" pitchFamily="34" charset="0"/>
                <a:cs typeface="Arial" pitchFamily="34" charset="0"/>
              </a:rPr>
              <a:t>Дождевой червь</a:t>
            </a:r>
            <a:endParaRPr lang="ru-RU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7072313" y="3857625"/>
            <a:ext cx="1714500" cy="285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Бактерии</a:t>
            </a:r>
            <a:endParaRPr lang="ru-RU" sz="24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1" name="Picture 8" descr="Картинка 15 из 15587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43750" y="4000500"/>
            <a:ext cx="1785938" cy="2660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2" name="Picture 10" descr="Картинка 6 из 124210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929188" y="4929188"/>
            <a:ext cx="2357437" cy="143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3" name="Picture 12" descr="Картинка 6 из 638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714625" y="4857750"/>
            <a:ext cx="2271713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4" name="Picture 4" descr="http://cs9378.vkontakte.ru/u83747/-7/x_1e3d2f03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572250" y="1357313"/>
            <a:ext cx="2278063" cy="170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5" name="Picture 2" descr="Картинка 7 из 159979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214688" y="1428750"/>
            <a:ext cx="2276475" cy="176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6" name="Picture 6" descr="Картинка 15 из 52341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428625" y="1285875"/>
            <a:ext cx="1687513" cy="2314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7" name="TextBox 1"/>
          <p:cNvSpPr txBox="1">
            <a:spLocks noChangeArrowheads="1"/>
          </p:cNvSpPr>
          <p:nvPr/>
        </p:nvSpPr>
        <p:spPr bwMode="auto">
          <a:xfrm>
            <a:off x="1428750" y="357188"/>
            <a:ext cx="3889375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000" b="1">
                <a:solidFill>
                  <a:srgbClr val="00B050"/>
                </a:solidFill>
              </a:rPr>
              <a:t>Проверь себя!</a:t>
            </a:r>
          </a:p>
        </p:txBody>
      </p:sp>
      <p:pic>
        <p:nvPicPr>
          <p:cNvPr id="33800" name="Picture 8" descr="C:\Documents and Settings\Admin\Рабочий стол\трофическая структура бгц\nogi.jpg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96838" y="4760913"/>
            <a:ext cx="2579687" cy="1798637"/>
          </a:xfrm>
          <a:prstGeom prst="rect">
            <a:avLst/>
          </a:prstGeom>
          <a:noFill/>
        </p:spPr>
      </p:pic>
      <p:sp>
        <p:nvSpPr>
          <p:cNvPr id="20" name="Скругленный прямоугольник 19"/>
          <p:cNvSpPr/>
          <p:nvPr/>
        </p:nvSpPr>
        <p:spPr>
          <a:xfrm>
            <a:off x="3286125" y="1428750"/>
            <a:ext cx="857250" cy="35718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latin typeface="Arial" pitchFamily="34" charset="0"/>
                <a:cs typeface="Arial" pitchFamily="34" charset="0"/>
              </a:rPr>
              <a:t>заяц</a:t>
            </a: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7715250" y="1285875"/>
            <a:ext cx="857250" cy="28575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latin typeface="Arial" pitchFamily="34" charset="0"/>
                <a:cs typeface="Arial" pitchFamily="34" charset="0"/>
              </a:rPr>
              <a:t>лиса</a:t>
            </a:r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428625" y="1357313"/>
            <a:ext cx="1071563" cy="357187"/>
          </a:xfrm>
          <a:prstGeom prst="roundRect">
            <a:avLst>
              <a:gd name="adj" fmla="val 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latin typeface="Arial" pitchFamily="34" charset="0"/>
                <a:cs typeface="Arial" pitchFamily="34" charset="0"/>
              </a:rPr>
              <a:t>осина</a:t>
            </a:r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7572375" y="6072188"/>
            <a:ext cx="1143000" cy="35718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latin typeface="Arial" pitchFamily="34" charset="0"/>
                <a:cs typeface="Arial" pitchFamily="34" charset="0"/>
              </a:rPr>
              <a:t>ястреб</a:t>
            </a:r>
          </a:p>
        </p:txBody>
      </p:sp>
      <p:sp>
        <p:nvSpPr>
          <p:cNvPr id="24" name="Скругленный прямоугольник 23"/>
          <p:cNvSpPr/>
          <p:nvPr/>
        </p:nvSpPr>
        <p:spPr>
          <a:xfrm flipH="1">
            <a:off x="5286375" y="6143625"/>
            <a:ext cx="1071563" cy="28575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latin typeface="Arial" pitchFamily="34" charset="0"/>
                <a:cs typeface="Arial" pitchFamily="34" charset="0"/>
              </a:rPr>
              <a:t>дрозд</a:t>
            </a:r>
          </a:p>
        </p:txBody>
      </p:sp>
      <p:sp>
        <p:nvSpPr>
          <p:cNvPr id="25" name="Скругленный прямоугольник 24"/>
          <p:cNvSpPr/>
          <p:nvPr/>
        </p:nvSpPr>
        <p:spPr>
          <a:xfrm>
            <a:off x="571500" y="6072188"/>
            <a:ext cx="1285875" cy="28575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latin typeface="Arial" pitchFamily="34" charset="0"/>
                <a:cs typeface="Arial" pitchFamily="34" charset="0"/>
              </a:rPr>
              <a:t>листва</a:t>
            </a:r>
          </a:p>
        </p:txBody>
      </p:sp>
      <p:sp>
        <p:nvSpPr>
          <p:cNvPr id="26" name="Скругленный прямоугольник 25"/>
          <p:cNvSpPr/>
          <p:nvPr/>
        </p:nvSpPr>
        <p:spPr>
          <a:xfrm>
            <a:off x="2714625" y="4786313"/>
            <a:ext cx="1714500" cy="5715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latin typeface="Arial" pitchFamily="34" charset="0"/>
                <a:cs typeface="Arial" pitchFamily="34" charset="0"/>
              </a:rPr>
              <a:t>Дождевой червь</a:t>
            </a:r>
          </a:p>
        </p:txBody>
      </p:sp>
      <p:cxnSp>
        <p:nvCxnSpPr>
          <p:cNvPr id="28" name="Прямая со стрелкой 27"/>
          <p:cNvCxnSpPr/>
          <p:nvPr/>
        </p:nvCxnSpPr>
        <p:spPr>
          <a:xfrm>
            <a:off x="2643188" y="2357438"/>
            <a:ext cx="500062" cy="158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 стрелкой 29"/>
          <p:cNvCxnSpPr/>
          <p:nvPr/>
        </p:nvCxnSpPr>
        <p:spPr>
          <a:xfrm>
            <a:off x="5572125" y="2286000"/>
            <a:ext cx="5715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8" dur="2000"/>
                                        <p:tgtEl>
                                          <p:spTgt spid="338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1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4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0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b="1" smtClean="0">
                <a:solidFill>
                  <a:srgbClr val="00B050"/>
                </a:solidFill>
                <a:latin typeface="Arial" charset="0"/>
                <a:cs typeface="Arial" charset="0"/>
              </a:rPr>
              <a:t>Проверь себя!</a:t>
            </a:r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214313" y="1928813"/>
          <a:ext cx="8715375" cy="457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78860"/>
                <a:gridCol w="2250298"/>
                <a:gridCol w="2357454"/>
                <a:gridCol w="1928827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Продуценты</a:t>
                      </a:r>
                      <a:endParaRPr lang="ru-RU" sz="2400" dirty="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dirty="0" err="1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Консументы</a:t>
                      </a:r>
                      <a:r>
                        <a:rPr lang="ru-RU" sz="2400" dirty="0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sz="2400" dirty="0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I</a:t>
                      </a:r>
                      <a:endParaRPr lang="ru-RU" sz="2400" dirty="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dirty="0" err="1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Консументы</a:t>
                      </a:r>
                      <a:r>
                        <a:rPr lang="ru-RU" sz="2400" baseline="0" dirty="0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sz="2400" baseline="0" dirty="0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II</a:t>
                      </a:r>
                      <a:endParaRPr lang="ru-RU" sz="2400" dirty="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dirty="0" err="1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Редуценты</a:t>
                      </a:r>
                      <a:endParaRPr lang="ru-RU" sz="2400" dirty="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9" name="Прямоугольник 8"/>
          <p:cNvSpPr/>
          <p:nvPr/>
        </p:nvSpPr>
        <p:spPr>
          <a:xfrm>
            <a:off x="571500" y="2571750"/>
            <a:ext cx="1500188" cy="5715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atin typeface="Arial" pitchFamily="34" charset="0"/>
                <a:cs typeface="Arial" pitchFamily="34" charset="0"/>
              </a:rPr>
              <a:t>Тополь</a:t>
            </a:r>
            <a:endParaRPr lang="ru-RU" sz="24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27663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28938" y="12072938"/>
            <a:ext cx="3195637" cy="255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Прямоугольник 11"/>
          <p:cNvSpPr/>
          <p:nvPr/>
        </p:nvSpPr>
        <p:spPr>
          <a:xfrm>
            <a:off x="357188" y="3357563"/>
            <a:ext cx="1857375" cy="7143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atin typeface="Arial" pitchFamily="34" charset="0"/>
                <a:cs typeface="Arial" pitchFamily="34" charset="0"/>
              </a:rPr>
              <a:t>Одуванчик</a:t>
            </a:r>
            <a:endParaRPr lang="ru-RU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285750" y="4286250"/>
            <a:ext cx="2214563" cy="7143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atin typeface="Arial" pitchFamily="34" charset="0"/>
                <a:cs typeface="Arial" pitchFamily="34" charset="0"/>
              </a:rPr>
              <a:t>Подснежник</a:t>
            </a:r>
            <a:endParaRPr lang="ru-RU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2857500" y="3357563"/>
            <a:ext cx="1643063" cy="64293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atin typeface="Arial" pitchFamily="34" charset="0"/>
                <a:cs typeface="Arial" pitchFamily="34" charset="0"/>
              </a:rPr>
              <a:t>Полевка</a:t>
            </a:r>
            <a:endParaRPr lang="ru-RU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2928938" y="4286250"/>
            <a:ext cx="1714500" cy="5715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atin typeface="Arial" pitchFamily="34" charset="0"/>
                <a:cs typeface="Arial" pitchFamily="34" charset="0"/>
              </a:rPr>
              <a:t>Белка</a:t>
            </a:r>
            <a:endParaRPr lang="ru-RU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2571750" y="2571750"/>
            <a:ext cx="1785938" cy="42862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atin typeface="Arial" pitchFamily="34" charset="0"/>
                <a:cs typeface="Arial" pitchFamily="34" charset="0"/>
              </a:rPr>
              <a:t>Лось</a:t>
            </a:r>
            <a:endParaRPr lang="ru-RU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5143500" y="2500313"/>
            <a:ext cx="1428750" cy="7143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atin typeface="Arial" pitchFamily="34" charset="0"/>
                <a:cs typeface="Arial" pitchFamily="34" charset="0"/>
              </a:rPr>
              <a:t>Лисица</a:t>
            </a:r>
            <a:endParaRPr lang="ru-RU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5072063" y="3500438"/>
            <a:ext cx="1571625" cy="5000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atin typeface="Arial" pitchFamily="34" charset="0"/>
                <a:cs typeface="Arial" pitchFamily="34" charset="0"/>
              </a:rPr>
              <a:t>Рысь</a:t>
            </a:r>
            <a:endParaRPr lang="ru-RU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6929438" y="2500313"/>
            <a:ext cx="2000250" cy="100012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atin typeface="Arial" pitchFamily="34" charset="0"/>
                <a:cs typeface="Arial" pitchFamily="34" charset="0"/>
              </a:rPr>
              <a:t>Дождевой червь</a:t>
            </a:r>
            <a:endParaRPr lang="ru-RU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7072313" y="3714750"/>
            <a:ext cx="1714500" cy="285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Бактерии</a:t>
            </a:r>
            <a:endParaRPr lang="ru-RU" sz="24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b="1" smtClean="0">
                <a:latin typeface="Arial" charset="0"/>
                <a:cs typeface="Arial" charset="0"/>
              </a:rPr>
              <a:t/>
            </a:r>
            <a:br>
              <a:rPr lang="ru-RU" sz="4000" b="1" smtClean="0">
                <a:latin typeface="Arial" charset="0"/>
                <a:cs typeface="Arial" charset="0"/>
              </a:rPr>
            </a:br>
            <a:r>
              <a:rPr lang="ru-RU" sz="4000" b="1" smtClean="0">
                <a:latin typeface="Arial" charset="0"/>
                <a:cs typeface="Arial" charset="0"/>
              </a:rPr>
              <a:t>А </a:t>
            </a:r>
            <a:r>
              <a:rPr lang="ru-RU" sz="4000" b="1" u="sng" smtClean="0">
                <a:latin typeface="Arial" charset="0"/>
                <a:cs typeface="Arial" charset="0"/>
              </a:rPr>
              <a:t>человек</a:t>
            </a:r>
            <a:r>
              <a:rPr lang="ru-RU" sz="4000" b="1" smtClean="0">
                <a:latin typeface="Arial" charset="0"/>
                <a:cs typeface="Arial" charset="0"/>
              </a:rPr>
              <a:t> взаимодействует с сообществами живых организмов?</a:t>
            </a:r>
          </a:p>
        </p:txBody>
      </p:sp>
      <p:pic>
        <p:nvPicPr>
          <p:cNvPr id="286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3000375" y="2643188"/>
            <a:ext cx="3121025" cy="331787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b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Нанося вред природе человек вредит сам себе!!!</a:t>
            </a:r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6250" y="3500438"/>
            <a:ext cx="4500563" cy="300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500" y="1428750"/>
            <a:ext cx="3770313" cy="278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smtClean="0">
                <a:latin typeface="Arial" charset="0"/>
                <a:cs typeface="Arial" charset="0"/>
              </a:rPr>
              <a:t>Домашнее задание</a:t>
            </a:r>
          </a:p>
        </p:txBody>
      </p:sp>
      <p:sp>
        <p:nvSpPr>
          <p:cNvPr id="30722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Font typeface="Arial" charset="0"/>
              <a:buNone/>
            </a:pPr>
            <a:endParaRPr lang="ru-RU" sz="2400" smtClean="0">
              <a:latin typeface="Arial" charset="0"/>
              <a:cs typeface="Arial" charset="0"/>
            </a:endParaRPr>
          </a:p>
          <a:p>
            <a:pPr algn="ctr">
              <a:buFont typeface="Arial" charset="0"/>
              <a:buNone/>
            </a:pPr>
            <a:r>
              <a:rPr lang="ru-RU" sz="2400" smtClean="0">
                <a:latin typeface="Arial" charset="0"/>
                <a:cs typeface="Arial" charset="0"/>
              </a:rPr>
              <a:t>Параграф 84</a:t>
            </a:r>
          </a:p>
          <a:p>
            <a:pPr algn="ctr">
              <a:buFont typeface="Arial" charset="0"/>
              <a:buNone/>
            </a:pPr>
            <a:r>
              <a:rPr lang="ru-RU" sz="2400" smtClean="0">
                <a:latin typeface="Arial" charset="0"/>
                <a:cs typeface="Arial" charset="0"/>
              </a:rPr>
              <a:t>Составить пищевую цепь пастбищную и детритную самостоятельно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Заголовок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4000" b="1" smtClean="0">
                <a:latin typeface="Arial" charset="0"/>
                <a:cs typeface="Arial" charset="0"/>
              </a:rPr>
              <a:t>Спасибо за внимание!</a:t>
            </a: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/>
          </a:p>
        </p:txBody>
      </p:sp>
      <p:sp>
        <p:nvSpPr>
          <p:cNvPr id="31747" name="Rectangle 1"/>
          <p:cNvSpPr>
            <a:spLocks noChangeArrowheads="1"/>
          </p:cNvSpPr>
          <p:nvPr/>
        </p:nvSpPr>
        <p:spPr bwMode="auto">
          <a:xfrm>
            <a:off x="1571625" y="571500"/>
            <a:ext cx="4694238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 sz="2400" b="1" i="1"/>
              <a:t>Улыбкой ясною природа</a:t>
            </a:r>
            <a:br>
              <a:rPr lang="ru-RU" sz="2400" b="1" i="1"/>
            </a:br>
            <a:r>
              <a:rPr lang="ru-RU" sz="2400" b="1" i="1"/>
              <a:t>сквозь сон встречает утро.</a:t>
            </a:r>
            <a:endParaRPr lang="ru-RU" sz="2400"/>
          </a:p>
          <a:p>
            <a:pPr eaLnBrk="0" hangingPunct="0"/>
            <a:r>
              <a:rPr lang="ru-RU" sz="2400"/>
              <a:t>А.С. Пушкин.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dirty="0" smtClean="0">
                <a:latin typeface="Arial" pitchFamily="34" charset="0"/>
                <a:cs typeface="Arial" pitchFamily="34" charset="0"/>
              </a:rPr>
              <a:t>Список использованных источников</a:t>
            </a:r>
            <a:endParaRPr lang="ru-RU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1800" dirty="0" smtClean="0">
                <a:latin typeface="Arial" pitchFamily="34" charset="0"/>
                <a:cs typeface="Arial" pitchFamily="34" charset="0"/>
              </a:rPr>
              <a:t>А) Список использованных печатных источников</a:t>
            </a:r>
          </a:p>
          <a:p>
            <a:pPr marL="457200" indent="-457200" fontAlgn="auto">
              <a:spcAft>
                <a:spcPts val="0"/>
              </a:spcAft>
              <a:buFont typeface="Arial" pitchFamily="34" charset="0"/>
              <a:buAutoNum type="arabicPeriod"/>
              <a:defRPr/>
            </a:pPr>
            <a:r>
              <a:rPr lang="ru-RU" sz="1800" dirty="0" smtClean="0">
                <a:latin typeface="Arial" pitchFamily="34" charset="0"/>
                <a:cs typeface="Arial" pitchFamily="34" charset="0"/>
              </a:rPr>
              <a:t>Биология.10-11 класс. Учебник. Общая биология. Каменский А. А., </a:t>
            </a:r>
            <a:r>
              <a:rPr lang="ru-RU" sz="1800" dirty="0" err="1" smtClean="0">
                <a:latin typeface="Arial" pitchFamily="34" charset="0"/>
                <a:cs typeface="Arial" pitchFamily="34" charset="0"/>
              </a:rPr>
              <a:t>Криксунов</a:t>
            </a:r>
            <a:r>
              <a:rPr lang="ru-RU" sz="1800" dirty="0" smtClean="0">
                <a:latin typeface="Arial" pitchFamily="34" charset="0"/>
                <a:cs typeface="Arial" pitchFamily="34" charset="0"/>
              </a:rPr>
              <a:t> Е. В., Пасечник Б. Б. М</a:t>
            </a:r>
            <a:r>
              <a:rPr lang="en-US" sz="1800" dirty="0" smtClean="0">
                <a:latin typeface="Arial" pitchFamily="34" charset="0"/>
                <a:cs typeface="Arial" pitchFamily="34" charset="0"/>
              </a:rPr>
              <a:t>:</a:t>
            </a:r>
            <a:r>
              <a:rPr lang="ru-RU" sz="1800" dirty="0" smtClean="0">
                <a:latin typeface="Arial" pitchFamily="34" charset="0"/>
                <a:cs typeface="Arial" pitchFamily="34" charset="0"/>
              </a:rPr>
              <a:t>, Дрофа 2006.</a:t>
            </a:r>
          </a:p>
          <a:p>
            <a:pPr marL="457200" indent="-457200" fontAlgn="auto">
              <a:spcAft>
                <a:spcPts val="0"/>
              </a:spcAft>
              <a:buFont typeface="Arial" pitchFamily="34" charset="0"/>
              <a:buAutoNum type="arabicPeriod"/>
              <a:defRPr/>
            </a:pPr>
            <a:r>
              <a:rPr lang="ru-RU" sz="1800" dirty="0" smtClean="0">
                <a:latin typeface="Arial" pitchFamily="34" charset="0"/>
                <a:cs typeface="Arial" pitchFamily="34" charset="0"/>
              </a:rPr>
              <a:t>С.Г. Мамонтова, В.Б. Захарова, Н.И. Сонина "Биология. Общие закономерности. 9 класс" - </a:t>
            </a:r>
            <a:r>
              <a:rPr lang="ru-RU" sz="1800" i="1" dirty="0" smtClean="0">
                <a:latin typeface="Arial" pitchFamily="34" charset="0"/>
                <a:cs typeface="Arial" pitchFamily="34" charset="0"/>
              </a:rPr>
              <a:t>Захаров В.Б.Дрофа 2012.</a:t>
            </a:r>
            <a:endParaRPr lang="ru-RU" sz="1800" dirty="0" smtClean="0">
              <a:latin typeface="Arial" pitchFamily="34" charset="0"/>
              <a:cs typeface="Arial" pitchFamily="34" charset="0"/>
            </a:endParaRP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1800" dirty="0" smtClean="0">
                <a:latin typeface="Arial" pitchFamily="34" charset="0"/>
                <a:cs typeface="Arial" pitchFamily="34" charset="0"/>
              </a:rPr>
              <a:t>Б) Активные ссылки на использованные изображения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1800" dirty="0" smtClean="0">
                <a:latin typeface="Arial" pitchFamily="34" charset="0"/>
                <a:cs typeface="Arial" pitchFamily="34" charset="0"/>
              </a:rPr>
              <a:t>1.Картина </a:t>
            </a:r>
            <a:r>
              <a:rPr lang="en-US" sz="1800" dirty="0" smtClean="0">
                <a:latin typeface="Arial" pitchFamily="34" charset="0"/>
                <a:cs typeface="Arial" pitchFamily="34" charset="0"/>
              </a:rPr>
              <a:t>“</a:t>
            </a:r>
            <a:r>
              <a:rPr lang="ru-RU" sz="1800" dirty="0" smtClean="0">
                <a:latin typeface="Arial" pitchFamily="34" charset="0"/>
                <a:cs typeface="Arial" pitchFamily="34" charset="0"/>
              </a:rPr>
              <a:t> утро в сосновом лесу</a:t>
            </a:r>
            <a:r>
              <a:rPr lang="en-US" sz="1800" dirty="0" smtClean="0">
                <a:latin typeface="Arial" pitchFamily="34" charset="0"/>
                <a:cs typeface="Arial" pitchFamily="34" charset="0"/>
              </a:rPr>
              <a:t>” - </a:t>
            </a:r>
            <a:r>
              <a:rPr lang="en-US" sz="1800" dirty="0" smtClean="0">
                <a:hlinkClick r:id="rId2"/>
              </a:rPr>
              <a:t>http://skav.ucoz.lv/forum/15-19-1</a:t>
            </a:r>
            <a:endParaRPr lang="en-US" sz="1800" dirty="0" smtClean="0"/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1800" dirty="0" smtClean="0">
                <a:latin typeface="Arial" pitchFamily="34" charset="0"/>
                <a:cs typeface="Arial" pitchFamily="34" charset="0"/>
              </a:rPr>
              <a:t>2</a:t>
            </a:r>
            <a:r>
              <a:rPr lang="ru-RU" sz="1800" dirty="0" smtClean="0">
                <a:latin typeface="Arial" pitchFamily="34" charset="0"/>
                <a:cs typeface="Arial" pitchFamily="34" charset="0"/>
              </a:rPr>
              <a:t>. Картинка – мусор в лесу - </a:t>
            </a:r>
            <a:r>
              <a:rPr lang="en-US" sz="1800" dirty="0" smtClean="0">
                <a:hlinkClick r:id="rId3"/>
              </a:rPr>
              <a:t>http://ecmoru.livejournal.com/127017.html</a:t>
            </a:r>
            <a:endParaRPr lang="ru-RU" sz="1800" dirty="0" smtClean="0"/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1800" dirty="0" smtClean="0">
                <a:latin typeface="Arial" pitchFamily="34" charset="0"/>
                <a:cs typeface="Arial" pitchFamily="34" charset="0"/>
              </a:rPr>
              <a:t>3. Картинка – клумба - </a:t>
            </a:r>
            <a:r>
              <a:rPr lang="en-US" sz="1800" dirty="0" smtClean="0">
                <a:hlinkClick r:id="rId4"/>
              </a:rPr>
              <a:t>http://kluba-zvetov.ru/razdeli/tsveti/posadka-tsvetov-v-klumbi.html</a:t>
            </a:r>
            <a:endParaRPr lang="ru-RU" sz="1800" dirty="0" smtClean="0"/>
          </a:p>
          <a:p>
            <a:pPr fontAlgn="auto">
              <a:spcAft>
                <a:spcPts val="0"/>
              </a:spcAft>
              <a:buFont typeface="Arial" pitchFamily="34" charset="0"/>
              <a:buAutoNum type="arabicPeriod" startAt="4"/>
              <a:defRPr/>
            </a:pPr>
            <a:r>
              <a:rPr lang="ru-RU" sz="1800" dirty="0" smtClean="0">
                <a:latin typeface="Arial" pitchFamily="34" charset="0"/>
                <a:cs typeface="Arial" pitchFamily="34" charset="0"/>
              </a:rPr>
              <a:t>Ярусность леса -</a:t>
            </a:r>
            <a:r>
              <a:rPr lang="en-US" sz="1800" dirty="0" smtClean="0">
                <a:hlinkClick r:id="rId5"/>
              </a:rPr>
              <a:t>http://ekol-ush.narod.ru/04.htm</a:t>
            </a:r>
            <a:endParaRPr lang="ru-RU" sz="1800" dirty="0" smtClean="0"/>
          </a:p>
          <a:p>
            <a:pPr fontAlgn="auto">
              <a:spcAft>
                <a:spcPts val="0"/>
              </a:spcAft>
              <a:buFont typeface="Arial" pitchFamily="34" charset="0"/>
              <a:buAutoNum type="arabicPeriod" startAt="4"/>
              <a:defRPr/>
            </a:pPr>
            <a:r>
              <a:rPr lang="ru-RU" sz="1800" dirty="0" smtClean="0">
                <a:latin typeface="Arial" pitchFamily="34" charset="0"/>
                <a:cs typeface="Arial" pitchFamily="34" charset="0"/>
              </a:rPr>
              <a:t>Трофическая цепь - </a:t>
            </a:r>
            <a:r>
              <a:rPr lang="en-US" sz="1800" dirty="0" smtClean="0">
                <a:hlinkClick r:id="rId6"/>
              </a:rPr>
              <a:t>http://lib.znate.ru/docs/index-187530.html</a:t>
            </a:r>
            <a:endParaRPr lang="ru-RU" sz="1800" dirty="0" smtClean="0"/>
          </a:p>
          <a:p>
            <a:pPr fontAlgn="auto">
              <a:spcAft>
                <a:spcPts val="0"/>
              </a:spcAft>
              <a:buFont typeface="Arial" pitchFamily="34" charset="0"/>
              <a:buAutoNum type="arabicPeriod" startAt="4"/>
              <a:defRPr/>
            </a:pPr>
            <a:r>
              <a:rPr lang="ru-RU" sz="1800" dirty="0" smtClean="0"/>
              <a:t>Дождевой червь - </a:t>
            </a:r>
            <a:r>
              <a:rPr lang="en-US" sz="1800" dirty="0" smtClean="0">
                <a:hlinkClick r:id="rId7"/>
              </a:rPr>
              <a:t>http://lifeonearth.a5.ru/page/1357040819055/</a:t>
            </a:r>
            <a:endParaRPr lang="ru-RU" sz="1800" dirty="0" smtClean="0"/>
          </a:p>
          <a:p>
            <a:pPr fontAlgn="auto">
              <a:spcAft>
                <a:spcPts val="0"/>
              </a:spcAft>
              <a:buFont typeface="Arial" pitchFamily="34" charset="0"/>
              <a:buAutoNum type="arabicPeriod" startAt="4"/>
              <a:defRPr/>
            </a:pPr>
            <a:r>
              <a:rPr lang="ru-RU" sz="1800" dirty="0" smtClean="0"/>
              <a:t>Береза - </a:t>
            </a:r>
            <a:r>
              <a:rPr lang="en-US" sz="1800" dirty="0" smtClean="0">
                <a:hlinkClick r:id="rId8"/>
              </a:rPr>
              <a:t>http://www.srubperm.ru/bereza.html</a:t>
            </a:r>
            <a:endParaRPr lang="ru-RU" sz="1800" dirty="0" smtClean="0"/>
          </a:p>
          <a:p>
            <a:pPr fontAlgn="auto">
              <a:spcAft>
                <a:spcPts val="0"/>
              </a:spcAft>
              <a:buFont typeface="Arial" pitchFamily="34" charset="0"/>
              <a:buAutoNum type="arabicPeriod" startAt="4"/>
              <a:defRPr/>
            </a:pPr>
            <a:endParaRPr lang="ru-RU" sz="1800" dirty="0" smtClean="0"/>
          </a:p>
          <a:p>
            <a:pPr fontAlgn="auto">
              <a:spcAft>
                <a:spcPts val="0"/>
              </a:spcAft>
              <a:buFont typeface="Arial" pitchFamily="34" charset="0"/>
              <a:buAutoNum type="arabicPeriod" startAt="4"/>
              <a:defRPr/>
            </a:pPr>
            <a:endParaRPr lang="ru-RU" sz="1800" dirty="0" smtClean="0">
              <a:latin typeface="Arial" pitchFamily="34" charset="0"/>
              <a:cs typeface="Arial" pitchFamily="34" charset="0"/>
            </a:endParaRP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sz="1800" dirty="0" smtClean="0">
              <a:latin typeface="Arial" pitchFamily="34" charset="0"/>
              <a:cs typeface="Arial" pitchFamily="34" charset="0"/>
            </a:endParaRP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dirty="0" smtClean="0">
                <a:latin typeface="Arial" pitchFamily="34" charset="0"/>
                <a:cs typeface="Arial" pitchFamily="34" charset="0"/>
              </a:rPr>
              <a:t>Список использованных источников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rtlCol="0">
            <a:normAutofit lnSpcReduction="1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8.Кот и собака -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  <a:hlinkClick r:id="rId2"/>
              </a:rPr>
              <a:t>http://ne-kurim.ru/forum/threads/viva-la-vida-mariya.924/page-202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9. Белка - </a:t>
            </a:r>
            <a:r>
              <a:rPr lang="en-US" sz="2000" dirty="0" smtClean="0">
                <a:hlinkClick r:id="rId3"/>
              </a:rPr>
              <a:t>http://www.gradkostroma.ru/society/tourism/news/novye-obitateli-kostromskogo-zooparka/</a:t>
            </a:r>
            <a:endParaRPr lang="ru-RU" sz="2000" dirty="0" smtClean="0"/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10. Бактерии - </a:t>
            </a:r>
            <a:r>
              <a:rPr lang="en-US" sz="2000" dirty="0" smtClean="0">
                <a:hlinkClick r:id="rId4"/>
              </a:rPr>
              <a:t>http://www.automezzo.biz/news/biodiesel</a:t>
            </a:r>
            <a:endParaRPr lang="ru-RU" sz="2000" dirty="0" smtClean="0"/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11. Пастбищная цепь питания - </a:t>
            </a:r>
            <a:r>
              <a:rPr lang="en-US" sz="2000" dirty="0" smtClean="0">
                <a:hlinkClick r:id="rId5"/>
              </a:rPr>
              <a:t>http://forest.geoman.ru/forest/item/f00/s02/e0002114/index.shtml</a:t>
            </a:r>
            <a:endParaRPr lang="ru-RU" sz="2000" dirty="0" smtClean="0"/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12.Детритная цепь питания - </a:t>
            </a:r>
            <a:r>
              <a:rPr lang="en-US" sz="2000" dirty="0" smtClean="0">
                <a:hlinkClick r:id="rId5"/>
              </a:rPr>
              <a:t>http://forest.geoman.ru/forest/item/f00/s02/e0002114/index.shtml</a:t>
            </a:r>
            <a:endParaRPr lang="ru-RU" sz="2000" dirty="0" smtClean="0"/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13. Заяц -</a:t>
            </a:r>
            <a:r>
              <a:rPr lang="en-US" sz="2000" dirty="0" smtClean="0">
                <a:hlinkClick r:id="rId6"/>
              </a:rPr>
              <a:t> http://odvesti.com/archives/2523.html</a:t>
            </a:r>
            <a:endParaRPr lang="ru-RU" sz="2000" dirty="0" smtClean="0"/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14. Лиса - </a:t>
            </a:r>
            <a:r>
              <a:rPr lang="en-US" sz="2000" dirty="0" smtClean="0">
                <a:hlinkClick r:id="rId7"/>
              </a:rPr>
              <a:t>http://www.liveinternet.ru/users/2438595/post176125978/</a:t>
            </a:r>
            <a:endParaRPr lang="ru-RU" sz="2000" dirty="0" smtClean="0"/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15. Осина - </a:t>
            </a:r>
            <a:r>
              <a:rPr lang="en-US" sz="2000" dirty="0" smtClean="0">
                <a:hlinkClick r:id="rId8"/>
              </a:rPr>
              <a:t>http://www.magic-casket.org/t96-topic</a:t>
            </a:r>
            <a:endParaRPr lang="ru-RU" sz="2000" dirty="0" smtClean="0"/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16. Ястреб - </a:t>
            </a:r>
            <a:r>
              <a:rPr lang="en-US" sz="2000" dirty="0" smtClean="0">
                <a:hlinkClick r:id="rId9"/>
              </a:rPr>
              <a:t>http://nasch-mir.my1.ru/photo/pticy/jastreb/53</a:t>
            </a:r>
            <a:endParaRPr lang="ru-RU" sz="2000" dirty="0" smtClean="0"/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17. Дрозд - </a:t>
            </a:r>
            <a:r>
              <a:rPr lang="en-US" sz="2000" dirty="0" smtClean="0">
                <a:hlinkClick r:id="rId10"/>
              </a:rPr>
              <a:t>http://kungrad.narod.ru/4/Birds/b17.htm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dirty="0" smtClean="0">
                <a:latin typeface="Arial" pitchFamily="34" charset="0"/>
                <a:cs typeface="Arial" pitchFamily="34" charset="0"/>
              </a:rPr>
              <a:t>Список использованных источников</a:t>
            </a:r>
            <a:endParaRPr lang="ru-RU" dirty="0"/>
          </a:p>
        </p:txBody>
      </p:sp>
      <p:sp>
        <p:nvSpPr>
          <p:cNvPr id="34818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charset="0"/>
              <a:buNone/>
            </a:pPr>
            <a:r>
              <a:rPr lang="ru-RU" sz="2000" smtClean="0">
                <a:latin typeface="Arial" charset="0"/>
                <a:cs typeface="Arial" charset="0"/>
              </a:rPr>
              <a:t>18. Картинка – ученик </a:t>
            </a:r>
            <a:r>
              <a:rPr lang="en-US" sz="2000" smtClean="0">
                <a:hlinkClick r:id="rId2"/>
              </a:rPr>
              <a:t>http://burschool.ucoz.ru/index/0-14</a:t>
            </a:r>
            <a:endParaRPr lang="ru-RU" sz="2000" smtClean="0">
              <a:latin typeface="Arial" charset="0"/>
              <a:cs typeface="Arial" charset="0"/>
            </a:endParaRPr>
          </a:p>
          <a:p>
            <a:pPr>
              <a:buFont typeface="Arial" charset="0"/>
              <a:buNone/>
            </a:pPr>
            <a:r>
              <a:rPr lang="ru-RU" sz="2000" smtClean="0">
                <a:latin typeface="Arial" charset="0"/>
                <a:cs typeface="Arial" charset="0"/>
              </a:rPr>
              <a:t>19. Рыба -  </a:t>
            </a:r>
            <a:r>
              <a:rPr lang="en-US" sz="2000" smtClean="0">
                <a:hlinkClick r:id="rId3"/>
              </a:rPr>
              <a:t>http://www.saveplanet.su/mynews_5898.html</a:t>
            </a:r>
            <a:endParaRPr lang="ru-RU" sz="2000" smtClean="0"/>
          </a:p>
          <a:p>
            <a:pPr>
              <a:buFont typeface="Arial" charset="0"/>
              <a:buNone/>
            </a:pPr>
            <a:r>
              <a:rPr lang="ru-RU" sz="2000" smtClean="0">
                <a:latin typeface="Arial" charset="0"/>
                <a:cs typeface="Arial" charset="0"/>
              </a:rPr>
              <a:t>20. Корова - </a:t>
            </a:r>
            <a:r>
              <a:rPr lang="en-US" sz="2000" smtClean="0">
                <a:hlinkClick r:id="rId4"/>
              </a:rPr>
              <a:t>http://photokarachko.blogspot.ru/2013/08/blog-post_5568.html</a:t>
            </a:r>
            <a:endParaRPr lang="ru-RU" sz="2000" smtClean="0"/>
          </a:p>
          <a:p>
            <a:pPr>
              <a:buFont typeface="Arial" charset="0"/>
              <a:buNone/>
            </a:pPr>
            <a:endParaRPr lang="ru-RU" sz="2000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625" y="214313"/>
            <a:ext cx="8229600" cy="1143000"/>
          </a:xfrm>
        </p:spPr>
        <p:txBody>
          <a:bodyPr/>
          <a:lstStyle/>
          <a:p>
            <a:r>
              <a:rPr lang="ru-RU" sz="3200" b="1" smtClean="0">
                <a:latin typeface="Arial" charset="0"/>
                <a:cs typeface="Arial" charset="0"/>
              </a:rPr>
              <a:t>Зачем я должен знать структуру и свойства сообщества живых организмов?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half" idx="4294967295"/>
          </p:nvPr>
        </p:nvSpPr>
        <p:spPr>
          <a:xfrm>
            <a:off x="5105400" y="1643063"/>
            <a:ext cx="3538538" cy="4483100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sz="2400" smtClean="0">
                <a:latin typeface="Arial" charset="0"/>
                <a:cs typeface="Arial" charset="0"/>
              </a:rPr>
              <a:t>Грамотно создавать искусственные сообщества для потребностей человека</a:t>
            </a:r>
          </a:p>
        </p:txBody>
      </p:sp>
      <p:sp>
        <p:nvSpPr>
          <p:cNvPr id="7" name="Содержимое 6"/>
          <p:cNvSpPr>
            <a:spLocks noGrp="1"/>
          </p:cNvSpPr>
          <p:nvPr>
            <p:ph sz="half" idx="4294967295"/>
          </p:nvPr>
        </p:nvSpPr>
        <p:spPr>
          <a:xfrm>
            <a:off x="357188" y="1643063"/>
            <a:ext cx="3681412" cy="4483100"/>
          </a:xfrm>
        </p:spPr>
        <p:txBody>
          <a:bodyPr/>
          <a:lstStyle/>
          <a:p>
            <a:pPr marL="514350" indent="-514350">
              <a:buFont typeface="Arial" charset="0"/>
              <a:buNone/>
            </a:pPr>
            <a:r>
              <a:rPr lang="ru-RU" sz="2400" smtClean="0">
                <a:latin typeface="Arial" charset="0"/>
                <a:cs typeface="Arial" charset="0"/>
              </a:rPr>
              <a:t>Сохранить природу!!!</a:t>
            </a:r>
          </a:p>
          <a:p>
            <a:pPr marL="514350" indent="-514350">
              <a:buFont typeface="Arial" charset="0"/>
              <a:buNone/>
            </a:pPr>
            <a:r>
              <a:rPr lang="ru-RU" sz="2400" smtClean="0">
                <a:latin typeface="Arial" charset="0"/>
                <a:cs typeface="Arial" charset="0"/>
              </a:rPr>
              <a:t>(она требует защиты!!!)</a:t>
            </a:r>
          </a:p>
        </p:txBody>
      </p:sp>
      <p:pic>
        <p:nvPicPr>
          <p:cNvPr id="15364" name="Picture 2" descr="http://lenajourn.narod.ru/svalka/821e43a7421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50" y="3357563"/>
            <a:ext cx="4597400" cy="3067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5" name="Picture 4" descr="http://img1.liveinternet.ru/images/attach/c/8/101/741/101741145_large_4679178_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29188" y="3643313"/>
            <a:ext cx="4100512" cy="273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654175"/>
          </a:xfrm>
        </p:spPr>
        <p:txBody>
          <a:bodyPr/>
          <a:lstStyle/>
          <a:p>
            <a:r>
              <a:rPr lang="ru-RU" sz="4000" b="1" smtClean="0">
                <a:latin typeface="Arial" charset="0"/>
                <a:cs typeface="Arial" charset="0"/>
              </a:rPr>
              <a:t>Сообщество = Биоценоз </a:t>
            </a:r>
            <a:br>
              <a:rPr lang="ru-RU" sz="4000" b="1" smtClean="0">
                <a:latin typeface="Arial" charset="0"/>
                <a:cs typeface="Arial" charset="0"/>
              </a:rPr>
            </a:br>
            <a:endParaRPr lang="ru-RU" sz="4000" b="1" smtClean="0">
              <a:latin typeface="Arial" charset="0"/>
              <a:cs typeface="Arial" charset="0"/>
            </a:endParaRPr>
          </a:p>
        </p:txBody>
      </p:sp>
      <p:sp>
        <p:nvSpPr>
          <p:cNvPr id="11" name="Содержимое 10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charset="0"/>
              <a:buNone/>
            </a:pPr>
            <a:r>
              <a:rPr lang="ru-RU" sz="2400" b="1" u="sng" smtClean="0">
                <a:solidFill>
                  <a:srgbClr val="000099"/>
                </a:solidFill>
                <a:latin typeface="Arial" charset="0"/>
                <a:cs typeface="Arial" charset="0"/>
              </a:rPr>
              <a:t>Биоценоз</a:t>
            </a:r>
            <a:r>
              <a:rPr lang="ru-RU" sz="2400" smtClean="0">
                <a:solidFill>
                  <a:srgbClr val="000099"/>
                </a:solidFill>
                <a:latin typeface="Arial" charset="0"/>
                <a:cs typeface="Arial" charset="0"/>
              </a:rPr>
              <a:t> – это совокупность популяций разных видов, населяющих общую территорию.</a:t>
            </a:r>
          </a:p>
          <a:p>
            <a:pPr>
              <a:buFont typeface="Arial" charset="0"/>
              <a:buNone/>
            </a:pPr>
            <a:r>
              <a:rPr lang="ru-RU" sz="2400" b="1" u="sng" smtClean="0">
                <a:latin typeface="Arial" charset="0"/>
                <a:cs typeface="Arial" charset="0"/>
              </a:rPr>
              <a:t>Биогеоценоз</a:t>
            </a:r>
            <a:r>
              <a:rPr lang="ru-RU" sz="2400" smtClean="0">
                <a:latin typeface="Arial" charset="0"/>
                <a:cs typeface="Arial" charset="0"/>
              </a:rPr>
              <a:t> – это совокупность популяций разных видов, населяющих общую территорию, и объединенных обменом веществ и энергии в единый природный комплекс с абиотическими факторами среды.</a:t>
            </a:r>
          </a:p>
          <a:p>
            <a:pPr>
              <a:buFont typeface="Arial" charset="0"/>
              <a:buNone/>
            </a:pPr>
            <a:endParaRPr lang="ru-RU" sz="2400" smtClean="0">
              <a:latin typeface="Arial" charset="0"/>
              <a:cs typeface="Arial" charset="0"/>
            </a:endParaRPr>
          </a:p>
          <a:p>
            <a:pPr>
              <a:buFont typeface="Arial" charset="0"/>
              <a:buNone/>
            </a:pPr>
            <a:r>
              <a:rPr lang="ru-RU" sz="2400" smtClean="0">
                <a:latin typeface="Arial" charset="0"/>
                <a:cs typeface="Arial" charset="0"/>
              </a:rPr>
              <a:t>Биогеоценоз = Биоценоз + Окружающая среда = Экосистема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b="1" smtClean="0">
                <a:latin typeface="Arial" charset="0"/>
                <a:cs typeface="Arial" charset="0"/>
              </a:rPr>
              <a:t>Ярусность в биоценозе</a:t>
            </a:r>
          </a:p>
        </p:txBody>
      </p:sp>
      <p:sp>
        <p:nvSpPr>
          <p:cNvPr id="17410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17411" name="Picture 2" descr="http://ekol-ush.narod.ru/pic/1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0313" y="1500188"/>
            <a:ext cx="3619500" cy="500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85750" y="1357313"/>
            <a:ext cx="8501063" cy="5286375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4000" b="1" dirty="0" err="1" smtClean="0">
                <a:solidFill>
                  <a:schemeClr val="bg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Пищева́я</a:t>
            </a:r>
            <a:r>
              <a:rPr lang="ru-RU" sz="4000" dirty="0" smtClean="0">
                <a:solidFill>
                  <a:schemeClr val="bg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 (</a:t>
            </a:r>
            <a:r>
              <a:rPr lang="ru-RU" sz="4000" b="1" dirty="0" err="1" smtClean="0">
                <a:solidFill>
                  <a:schemeClr val="bg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трофи́ческая</a:t>
            </a:r>
            <a:r>
              <a:rPr lang="ru-RU" sz="4000" dirty="0" smtClean="0">
                <a:solidFill>
                  <a:schemeClr val="bg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) </a:t>
            </a:r>
            <a:r>
              <a:rPr lang="ru-RU" sz="4000" b="1" dirty="0" smtClean="0">
                <a:solidFill>
                  <a:schemeClr val="bg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цепь</a:t>
            </a:r>
            <a:r>
              <a:rPr lang="ru-RU" sz="4000" dirty="0" smtClean="0">
                <a:solidFill>
                  <a:schemeClr val="bg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 </a:t>
            </a:r>
            <a:r>
              <a:rPr lang="en-US" sz="20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0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000" dirty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dirty="0" smtClean="0">
                <a:latin typeface="Arial" pitchFamily="34" charset="0"/>
                <a:cs typeface="Arial" pitchFamily="34" charset="0"/>
              </a:rPr>
              <a:t>Продуценты, </a:t>
            </a:r>
            <a:r>
              <a:rPr lang="ru-RU" b="1" dirty="0" err="1" smtClean="0">
                <a:latin typeface="Arial" pitchFamily="34" charset="0"/>
                <a:cs typeface="Arial" pitchFamily="34" charset="0"/>
              </a:rPr>
              <a:t>Консументы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ru-RU" b="1" dirty="0" err="1" smtClean="0">
                <a:latin typeface="Arial" pitchFamily="34" charset="0"/>
                <a:cs typeface="Arial" pitchFamily="34" charset="0"/>
              </a:rPr>
              <a:t>Редуценты</a:t>
            </a:r>
            <a:endParaRPr lang="ru-RU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458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19459" name="Picture 4" descr="http://img1.liveinternet.ru/images/attach/c/4/79/291/79291439_1319271402_Animals_Cats_Cat_and_dog_030580_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500" y="2643188"/>
            <a:ext cx="4338638" cy="271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0" name="Picture 6" descr="http://kemclub.ru/best/346782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215063" y="928688"/>
            <a:ext cx="2381250" cy="1785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1" name="Picture 8" descr="http://sadovod.biz/wp-content/uploads/earthworm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28688" y="5072063"/>
            <a:ext cx="2500312" cy="1665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2" name="Picture 10" descr="http://nwamotherlode.com/wp-content/uploads/2010/04/tree-clipart-5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14375" y="928688"/>
            <a:ext cx="2297113" cy="4071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3" name="Picture 12" descr="http://www.oreninform.ru/upload/iblock/895/ecolibacteria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143625" y="4572000"/>
            <a:ext cx="2613025" cy="1858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b="1" smtClean="0">
                <a:latin typeface="Arial" charset="0"/>
                <a:cs typeface="Arial" charset="0"/>
              </a:rPr>
              <a:t>Пастбищная пищевая цепь</a:t>
            </a:r>
          </a:p>
        </p:txBody>
      </p:sp>
      <p:sp>
        <p:nvSpPr>
          <p:cNvPr id="20482" name="Содержимое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20483" name="Picture 2" descr="http://forest.geoman.ru/forest/item/f00/s02/e0002114/pic/00000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85938" y="1214438"/>
            <a:ext cx="5588000" cy="5643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b="1" smtClean="0">
                <a:latin typeface="Arial" charset="0"/>
                <a:cs typeface="Arial" charset="0"/>
              </a:rPr>
              <a:t>Детритная цепь питания</a:t>
            </a:r>
          </a:p>
        </p:txBody>
      </p:sp>
      <p:sp>
        <p:nvSpPr>
          <p:cNvPr id="2150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Arial" charset="0"/>
              <a:buNone/>
            </a:pPr>
            <a:endParaRPr lang="ru-RU" smtClean="0"/>
          </a:p>
        </p:txBody>
      </p:sp>
      <p:pic>
        <p:nvPicPr>
          <p:cNvPr id="21507" name="Picture 4" descr="{EF248B0F-51F4-4CAB-88B6-E13B4D443323}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813" y="1500188"/>
            <a:ext cx="7500937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29" name="Picture 12" descr="Картинка 6 из 638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643688" y="4071938"/>
            <a:ext cx="2271712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0" name="Picture 10" descr="Картинка 6 из 124210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429000" y="3286125"/>
            <a:ext cx="2357438" cy="143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1" name="Picture 6" descr="Картинка 15 из 5234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072188" y="1071563"/>
            <a:ext cx="1687512" cy="2314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2" name="Picture 4" descr="http://cs9378.vkontakte.ru/u83747/-7/x_1e3d2f03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214688" y="1143000"/>
            <a:ext cx="2278062" cy="170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3" name="Picture 2" descr="Картинка 7 из 159979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71500" y="1714500"/>
            <a:ext cx="2276475" cy="176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4" name="TextBox 1"/>
          <p:cNvSpPr txBox="1">
            <a:spLocks noChangeArrowheads="1"/>
          </p:cNvSpPr>
          <p:nvPr/>
        </p:nvSpPr>
        <p:spPr bwMode="auto">
          <a:xfrm>
            <a:off x="500063" y="357188"/>
            <a:ext cx="8358187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 b="1">
                <a:solidFill>
                  <a:srgbClr val="C00000"/>
                </a:solidFill>
              </a:rPr>
              <a:t>Задание 1.Составьте цепи питания</a:t>
            </a:r>
            <a:endParaRPr lang="ru-RU" sz="3600" b="1"/>
          </a:p>
        </p:txBody>
      </p:sp>
      <p:pic>
        <p:nvPicPr>
          <p:cNvPr id="33800" name="Picture 8" descr="C:\Documents and Settings\Admin\Рабочий стол\трофическая структура бгц\nogi.jp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3670300" y="4900613"/>
            <a:ext cx="2578100" cy="1798637"/>
          </a:xfrm>
          <a:prstGeom prst="rect">
            <a:avLst/>
          </a:prstGeom>
          <a:noFill/>
        </p:spPr>
      </p:pic>
      <p:sp>
        <p:nvSpPr>
          <p:cNvPr id="20" name="Скругленный прямоугольник 19"/>
          <p:cNvSpPr/>
          <p:nvPr/>
        </p:nvSpPr>
        <p:spPr>
          <a:xfrm>
            <a:off x="571500" y="1714500"/>
            <a:ext cx="857250" cy="35718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latin typeface="Arial" pitchFamily="34" charset="0"/>
                <a:cs typeface="Arial" pitchFamily="34" charset="0"/>
              </a:rPr>
              <a:t>заяц</a:t>
            </a: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4500563" y="1143000"/>
            <a:ext cx="857250" cy="28575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latin typeface="Arial" pitchFamily="34" charset="0"/>
                <a:cs typeface="Arial" pitchFamily="34" charset="0"/>
              </a:rPr>
              <a:t>лиса</a:t>
            </a:r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6000750" y="1071563"/>
            <a:ext cx="1143000" cy="357187"/>
          </a:xfrm>
          <a:prstGeom prst="roundRect">
            <a:avLst>
              <a:gd name="adj" fmla="val 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latin typeface="Arial" pitchFamily="34" charset="0"/>
                <a:cs typeface="Arial" pitchFamily="34" charset="0"/>
              </a:rPr>
              <a:t>осина</a:t>
            </a:r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4643438" y="4357688"/>
            <a:ext cx="1071562" cy="28575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latin typeface="Arial" pitchFamily="34" charset="0"/>
                <a:cs typeface="Arial" pitchFamily="34" charset="0"/>
              </a:rPr>
              <a:t>дрозд</a:t>
            </a:r>
          </a:p>
        </p:txBody>
      </p:sp>
      <p:sp>
        <p:nvSpPr>
          <p:cNvPr id="25" name="Скругленный прямоугольник 24"/>
          <p:cNvSpPr/>
          <p:nvPr/>
        </p:nvSpPr>
        <p:spPr>
          <a:xfrm>
            <a:off x="4714875" y="5286375"/>
            <a:ext cx="1428750" cy="28575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latin typeface="Arial" pitchFamily="34" charset="0"/>
                <a:cs typeface="Arial" pitchFamily="34" charset="0"/>
              </a:rPr>
              <a:t>листва</a:t>
            </a:r>
          </a:p>
        </p:txBody>
      </p:sp>
      <p:sp>
        <p:nvSpPr>
          <p:cNvPr id="26" name="Скругленный прямоугольник 25"/>
          <p:cNvSpPr/>
          <p:nvPr/>
        </p:nvSpPr>
        <p:spPr>
          <a:xfrm>
            <a:off x="6500813" y="4929188"/>
            <a:ext cx="1785937" cy="71437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latin typeface="Arial" pitchFamily="34" charset="0"/>
                <a:cs typeface="Arial" pitchFamily="34" charset="0"/>
              </a:rPr>
              <a:t>Дождевой червь</a:t>
            </a:r>
          </a:p>
        </p:txBody>
      </p:sp>
      <p:pic>
        <p:nvPicPr>
          <p:cNvPr id="22542" name="Picture 8" descr="Картинка 15 из 155874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785813" y="3500438"/>
            <a:ext cx="1785937" cy="2660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" name="Скругленный прямоугольник 22"/>
          <p:cNvSpPr/>
          <p:nvPr/>
        </p:nvSpPr>
        <p:spPr>
          <a:xfrm>
            <a:off x="1214438" y="3571875"/>
            <a:ext cx="1357312" cy="35718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latin typeface="Arial" pitchFamily="34" charset="0"/>
                <a:cs typeface="Arial" pitchFamily="34" charset="0"/>
              </a:rPr>
              <a:t>ястреб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378</TotalTime>
  <Words>346</Words>
  <PresentationFormat>Экран (4:3)</PresentationFormat>
  <Paragraphs>106</Paragraphs>
  <Slides>19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Шаблон оформления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3" baseType="lpstr">
      <vt:lpstr>Calibri</vt:lpstr>
      <vt:lpstr>Arial</vt:lpstr>
      <vt:lpstr>Times New Roman</vt:lpstr>
      <vt:lpstr>Тема Office</vt:lpstr>
      <vt:lpstr>Состав и структура сообщества</vt:lpstr>
      <vt:lpstr>Зачем я должен знать структуру и свойства сообщества живых организмов?</vt:lpstr>
      <vt:lpstr>Сообщество = Биоценоз  </vt:lpstr>
      <vt:lpstr>Ярусность в биоценозе</vt:lpstr>
      <vt:lpstr>Пищева́я (трофи́ческая) цепь  </vt:lpstr>
      <vt:lpstr>Продуценты, Консументы, Редуценты</vt:lpstr>
      <vt:lpstr>Пастбищная пищевая цепь</vt:lpstr>
      <vt:lpstr>Детритная цепь питания</vt:lpstr>
      <vt:lpstr>Слайд 9</vt:lpstr>
      <vt:lpstr>Задание 2. Соотнесите живых организмов по типу их питания с определенной группой</vt:lpstr>
      <vt:lpstr>Слайд 11</vt:lpstr>
      <vt:lpstr>Проверь себя!</vt:lpstr>
      <vt:lpstr> А человек взаимодействует с сообществами живых организмов?</vt:lpstr>
      <vt:lpstr>Нанося вред природе человек вредит сам себе!!!</vt:lpstr>
      <vt:lpstr>Домашнее задание</vt:lpstr>
      <vt:lpstr>Спасибо за внимание!</vt:lpstr>
      <vt:lpstr>Список использованных источников</vt:lpstr>
      <vt:lpstr>Список использованных источников</vt:lpstr>
      <vt:lpstr>Список использованных источников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Состав и структура сообщества</dc:title>
  <cp:lastModifiedBy>Василий</cp:lastModifiedBy>
  <cp:revision>50</cp:revision>
  <dcterms:modified xsi:type="dcterms:W3CDTF">2013-11-24T12:39:23Z</dcterms:modified>
</cp:coreProperties>
</file>