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0" r:id="rId2"/>
    <p:sldId id="256" r:id="rId3"/>
    <p:sldId id="257" r:id="rId4"/>
    <p:sldId id="282" r:id="rId5"/>
    <p:sldId id="283" r:id="rId6"/>
    <p:sldId id="284" r:id="rId7"/>
    <p:sldId id="287" r:id="rId8"/>
    <p:sldId id="288" r:id="rId9"/>
    <p:sldId id="285" r:id="rId10"/>
    <p:sldId id="286" r:id="rId11"/>
    <p:sldId id="289" r:id="rId12"/>
    <p:sldId id="273" r:id="rId13"/>
    <p:sldId id="281" r:id="rId14"/>
    <p:sldId id="280" r:id="rId15"/>
    <p:sldId id="279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9E3"/>
    <a:srgbClr val="DFCFC1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B43DF-44F4-452D-80BF-5D63C95CC1C8}" type="datetimeFigureOut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8EB75-35EC-49D3-A54D-EF0CE9F63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04CF-7BB7-40BE-8E22-4051B8625FBF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B214-C054-459A-8532-14DDB6B08F24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B16F5-34DB-45DC-A757-E7DBF7A2C850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5983-D489-478A-B0F5-89A4CC392414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FD51-810E-40AB-83EB-3E4CF06EC572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26BD-B82F-47F0-99A8-916A2B1AD8D1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F2E8-7455-45F9-9F58-E641E588CB35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DD4-BEAC-4327-B98C-4461918F0A0C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AF16-2119-45BC-B955-45A7265D425A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12A94-ABB8-4337-8363-D39ECCD9AF79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810C-B55D-41F6-B06F-63F02FE552EB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81421-8B28-4E38-B0F4-F277A6781222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66373-3873-46F3-85E1-F46DDB585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9;&#1089;&#1090;&#1072;&#1085;&#1086;&#1074;&#1083;&#1077;&#1085;&#1080;&#1077;%20&#1089;&#1088;&#1086;&#1082;&#1086;&#1074;%20&#1086;&#1093;&#1086;&#1090;&#1099;.doc" TargetMode="External"/><Relationship Id="rId7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-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school-collection.edu.ru/catalog/res" TargetMode="External"/><Relationship Id="rId4" Type="http://schemas.openxmlformats.org/officeDocument/2006/relationships/hyperlink" Target="http://school-collection.edu.ru/catalog/ru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41;&#1072;&#1085;&#1082;&#1080;&#1074;&#1089;&#1082;&#1080;&#1081;%20&#1087;&#1077;&#1090;&#1091;&#1093;.mp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Охрана птиц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285860"/>
            <a:ext cx="314330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Изготовление и развешивание искусственных гнездовий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3071810"/>
            <a:ext cx="314330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/>
              </a:rPr>
              <a:t>Установление сроков охоты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4857760"/>
            <a:ext cx="314330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Создание заповедников, заказников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2" name="Picture 4" descr="http://files.school-collection.edu.ru/dlrstore/6e14392d-5d34-4c8e-b340-478614d312a0/%5bBI9ZD_12-03%5d_%5bIL_01%5d-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14752"/>
            <a:ext cx="235745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Скругленный прямоугольник 14"/>
          <p:cNvSpPr/>
          <p:nvPr/>
        </p:nvSpPr>
        <p:spPr>
          <a:xfrm>
            <a:off x="5643570" y="1285860"/>
            <a:ext cx="314330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Занесение в Красную книгу редких, охраняемых птиц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15008" y="4929198"/>
            <a:ext cx="314330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Подкормка птиц в зимнее время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6" name="Picture 8" descr="http://files.school-collection.edu.ru/dlrstore/6e14392d-5d34-4c8e-b340-478614d312a0/%5bBI9ZD_12-03%5d_%5bIL_06%5d-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1285860"/>
            <a:ext cx="3214661" cy="21431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8" name="Picture 10" descr="http://files.school-collection.edu.ru/dlrstore/6e14392d-5d34-4c8e-b340-478614d312a0/%5bBI7GI_12-07%5d_%5bSH_03%5d-k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572007"/>
            <a:ext cx="3214710" cy="2133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0" name="Picture 2" descr="http://files.school-collection.edu.ru/dlrstore/6e14392d-5d34-4c8e-b340-478614d312a0/%5bBI7GI_12-07%5d_%5bSH_03%5d-k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214422"/>
            <a:ext cx="3143272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smtClean="0">
                <a:solidFill>
                  <a:schemeClr val="accent2">
                    <a:lumMod val="50000"/>
                  </a:schemeClr>
                </a:solidFill>
              </a:rPr>
              <a:t>Птица года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122" name="Picture 2" descr="http://www.technologijos.lt/upload/image/n/mokslas/gamta_ir_biologija/S-11976/550px-Northern_Lapwing.jpg"/>
          <p:cNvPicPr>
            <a:picLocks noChangeAspect="1" noChangeArrowheads="1"/>
          </p:cNvPicPr>
          <p:nvPr/>
        </p:nvPicPr>
        <p:blipFill>
          <a:blip r:embed="rId3"/>
          <a:srcRect t="3006" b="9818"/>
          <a:stretch>
            <a:fillRect/>
          </a:stretch>
        </p:blipFill>
        <p:spPr bwMode="auto">
          <a:xfrm>
            <a:off x="1357290" y="1428736"/>
            <a:ext cx="2783180" cy="2071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7290" y="3500438"/>
            <a:ext cx="2786082" cy="366714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Чибис-2010 год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4" name="Picture 4" descr="http://upload.wikimedia.org/wikipedia/commons/5/55/White-Wagt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428736"/>
            <a:ext cx="2786082" cy="204613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72066" y="3500438"/>
            <a:ext cx="2786082" cy="366714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Белая трясогузка-2011 год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6" name="Picture 6" descr="http://naturelight.ru/photo/2009-06-06/218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071942"/>
            <a:ext cx="2786082" cy="21431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357290" y="6215082"/>
            <a:ext cx="2786082" cy="366714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Варакушка-2012 год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8" name="Picture 8" descr="http://img.geocaching.com/cache/5054ec62-b33c-4800-b9e3-41f67e2722c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4143380"/>
            <a:ext cx="2857520" cy="208956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0628" y="6215082"/>
            <a:ext cx="2857520" cy="366714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Орлан-белохвост-2013 год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Кроссворд по теме </a:t>
            </a:r>
            <a:r>
              <a:rPr lang="ru-RU" sz="3200" smtClean="0">
                <a:solidFill>
                  <a:schemeClr val="accent2">
                    <a:lumMod val="50000"/>
                  </a:schemeClr>
                </a:solidFill>
              </a:rPr>
              <a:t>Класс Птицы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1746" name="Picture 2" descr="C:\Documents and Settings\Сергей\Рабочий стол\метод разраб\Тема класс Птицы\Голубь анимация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285728"/>
            <a:ext cx="1276350" cy="942975"/>
          </a:xfrm>
          <a:prstGeom prst="rect">
            <a:avLst/>
          </a:prstGeom>
          <a:noFill/>
        </p:spPr>
      </p:pic>
      <p:pic>
        <p:nvPicPr>
          <p:cNvPr id="11" name="Picture 2" descr="Кроссворд «Внутреннее строение птицы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612260" y="1428736"/>
            <a:ext cx="5973880" cy="5223608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78581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Задания кроссворда</a:t>
            </a:r>
          </a:p>
          <a:p>
            <a:pPr algn="ctr"/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1746" name="Picture 2" descr="C:\Documents and Settings\Сергей\Рабочий стол\метод разраб\Тема класс Птицы\Голубь анимация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14414" y="214290"/>
            <a:ext cx="1276350" cy="942975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57158" y="1571612"/>
            <a:ext cx="8501122" cy="485778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857224" y="1714488"/>
          <a:ext cx="8072494" cy="4913376"/>
        </p:xfrm>
        <a:graphic>
          <a:graphicData uri="http://schemas.openxmlformats.org/drawingml/2006/table">
            <a:tbl>
              <a:tblPr/>
              <a:tblGrid>
                <a:gridCol w="8072494"/>
              </a:tblGrid>
              <a:tr h="4347089"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1.  Орган, обеспечивающий координацию во время полета.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2. Образование, отходящее от глотки и разделяющееся в грудной полости на два бронха.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3. Расширение в трахее, в которой расположены голосовые связки.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4. Птицы, которые после </a:t>
                      </a:r>
                      <a:r>
                        <a:rPr lang="ru-RU" sz="1600" b="0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вылупления</a:t>
                      </a:r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не могут передвигаться и долго остаются в гнезде.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5. Кровь, идущая от легких по легочной вене, попадает в левое предсердие, оттуда в левый желудочек, а затем в аорту.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6. Часть бронхов, выходящая за пределы легких, образующая тонкостенные мешки.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7. Орган, состоящий из внутреннего и среднего уха.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8. Птицы, которые сразу после </a:t>
                      </a:r>
                      <a:r>
                        <a:rPr lang="ru-RU" sz="1600" b="0" i="0" kern="120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вылупления</a:t>
                      </a:r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покрыты пухом, зрячие и могут передвигаться.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9. Строение легких.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10. Отдел желудка, где пища перетирается с помощью камешков.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11. Отдел, где пища подвергается воздействию пищеварительных желез.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12. Тип оплодотворения у птиц.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13. Зернистое тело неправильной формы, лежащее спереди левой почки.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14. Расширение в пищеводе.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15. Кровь, поступающая в правое предсердие, а затем в правый желудочек, а из него по легочным артериям к легким.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16. Сердце птицы.</a:t>
                      </a:r>
                    </a:p>
                    <a:p>
                      <a:pPr marL="514350" indent="-51435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endParaRPr lang="ru-RU" sz="1600" b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Ключ к кроссворду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736"/>
            <a:ext cx="8501122" cy="521497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DFCFC1"/>
              </a:solidFill>
            </a:endParaRPr>
          </a:p>
        </p:txBody>
      </p:sp>
      <p:pic>
        <p:nvPicPr>
          <p:cNvPr id="31746" name="Picture 2" descr="C:\Documents and Settings\Сергей\Рабочий стол\метод разраб\Тема класс Птицы\Голубь анимация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285728"/>
            <a:ext cx="1276350" cy="942975"/>
          </a:xfrm>
          <a:prstGeom prst="rect">
            <a:avLst/>
          </a:prstGeom>
          <a:noFill/>
        </p:spPr>
      </p:pic>
      <p:pic>
        <p:nvPicPr>
          <p:cNvPr id="4" name="Picture 2" descr="Кроссворд «Внутреннее строение птицы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577993" y="1509145"/>
            <a:ext cx="5708651" cy="4991689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Домашнее задание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736"/>
            <a:ext cx="8501122" cy="4071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§ 50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перес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§§ 44-49 повторить.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Проверьте  себя с. 242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Какие утверждения верны? с. 243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Придумайте  задание на выбор:</a:t>
            </a:r>
          </a:p>
          <a:p>
            <a:pPr marL="514350" indent="-51435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Кроссворд по теме «Класс Птицы»;</a:t>
            </a:r>
          </a:p>
          <a:p>
            <a:pPr marL="514350" indent="-51435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Криптограмму по теме «Класс Птицы»,</a:t>
            </a:r>
          </a:p>
          <a:p>
            <a:pPr marL="514350" indent="-51435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Ребусы по теме «Класс Птицы»;</a:t>
            </a:r>
          </a:p>
          <a:p>
            <a:pPr marL="514350" indent="-51435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Книга рекордов по теме «Класс Птицы»;</a:t>
            </a:r>
          </a:p>
          <a:p>
            <a:pPr marL="514350" indent="-51435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Тестовые задания по теме «Класс Птицы»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cs typeface="Times New Roman"/>
            </a:endParaRPr>
          </a:p>
        </p:txBody>
      </p:sp>
      <p:pic>
        <p:nvPicPr>
          <p:cNvPr id="31746" name="Picture 2" descr="C:\Documents and Settings\Сергей\Рабочий стол\метод разраб\Тема класс Птицы\Голубь анимация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071538" y="285728"/>
            <a:ext cx="1276350" cy="942975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Интернет- ресурсы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736"/>
            <a:ext cx="8501122" cy="4071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>
              <a:buFont typeface="+mj-lt"/>
              <a:buAutoNum type="arabicPeriod"/>
            </a:pPr>
            <a:endParaRPr lang="ru-RU" sz="2400" smtClean="0">
              <a:solidFill>
                <a:schemeClr val="accent2">
                  <a:lumMod val="50000"/>
                </a:schemeClr>
              </a:solidFill>
              <a:cs typeface="Times New Roman"/>
              <a:hlinkClick r:id="rId3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3"/>
              </a:rPr>
              <a:t>http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3"/>
              </a:rPr>
              <a:t>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3"/>
              </a:rPr>
              <a:t>images.yandex.ru/yandsearch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3"/>
              </a:rPr>
              <a:t>-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  Изображения птиц: мандаринка, дятел, дрофа, варакушка, чибис, белая трясогузка, орлан- белохвост.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4"/>
              </a:rPr>
              <a:t>http://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4"/>
              </a:rPr>
              <a:t>school-collection.edu.ru/catalog/rubr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 - Изображения на слайде 10, изображения диких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банкивских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 кур,  домашней птицы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5"/>
              </a:rPr>
              <a:t>http://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  <a:hlinkClick r:id="rId5"/>
              </a:rPr>
              <a:t>school-collection.edu.ru/catalog/res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cs typeface="Times New Roman"/>
              </a:rPr>
              <a:t> -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Археоптерикс- древняя вымершая птица, предок современных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птиц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cs typeface="Times New Roman"/>
            </a:endParaRPr>
          </a:p>
          <a:p>
            <a:pPr marL="514350" indent="-514350">
              <a:buFont typeface="+mj-lt"/>
              <a:buAutoNum type="arabicPeriod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cs typeface="Times New Roman"/>
            </a:endParaRPr>
          </a:p>
          <a:p>
            <a:pPr marL="514350" indent="-514350">
              <a:buFont typeface="+mj-lt"/>
              <a:buAutoNum type="arabicPeriod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cs typeface="Times New Roman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Тема урока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500174"/>
            <a:ext cx="8501122" cy="107157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8" y="1571612"/>
          <a:ext cx="6905652" cy="2319215"/>
        </p:xfrm>
        <a:graphic>
          <a:graphicData uri="http://schemas.openxmlformats.org/drawingml/2006/table">
            <a:tbl>
              <a:tblPr/>
              <a:tblGrid>
                <a:gridCol w="6905652"/>
              </a:tblGrid>
              <a:tr h="2319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Значение и охрана птиц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2" name="Picture 2" descr="http://img-fotki.yandex.ru/get/4428/31365382.26/0_69656_f44f53d9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714620"/>
            <a:ext cx="4381531" cy="32861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00298" y="6000768"/>
            <a:ext cx="4357718" cy="357166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Мандаринка - охраняемая птица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04CF-7BB7-40BE-8E22-4051B8625FBF}" type="datetime1">
              <a:rPr lang="ru-RU" smtClean="0"/>
              <a:pPr/>
              <a:t>30.10.2013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Зорина Наталья Николаевна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Цель урока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714488"/>
            <a:ext cx="8501122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Выявить значение птиц в природе и жизни человека, причины и способы охраны птиц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6000768"/>
            <a:ext cx="1857388" cy="357190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Дрофа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8" name="Picture 4" descr="http://f.rodon.org/p/7/0711281113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929066"/>
            <a:ext cx="1857388" cy="240594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00166" y="6000768"/>
            <a:ext cx="1857388" cy="357190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Трёхпалый дятел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290" name="Picture 2" descr="http://open.az/uploads/posts/2010-02/1265029672_1239417675_3888.jpg"/>
          <p:cNvPicPr>
            <a:picLocks noChangeAspect="1" noChangeArrowheads="1"/>
          </p:cNvPicPr>
          <p:nvPr/>
        </p:nvPicPr>
        <p:blipFill>
          <a:blip r:embed="rId4"/>
          <a:srcRect l="3333" r="9999" b="6674"/>
          <a:stretch>
            <a:fillRect/>
          </a:stretch>
        </p:blipFill>
        <p:spPr bwMode="auto">
          <a:xfrm>
            <a:off x="4000496" y="3929066"/>
            <a:ext cx="1857388" cy="2071703"/>
          </a:xfrm>
          <a:prstGeom prst="rect">
            <a:avLst/>
          </a:prstGeom>
          <a:noFill/>
        </p:spPr>
      </p:pic>
      <p:pic>
        <p:nvPicPr>
          <p:cNvPr id="12292" name="Picture 4" descr="http://club.foto.ru/gallery/images/photo/2004/07/19/241224.jpg"/>
          <p:cNvPicPr>
            <a:picLocks noChangeAspect="1" noChangeArrowheads="1"/>
          </p:cNvPicPr>
          <p:nvPr/>
        </p:nvPicPr>
        <p:blipFill>
          <a:blip r:embed="rId5"/>
          <a:srcRect l="7031" t="10000" r="7421" b="4687"/>
          <a:stretch>
            <a:fillRect/>
          </a:stretch>
        </p:blipFill>
        <p:spPr bwMode="auto">
          <a:xfrm>
            <a:off x="6429388" y="3929066"/>
            <a:ext cx="1833844" cy="228601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429388" y="6000768"/>
            <a:ext cx="1857388" cy="357190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Варакушка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Значение птиц в природе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571612"/>
            <a:ext cx="3500462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Регулируют численность насекомых и мелких грызунов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72066" y="1571612"/>
            <a:ext cx="342902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Распространение плодов и семян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357818" y="3786190"/>
            <a:ext cx="342902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Являются важным звеном в цепи питания живых организмов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0100" y="3786190"/>
            <a:ext cx="3429024" cy="171451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Колибри опыляет растения питаясь цветочным нектаром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http://akvapark-koblevo.info/img/2012-08/02-2-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786190"/>
            <a:ext cx="3613380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http://t.wallpaperweb.org/wallpaper/animals/t490/green-crowned-woodnymph-mindo-ecuador_409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786190"/>
            <a:ext cx="3643338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8" name="Picture 6" descr="http://s1.hostingkartinok.com/uploads/images/2012/07/5d0255abda2d20005a7030931de7c3e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428736"/>
            <a:ext cx="3669011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80" name="Picture 8" descr="http://img-fotki.yandex.ru/get/5504/27516506.215/0_961d5_e6b26ab5_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357298"/>
            <a:ext cx="3643338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Значение птиц для человека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785926"/>
            <a:ext cx="3357586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Истребляют насекомых вредителей садов и огородов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57752" y="1785926"/>
            <a:ext cx="3357586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Некоторые виды птиц являются объектом промысла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00694" y="4071942"/>
            <a:ext cx="3357586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Птичий помёт используется в качестве органического удобрения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14414" y="4071942"/>
            <a:ext cx="3357586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Уничтожают мелких грызунов- вредителей и распространителей многих инфекционных заболеваний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://files.school-collection.edu.ru/dlrstore/c5c0da21-bde2-4580-94cd-08e75d4591a1/%5bBI7GI_12-07%5d_%5bSH_02%5d-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3429024" cy="2222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http://www.zoovet.ru/pet/80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571612"/>
            <a:ext cx="3429024" cy="22339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http://drug2.com.ua/uploads/8606.jpg"/>
          <p:cNvPicPr>
            <a:picLocks noChangeAspect="1" noChangeArrowheads="1"/>
          </p:cNvPicPr>
          <p:nvPr/>
        </p:nvPicPr>
        <p:blipFill>
          <a:blip r:embed="rId5"/>
          <a:srcRect l="4688" t="5114" r="3906" b="7954"/>
          <a:stretch>
            <a:fillRect/>
          </a:stretch>
        </p:blipFill>
        <p:spPr bwMode="auto">
          <a:xfrm>
            <a:off x="1142976" y="4071942"/>
            <a:ext cx="3429024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Скругленный прямоугольник 16"/>
          <p:cNvSpPr/>
          <p:nvPr/>
        </p:nvSpPr>
        <p:spPr>
          <a:xfrm>
            <a:off x="5286380" y="4071942"/>
            <a:ext cx="3571900" cy="221457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Быстродействующее органическое удобрение по своим качествам превосходит навоз, а по быстроте действия не уступает минеральным удобрениям.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Продолжительность его действия около года. </a:t>
            </a:r>
          </a:p>
          <a:p>
            <a:pPr algn="ctr"/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Домашние птицы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1500174"/>
            <a:ext cx="4357718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Домашние куры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596" y="2714620"/>
            <a:ext cx="3643338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Яйценосные породы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200-300 яиц в год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4876" y="2714620"/>
            <a:ext cx="4143404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Общепользовательские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породы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3929066"/>
            <a:ext cx="3643338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Леггорн,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русские белые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4876" y="3929066"/>
            <a:ext cx="4071966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Юрловские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голосистые,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первомайские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6" name="Picture 2" descr="http://fermhelp.ru/images/2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71744"/>
            <a:ext cx="3857652" cy="2554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8" name="Picture 4" descr="http://honeygarden.ru/download/file.php?id=3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71744"/>
            <a:ext cx="3786214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0" name="Picture 6" descr="http://www.komovdvor.spb.ru/images/url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643182"/>
            <a:ext cx="4214842" cy="2561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12" name="Picture 8" descr="http://www.vancats.ru/images_Podvor/pervomajskay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556259"/>
            <a:ext cx="4214842" cy="26393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/>
              </a:rPr>
              <a:t>Дикие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hlinkClick r:id="rId3" action="ppaction://hlinkfile"/>
              </a:rPr>
              <a:t>банкивские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hlinkClick r:id="rId3" action="ppaction://hlinkfile"/>
              </a:rPr>
              <a:t> куры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5602" name="Picture 2" descr="http://allanguages.info/imperor/petuh%20natu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1643050"/>
            <a:ext cx="6648450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604" name="Picture 4" descr="http://opinionblog.ru/wp-content/uploads/2011/02/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1643050"/>
            <a:ext cx="6572296" cy="4643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Домашние птицы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43174" y="1571612"/>
            <a:ext cx="3643338" cy="135732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Пекинские утки, московские белые, украинские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714612" y="3143248"/>
            <a:ext cx="3643338" cy="128588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Быстро растут, к осени достигают массы более 2 кг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14612" y="4643446"/>
            <a:ext cx="3643338" cy="107154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Выведены от дикой утки -кряквы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4578" name="Picture 2" descr="http://pekinduck.narod.ru/gu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00174"/>
            <a:ext cx="4775768" cy="4271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0" name="Picture 4" descr="http://djiv.ru/uploads/posts/pekins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1643049"/>
            <a:ext cx="5786478" cy="40621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2" name="Picture 6" descr="http://img-fotki.yandex.ru/get/3507/sheridan85.13/0_29966_c6795474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1643049"/>
            <a:ext cx="5715040" cy="40326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3691" t="15625" r="10644" b="14062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928694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Происхождение птиц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Рисунок 10" descr="http://files.school-collection.edu.ru/dlrstore/2cabe12b-5c3f-451d-8958-fa7976410fe0/%5bBI7ZD_12-05%5d_%5bIL_01%5d-k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428736"/>
            <a:ext cx="67866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000100" y="6072206"/>
            <a:ext cx="7358114" cy="428628"/>
          </a:xfrm>
          <a:prstGeom prst="rect">
            <a:avLst/>
          </a:prstGeom>
          <a:solidFill>
            <a:srgbClr val="DFCFC1"/>
          </a:solidFill>
          <a:ln>
            <a:solidFill>
              <a:srgbClr val="DFCF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Археоптерикс- древняя вымершая птица, предок современных птиц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66373-3873-46F3-85E1-F46DDB585FF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561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190</cp:revision>
  <dcterms:created xsi:type="dcterms:W3CDTF">2013-03-25T16:47:06Z</dcterms:created>
  <dcterms:modified xsi:type="dcterms:W3CDTF">2013-10-30T17:01:24Z</dcterms:modified>
</cp:coreProperties>
</file>