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3" r:id="rId3"/>
    <p:sldId id="279" r:id="rId4"/>
    <p:sldId id="280" r:id="rId5"/>
    <p:sldId id="284" r:id="rId6"/>
    <p:sldId id="278" r:id="rId7"/>
    <p:sldId id="272" r:id="rId8"/>
    <p:sldId id="277" r:id="rId9"/>
    <p:sldId id="274" r:id="rId10"/>
    <p:sldId id="276" r:id="rId11"/>
    <p:sldId id="273" r:id="rId12"/>
    <p:sldId id="275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3" r:id="rId21"/>
    <p:sldId id="292" r:id="rId22"/>
    <p:sldId id="294" r:id="rId23"/>
    <p:sldId id="295" r:id="rId24"/>
    <p:sldId id="296" r:id="rId25"/>
    <p:sldId id="297" r:id="rId26"/>
    <p:sldId id="298" r:id="rId27"/>
    <p:sldId id="299" r:id="rId28"/>
    <p:sldId id="261" r:id="rId29"/>
    <p:sldId id="262" r:id="rId30"/>
    <p:sldId id="30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558CD-876C-44C3-A107-F8166B249241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A2520-7267-46BC-A9DD-75AE605D9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A2520-7267-46BC-A9DD-75AE605D9CD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45A1E-1661-4AB2-A8A7-3CAF3F7AB86D}" type="datetimeFigureOut">
              <a:rPr lang="ru-RU" smtClean="0"/>
              <a:pPr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44D59-BBAF-4156-B4BF-1986573F3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54;&#1090;&#1082;&#1088;%20&#1091;&#1088;&#1086;&#1082;%20&#1087;&#1072;&#1087;&#1086;&#1088;&#1086;&#1090;&#1085;&#1080;&#1082;&#1080;%206%20&#1082;&#1083;&#1072;&#1089;&#1089;\&#1091;&#1082;&#1088;%20&#1087;&#1077;&#1089;&#1085;&#1080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50;&#1086;&#1095;&#1077;&#1076;&#1099;&#1078;&#1085;&#1080;&#1082;_&#1078;&#1077;&#1085;&#1089;&#1082;&#1080;&#1081;" TargetMode="External"/><Relationship Id="rId13" Type="http://schemas.openxmlformats.org/officeDocument/2006/relationships/hyperlink" Target="http://ru.wikipedia.org/wiki/&#1057;&#1072;&#1083;&#1100;&#1074;&#1080;&#1085;&#1080;&#1103;" TargetMode="External"/><Relationship Id="rId3" Type="http://schemas.openxmlformats.org/officeDocument/2006/relationships/hyperlink" Target="http://ru.wikipedia.org/wiki/&#1055;&#1072;&#1087;&#1086;&#1088;&#1086;&#1090;&#1085;&#1080;&#1082;&#1086;&#1074;&#1080;&#1076;&#1085;&#1099;&#1077;" TargetMode="External"/><Relationship Id="rId7" Type="http://schemas.openxmlformats.org/officeDocument/2006/relationships/hyperlink" Target="http://www.bibliotekar.ru/rusShishkin/6.htm" TargetMode="External"/><Relationship Id="rId12" Type="http://schemas.openxmlformats.org/officeDocument/2006/relationships/hyperlink" Target="http://ru.wikipedia.org/wiki/&#1055;&#1083;&#1072;&#1090;&#1080;&#1094;&#1077;&#1088;&#1080;&#1091;&#1084;" TargetMode="External"/><Relationship Id="rId2" Type="http://schemas.openxmlformats.org/officeDocument/2006/relationships/hyperlink" Target="http://sbio.info/page.php?id=1186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dic.nsf/enc_colier/6907/" TargetMode="External"/><Relationship Id="rId11" Type="http://schemas.openxmlformats.org/officeDocument/2006/relationships/hyperlink" Target="http://www.flonature.ru/plant_asplenium.html" TargetMode="External"/><Relationship Id="rId5" Type="http://schemas.openxmlformats.org/officeDocument/2006/relationships/hyperlink" Target="http://gardenx.ru/paporotniki_uhod.html" TargetMode="External"/><Relationship Id="rId10" Type="http://schemas.openxmlformats.org/officeDocument/2006/relationships/hyperlink" Target="http://ru.wikipedia.org/wiki/&#1040;&#1076;&#1080;&#1072;&#1085;&#1090;&#1091;&#1084;" TargetMode="External"/><Relationship Id="rId4" Type="http://schemas.openxmlformats.org/officeDocument/2006/relationships/hyperlink" Target="http://biouroki.ru/material/plants/paporotnik.html" TargetMode="External"/><Relationship Id="rId9" Type="http://schemas.openxmlformats.org/officeDocument/2006/relationships/hyperlink" Target="http://ru.wikipedia.org/wiki/&#1065;&#1080;&#1090;&#1086;&#1074;&#1085;&#1080;&#1082;_&#1084;&#1091;&#1078;&#1089;&#1082;&#1086;&#1081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лес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50019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4714884"/>
            <a:ext cx="393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7" y="3479115"/>
            <a:ext cx="4500563" cy="33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0" y="6072206"/>
            <a:ext cx="7072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nstantia" pitchFamily="18" charset="0"/>
              </a:rPr>
              <a:t>Учитель биологии МБОУ «Лицей №1» г. Тулы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Constantia" pitchFamily="18" charset="0"/>
              </a:rPr>
              <a:t> Белякова Александра Анатольевна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2428868"/>
            <a:ext cx="46434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Папоротники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0"/>
            <a:ext cx="4572000" cy="250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	</a:t>
            </a:r>
            <a:r>
              <a:rPr lang="ru-RU" sz="2400" b="1" dirty="0" smtClean="0">
                <a:latin typeface="Constantia" pitchFamily="18" charset="0"/>
              </a:rPr>
              <a:t>На нижней стороне листа созревают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споры,</a:t>
            </a:r>
            <a:r>
              <a:rPr lang="ru-RU" sz="2400" b="1" dirty="0" smtClean="0">
                <a:latin typeface="Constantia" pitchFamily="18" charset="0"/>
              </a:rPr>
              <a:t> иногда собранные в группы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сорусы.</a:t>
            </a:r>
          </a:p>
          <a:p>
            <a:pPr algn="just">
              <a:buNone/>
            </a:pPr>
            <a:endParaRPr lang="ru-RU" sz="20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1684694"/>
            <a:ext cx="5429256" cy="517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73859"/>
            <a:ext cx="3714744" cy="279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429132"/>
            <a:ext cx="6280817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0"/>
            <a:ext cx="7664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Жизненный                          цикл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321468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Спорофит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385762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Гаметофит 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72232" y="6072182"/>
            <a:ext cx="2571768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nstantia" pitchFamily="18" charset="0"/>
              </a:rPr>
              <a:t>Работа с учебником (стр. 196-197)</a:t>
            </a:r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4786346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Гаметофит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214842" cy="528641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	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Гаметофит</a:t>
            </a:r>
            <a:r>
              <a:rPr lang="ru-RU" sz="2400" b="1" dirty="0" smtClean="0">
                <a:latin typeface="Constantia" pitchFamily="18" charset="0"/>
              </a:rPr>
              <a:t>,</a:t>
            </a:r>
            <a:r>
              <a:rPr lang="ru-RU" sz="2400" dirty="0" smtClean="0">
                <a:latin typeface="Constantia" pitchFamily="18" charset="0"/>
              </a:rPr>
              <a:t> называемый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заростком</a:t>
            </a:r>
            <a:r>
              <a:rPr lang="ru-RU" sz="2400" dirty="0" smtClean="0">
                <a:latin typeface="Constantia" pitchFamily="18" charset="0"/>
              </a:rPr>
              <a:t> - тонкая зеленая пластинка диаметром обычно </a:t>
            </a:r>
            <a:r>
              <a:rPr lang="ru-RU" sz="2400" dirty="0" err="1" smtClean="0">
                <a:latin typeface="Constantia" pitchFamily="18" charset="0"/>
              </a:rPr>
              <a:t>ок</a:t>
            </a:r>
            <a:r>
              <a:rPr lang="ru-RU" sz="2400" dirty="0" smtClean="0">
                <a:latin typeface="Constantia" pitchFamily="18" charset="0"/>
              </a:rPr>
              <a:t>. 6 мм. </a:t>
            </a:r>
          </a:p>
          <a:p>
            <a:pPr algn="just">
              <a:buNone/>
            </a:pPr>
            <a:r>
              <a:rPr lang="ru-RU" sz="2400" dirty="0" smtClean="0">
                <a:latin typeface="Constantia" pitchFamily="18" charset="0"/>
              </a:rPr>
              <a:t>	На нем развиваются мужские и женские половые органы -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антеридии</a:t>
            </a:r>
            <a:r>
              <a:rPr lang="ru-RU" sz="2400" b="1" dirty="0" smtClean="0">
                <a:latin typeface="Constantia" pitchFamily="18" charset="0"/>
              </a:rPr>
              <a:t> 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архегонии</a:t>
            </a:r>
            <a:r>
              <a:rPr lang="ru-RU" sz="2400" dirty="0" smtClean="0">
                <a:latin typeface="Constantia" pitchFamily="18" charset="0"/>
              </a:rPr>
              <a:t>. Когда они созревают, сперматозоиды из антеридиев плывут по покрывающей заросток пленке воды в архегонии и оплодотворяют здесь яйцеклетки. Из </a:t>
            </a:r>
            <a:r>
              <a:rPr lang="ru-RU" sz="2400" b="1" dirty="0" smtClean="0">
                <a:latin typeface="Constantia" pitchFamily="18" charset="0"/>
              </a:rPr>
              <a:t>зиготы</a:t>
            </a:r>
            <a:r>
              <a:rPr lang="ru-RU" sz="2400" dirty="0" smtClean="0">
                <a:latin typeface="Constantia" pitchFamily="18" charset="0"/>
              </a:rPr>
              <a:t> образуется новый спорофит.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9507" y="642918"/>
            <a:ext cx="397449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5222" y="3786190"/>
            <a:ext cx="39687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071546"/>
            <a:ext cx="52149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Разнообразие папоротников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000108"/>
            <a:ext cx="6457996" cy="5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8794" y="578645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Constantia" pitchFamily="18" charset="0"/>
              </a:rPr>
              <a:t>Орляк обыкновенный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00166" y="5429264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  <a:latin typeface="Constantia" pitchFamily="18" charset="0"/>
              </a:rPr>
              <a:t>Страусник</a:t>
            </a:r>
            <a:r>
              <a:rPr lang="ru-RU" sz="3600" b="1" dirty="0" smtClean="0">
                <a:solidFill>
                  <a:schemeClr val="bg1"/>
                </a:solidFill>
                <a:latin typeface="Constantia" pitchFamily="18" charset="0"/>
              </a:rPr>
              <a:t>  обыкновенный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971" y="285728"/>
            <a:ext cx="8334433" cy="6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57356" y="5715016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onstantia" pitchFamily="18" charset="0"/>
              </a:rPr>
              <a:t>Щитовник    мужской</a:t>
            </a:r>
            <a:endParaRPr lang="ru-RU" sz="40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75026"/>
            <a:ext cx="8215370" cy="616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64685" y="428604"/>
            <a:ext cx="367926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214414" y="5500702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onstantia" pitchFamily="18" charset="0"/>
              </a:rPr>
              <a:t>Сальвиния   </a:t>
            </a:r>
            <a:r>
              <a:rPr lang="ru-RU" sz="4000" b="1" dirty="0" err="1" smtClean="0">
                <a:solidFill>
                  <a:schemeClr val="bg1"/>
                </a:solidFill>
                <a:latin typeface="Constantia" pitchFamily="18" charset="0"/>
              </a:rPr>
              <a:t>ушковидная</a:t>
            </a:r>
            <a:endParaRPr lang="ru-RU" sz="40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57232"/>
            <a:ext cx="42862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Декоративные папоротники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3286124"/>
            <a:ext cx="1928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Адиантум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92867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572232" y="407194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Асплениум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4348968"/>
            <a:ext cx="3357586" cy="250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0" y="5715016"/>
            <a:ext cx="2714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Платицериум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01937" y="4572008"/>
            <a:ext cx="2699991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286512" y="628652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Нефролепис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Значение папоротников в природе и жизни человека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nstantia" pitchFamily="18" charset="0"/>
              </a:rPr>
              <a:t>В природе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14734" cy="395128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latin typeface="Constantia" pitchFamily="18" charset="0"/>
              </a:rPr>
              <a:t>Образуют среду обитания для других организмов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Constantia" pitchFamily="18" charset="0"/>
              </a:rPr>
              <a:t>Являются звеном в цепи питания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Constantia" pitchFamily="18" charset="0"/>
              </a:rPr>
              <a:t>Источник кислорода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Constantia" pitchFamily="18" charset="0"/>
              </a:rPr>
              <a:t>Зарастание водоемов</a:t>
            </a:r>
            <a:endParaRPr lang="ru-RU" sz="2000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nstantia" pitchFamily="18" charset="0"/>
              </a:rPr>
              <a:t>В жизни человека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071935" y="2174874"/>
            <a:ext cx="4614866" cy="439739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Многие папоротники используют в медицине.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Являются своеобразными зелеными удобрениями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Употребляются в пищу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Декоративные растения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Части листа папоротников используются для различных поделок.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onstantia" pitchFamily="18" charset="0"/>
              </a:rPr>
              <a:t>Каменный уголь, образовавшийся из отмерших древовидных папоротников</a:t>
            </a:r>
            <a:endParaRPr lang="ru-RU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500570"/>
            <a:ext cx="3346398" cy="208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Использование каменного угля человеком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1. источник энергии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2. химическое сырьё для получения пластмасс, тканей, смол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3. краски, красители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4. взрывчатые вещества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5. вещества, используемые в парфюмерной промышленности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6. кокс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7. смазочные масла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8. лекарства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4429132"/>
            <a:ext cx="3143272" cy="209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914" y="0"/>
            <a:ext cx="40620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11660" y="0"/>
            <a:ext cx="5132340" cy="342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71934" y="3348741"/>
            <a:ext cx="5072066" cy="350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02" y="2500306"/>
            <a:ext cx="22002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5720" y="4734342"/>
            <a:ext cx="35004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Иван Купала</a:t>
            </a:r>
            <a:endParaRPr lang="ru-RU" sz="6600" dirty="0"/>
          </a:p>
        </p:txBody>
      </p:sp>
      <p:pic>
        <p:nvPicPr>
          <p:cNvPr id="9" name="укр пес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7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143008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Заполните пропуски в тексте, используя полученные знания: </a:t>
            </a:r>
          </a:p>
          <a:p>
            <a:pPr>
              <a:buNone/>
            </a:pPr>
            <a:endParaRPr lang="ru-RU" sz="2800" dirty="0">
              <a:latin typeface="Constantia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1964353"/>
            <a:ext cx="864399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Папоротники произошли от потомков _______________________ и представляют собой одну из древних групп ___________________ растений.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 настоящее время отдел Папоротниковидные насчитывает более __________    видов.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Они растут как на  __________ , так и в ___________________________. В жизненном цикле чередуются _______________________ и _______________________ поколения.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Употребляют в _____________. Применяют в ______________, для изготовления лекарств.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Выращивают в домах, как __________________ растение.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Образуют залежи ____________________ угля.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972552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Constantia" pitchFamily="18" charset="0"/>
              </a:rPr>
              <a:t>Определите основные элементы строения папоротника. Поместите их названия на правильные места, проверь их мышкой.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00108"/>
            <a:ext cx="4564237" cy="512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корни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85984" y="6211669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корневище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вайи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6211669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сорусы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1643050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3357562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4214818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6248" y="5072074"/>
            <a:ext cx="557210" cy="4857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8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4566 -0.17827 " pathEditMode="relative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99 -0.00092 L 0.37101 -0.28393 " pathEditMode="relative" ptsTypes="AA">
                                      <p:cBhvr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79 -0.0118 L 0.11823 -0.6934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9 -0.03284 L -0.1073 -0.4522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1"/>
            <a:ext cx="8229600" cy="121444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Соотнесите изображения папоротников с их названиями: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3116"/>
            <a:ext cx="285751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2180687"/>
            <a:ext cx="3286148" cy="210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54" y="2143116"/>
            <a:ext cx="2714646" cy="212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285720" y="5572140"/>
            <a:ext cx="2357454" cy="91440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Сальвиния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0430" y="5572140"/>
            <a:ext cx="2357454" cy="91440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Адиантум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72264" y="5572140"/>
            <a:ext cx="2357454" cy="91440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Страусник</a:t>
            </a:r>
            <a:endParaRPr lang="ru-RU" sz="3200" dirty="0"/>
          </a:p>
        </p:txBody>
      </p:sp>
      <p:cxnSp>
        <p:nvCxnSpPr>
          <p:cNvPr id="19" name="Прямая со стрелкой 18"/>
          <p:cNvCxnSpPr>
            <a:stCxn id="7" idx="0"/>
          </p:cNvCxnSpPr>
          <p:nvPr/>
        </p:nvCxnSpPr>
        <p:spPr>
          <a:xfrm rot="5400000" flipH="1" flipV="1">
            <a:off x="2232405" y="3518298"/>
            <a:ext cx="1285884" cy="282180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714876" y="4286256"/>
            <a:ext cx="2714644" cy="121444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4" idx="2"/>
          </p:cNvCxnSpPr>
          <p:nvPr/>
        </p:nvCxnSpPr>
        <p:spPr>
          <a:xfrm rot="10800000">
            <a:off x="1428760" y="4286256"/>
            <a:ext cx="6215074" cy="121444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ЕГЭ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/>
              <a:t> 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 чем проявляется усложнение папоротников по сравнению с мхами? Приведите не менее трех признаков.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pPr lvl="0" algn="just">
              <a:buNone/>
            </a:pPr>
            <a:r>
              <a:rPr lang="ru-RU" dirty="0" smtClean="0">
                <a:latin typeface="Constantia" pitchFamily="18" charset="0"/>
              </a:rPr>
              <a:t>	</a:t>
            </a:r>
            <a:r>
              <a:rPr lang="ru-RU" sz="3000" dirty="0" smtClean="0">
                <a:latin typeface="Constantia" pitchFamily="18" charset="0"/>
              </a:rPr>
              <a:t>- У папоротников появились корни.</a:t>
            </a:r>
          </a:p>
          <a:p>
            <a:pPr lvl="0" algn="just">
              <a:buNone/>
            </a:pPr>
            <a:endParaRPr lang="ru-RU" sz="3000" dirty="0" smtClean="0">
              <a:latin typeface="Constantia" pitchFamily="18" charset="0"/>
            </a:endParaRPr>
          </a:p>
          <a:p>
            <a:pPr lvl="0" algn="just">
              <a:buNone/>
            </a:pPr>
            <a:r>
              <a:rPr lang="ru-RU" sz="3000" dirty="0" smtClean="0">
                <a:latin typeface="Constantia" pitchFamily="18" charset="0"/>
              </a:rPr>
              <a:t>	- У папоротников, в отличие от мхов, сформировалась развитая проводящая ткань.</a:t>
            </a:r>
          </a:p>
          <a:p>
            <a:pPr lvl="0" algn="just">
              <a:buNone/>
            </a:pPr>
            <a:endParaRPr lang="ru-RU" sz="3000" dirty="0" smtClean="0">
              <a:latin typeface="Constantia" pitchFamily="18" charset="0"/>
            </a:endParaRPr>
          </a:p>
          <a:p>
            <a:pPr lvl="0" algn="just">
              <a:buNone/>
            </a:pPr>
            <a:r>
              <a:rPr lang="ru-RU" sz="3000" dirty="0" smtClean="0">
                <a:latin typeface="Constantia" pitchFamily="18" charset="0"/>
              </a:rPr>
              <a:t>	- В цикле развития папоротников бесполое поколение (спорофит) преобладает над половым (гаметофитом), который представлен заростком.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ЕГЭ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928670"/>
            <a:ext cx="7515220" cy="5929330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42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Найдите ошибки в приведенном тексте. Укажите номера предложений, в которых они допущены, объясните их. </a:t>
            </a:r>
          </a:p>
          <a:p>
            <a:pPr algn="just">
              <a:buNone/>
            </a:pPr>
            <a:endParaRPr lang="ru-RU" sz="4200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pPr marL="742950" indent="-742950">
              <a:buAutoNum type="arabicParenR"/>
            </a:pPr>
            <a:r>
              <a:rPr lang="ru-RU" sz="6000" b="1" dirty="0" smtClean="0">
                <a:latin typeface="Constantia" pitchFamily="18" charset="0"/>
              </a:rPr>
              <a:t>Папоротники растут только в тропических лесах.</a:t>
            </a:r>
          </a:p>
          <a:p>
            <a:pPr marL="742950" indent="-742950">
              <a:buAutoNum type="arabicParenR"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2)           Они закрепляются в почве только корневищами.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3)           В жизненном цикле папоротников преобладает спорофит –    бесполое оплодотворение.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4)           Гаметы у папоротников образуются в сорусах со спорами.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5)           Для оплодотворения папоротников необходима вода.</a:t>
            </a:r>
          </a:p>
          <a:p>
            <a:pPr>
              <a:buNone/>
            </a:pPr>
            <a:endParaRPr lang="ru-RU" sz="6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6)          После оплодотворения из зиготы вырастает молодой гаметофит – заросток.</a:t>
            </a:r>
          </a:p>
          <a:p>
            <a:pPr>
              <a:buNone/>
            </a:pPr>
            <a:endParaRPr lang="ru-RU" sz="60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Constantia" pitchFamily="18" charset="0"/>
              </a:rPr>
              <a:t> 7)         После отмирания заростка развивается новое листостебельное растение. </a:t>
            </a:r>
            <a:endParaRPr lang="ru-RU" sz="6000" dirty="0" smtClean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571612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143116"/>
            <a:ext cx="414334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714620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64331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4500570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5286388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6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14364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7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Готовимся к ЕГЭ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Найдите ошибки в приведенном тексте. Укажите номера предложений, в которых они допущены, объясните их. </a:t>
            </a:r>
          </a:p>
          <a:p>
            <a:pPr algn="just">
              <a:buNone/>
            </a:pPr>
            <a:r>
              <a:rPr lang="ru-RU" sz="2400" dirty="0" smtClean="0">
                <a:latin typeface="Constantia" pitchFamily="18" charset="0"/>
              </a:rPr>
              <a:t>	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Папоротники – древние споровые растения.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Из споры у них развивается заросток.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	Заросток папоротников не содержит хлорофилла. </a:t>
            </a:r>
          </a:p>
          <a:p>
            <a:pPr algn="just">
              <a:buNone/>
            </a:pPr>
            <a:endParaRPr lang="ru-RU" sz="2400" b="1" dirty="0" smtClean="0"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	Он питается за счет питательных веществ, запасенных в споре.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</a:t>
            </a:r>
          </a:p>
          <a:p>
            <a:pPr algn="just">
              <a:buNone/>
            </a:pPr>
            <a:r>
              <a:rPr lang="ru-RU" sz="2400" b="1" dirty="0" smtClean="0">
                <a:latin typeface="Constantia" pitchFamily="18" charset="0"/>
              </a:rPr>
              <a:t> 	Папоротники цветут один раз в году. 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500306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214686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0050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71488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786454"/>
            <a:ext cx="414334" cy="342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28728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Comic Sans MS" pitchFamily="66" charset="0"/>
              </a:rPr>
              <a:t>п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29322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29256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29190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29124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29058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8992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8926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28860" y="2428868"/>
            <a:ext cx="485772" cy="4857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п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428728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28728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428728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л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428728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28728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ф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28728" y="542926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428728" y="592933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928794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в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928794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й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928794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я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28860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28860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428860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428860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928926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928926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928926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у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928926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428992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28992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428992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428992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929058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г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929058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929058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929058" y="92867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з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929058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429124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429124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429124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у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429124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429124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429124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с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429124" y="592933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429124" y="542926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428992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з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3428992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428992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929190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929190" y="142873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929190" y="92867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929190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929190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в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4929190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4929190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щ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929190" y="4929198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5429256" y="192880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ц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5429256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5429256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5429256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5429256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я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5929322" y="2928934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о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5929322" y="3429000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р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5929322" y="3929066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Comic Sans MS" pitchFamily="66" charset="0"/>
              </a:rPr>
              <a:t>н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929322" y="4429132"/>
            <a:ext cx="485772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572264" y="1142984"/>
            <a:ext cx="2428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1. Вымершие растения, от которых произошли современные папоротники.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72264" y="1428736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2. Лист папоротника.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500826" y="1571612"/>
            <a:ext cx="2428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3. Клетки , с помощью которых осуществляется бесполое размножение.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72264" y="1428736"/>
            <a:ext cx="2286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4. Скопление спор на нижней стороне листа.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643702" y="135729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5. Гаметофит папоротника.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72264" y="1428736"/>
            <a:ext cx="2286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6. Образуется в результате оплодотворения яйцеклетки.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500826" y="2714620"/>
            <a:ext cx="24288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7. Название папоротника, занесенного в Красную книгу.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500826" y="3000372"/>
            <a:ext cx="2357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8. Видоизмененный подземный побег.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00826" y="3286124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9. Современный древовидный папоротник.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500826" y="3643314"/>
            <a:ext cx="2643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10. Органы прикрепления.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9889" y="5000636"/>
            <a:ext cx="2238391" cy="167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" name="TextBox 96"/>
          <p:cNvSpPr txBox="1"/>
          <p:nvPr/>
        </p:nvSpPr>
        <p:spPr>
          <a:xfrm>
            <a:off x="214282" y="428604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Кроссворд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500"/>
                            </p:stCondLst>
                            <p:childTnLst>
                              <p:par>
                                <p:cTn id="2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00"/>
                            </p:stCondLst>
                            <p:childTnLst>
                              <p:par>
                                <p:cTn id="2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000"/>
                            </p:stCondLst>
                            <p:childTnLst>
                              <p:par>
                                <p:cTn id="2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500"/>
                            </p:stCondLst>
                            <p:childTnLst>
                              <p:par>
                                <p:cTn id="2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000"/>
                            </p:stCondLst>
                            <p:childTnLst>
                              <p:par>
                                <p:cTn id="2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500"/>
                            </p:stCondLst>
                            <p:childTnLst>
                              <p:par>
                                <p:cTn id="2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500"/>
                            </p:stCondLst>
                            <p:childTnLst>
                              <p:par>
                                <p:cTn id="2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500"/>
                            </p:stCondLst>
                            <p:childTnLst>
                              <p:par>
                                <p:cTn id="2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000"/>
                            </p:stCondLst>
                            <p:childTnLst>
                              <p:par>
                                <p:cTn id="2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00"/>
                            </p:stCondLst>
                            <p:childTnLst>
                              <p:par>
                                <p:cTn id="3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7" grpId="1"/>
      <p:bldP spid="88" grpId="0"/>
      <p:bldP spid="88" grpId="1"/>
      <p:bldP spid="89" grpId="0"/>
      <p:bldP spid="89" grpId="1"/>
      <p:bldP spid="90" grpId="0" build="allAtOnce"/>
      <p:bldP spid="91" grpId="0" build="allAtOnce"/>
      <p:bldP spid="92" grpId="0" build="allAtOnce"/>
      <p:bldP spid="93" grpId="0" build="allAtOnce"/>
      <p:bldP spid="94" grpId="0" build="allAtOnce"/>
      <p:bldP spid="95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	Учебник: §15; стр. 196-197.</a:t>
            </a:r>
          </a:p>
          <a:p>
            <a:pPr lvl="0" algn="just">
              <a:buNone/>
            </a:pPr>
            <a:r>
              <a:rPr lang="ru-RU" dirty="0" smtClean="0">
                <a:latin typeface="Constantia" pitchFamily="18" charset="0"/>
              </a:rPr>
              <a:t>	</a:t>
            </a:r>
            <a:r>
              <a:rPr lang="ru-RU" sz="2400" dirty="0" smtClean="0">
                <a:latin typeface="Constantia" pitchFamily="18" charset="0"/>
              </a:rPr>
              <a:t>Выполнить лабораторную работу </a:t>
            </a:r>
            <a:r>
              <a:rPr lang="ru-RU" sz="2400" b="1" dirty="0" smtClean="0">
                <a:latin typeface="Constantia" pitchFamily="18" charset="0"/>
              </a:rPr>
              <a:t>«Изучение внешнего строения папоротника Строение папоротника». </a:t>
            </a:r>
            <a:r>
              <a:rPr lang="ru-RU" sz="2400" dirty="0" smtClean="0">
                <a:latin typeface="Constantia" pitchFamily="18" charset="0"/>
              </a:rPr>
              <a:t>http://www.virtulab.net/index.php?option=com_content&amp;view=article&amp;id=151:2009-08-23-11-37-20&amp;catid=42:7&amp;Itemid=103</a:t>
            </a:r>
          </a:p>
          <a:p>
            <a:pPr algn="just">
              <a:buNone/>
            </a:pPr>
            <a:r>
              <a:rPr lang="ru-RU" sz="2400" dirty="0" smtClean="0">
                <a:latin typeface="Constantia" pitchFamily="18" charset="0"/>
              </a:rPr>
              <a:t>	В рабочей тетради выполнить задание №  5о (с.60)        и вписать вывод лабораторной работы.</a:t>
            </a:r>
          </a:p>
          <a:p>
            <a:pPr>
              <a:buNone/>
            </a:pP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2247" y="285728"/>
            <a:ext cx="51186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Папоротник на картинах</a:t>
            </a:r>
          </a:p>
          <a:p>
            <a:pPr algn="ctr"/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еликих художников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 descr="Шашкин Папоротники в лесу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2976" y="1714488"/>
            <a:ext cx="6667500" cy="4000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0232" y="6000768"/>
            <a:ext cx="4925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Шишкин И.И. «Папоротники в лесу»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2247" y="285728"/>
            <a:ext cx="51186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Папоротник на картинах</a:t>
            </a:r>
          </a:p>
          <a:p>
            <a:pPr algn="ctr"/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еликих художников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6000768"/>
            <a:ext cx="4923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Левитан И.И. «Папоротники в бору»</a:t>
            </a:r>
            <a:endParaRPr lang="ru-RU" sz="2400" dirty="0"/>
          </a:p>
        </p:txBody>
      </p:sp>
      <p:pic>
        <p:nvPicPr>
          <p:cNvPr id="5" name="Рисунок 4" descr="Левитан ИИ Папоротники в бору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2976" y="1643050"/>
            <a:ext cx="6667530" cy="440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Вечер накануне Ивана Купала</a:t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(Н.В. Гоголь)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4786314" cy="504351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Constantia" pitchFamily="18" charset="0"/>
              </a:rPr>
              <a:t>«Глядь, краснеет маленькая цветочная почка и, как будто живая, движется. В самом деле, чудно! Движется и становится все больше, больше и краснеет, как горячий уголь. Вспыхнула звездочка, что-то тихо затрещало, и цветок развернулся перед его очами, словно пламя, осветив и другие около себя.»</a:t>
            </a:r>
            <a:endParaRPr lang="ru-RU" sz="2400" b="1" dirty="0" smtClean="0">
              <a:latin typeface="Constantia" pitchFamily="18" charset="0"/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Почему же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	так и не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	 посчастливилось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	ботаникам найти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	чудесный цветок?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928802"/>
            <a:ext cx="38862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4786322"/>
            <a:ext cx="1501912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Используемые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hlinkClick r:id="rId2"/>
              </a:rPr>
              <a:t>http://sbio.info/page.php?id=11861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3"/>
              </a:rPr>
              <a:t>http://ru.wikipedia.org/wiki/</a:t>
            </a:r>
            <a:r>
              <a:rPr lang="ru-RU" sz="2400" dirty="0" smtClean="0">
                <a:hlinkClick r:id="rId3"/>
              </a:rPr>
              <a:t>Папоротниковидные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4"/>
              </a:rPr>
              <a:t>http://biouroki.ru/material/plants/paporotnik.html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5"/>
              </a:rPr>
              <a:t>http://gardenx.ru/paporotniki_uhod.html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6"/>
              </a:rPr>
              <a:t>http://dic.academic.ru/dic.nsf/enc_colier/6907/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7"/>
              </a:rPr>
              <a:t>http://www.bibliotekar.ru/rusShishkin/6.htm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8"/>
              </a:rPr>
              <a:t>http://ru.wikipedia.org/wiki/</a:t>
            </a:r>
            <a:r>
              <a:rPr lang="ru-RU" sz="2400" dirty="0" err="1" smtClean="0">
                <a:hlinkClick r:id="rId8"/>
              </a:rPr>
              <a:t>Кочедыжник_женский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9"/>
              </a:rPr>
              <a:t>http://ru.wikipedia.org/wiki/</a:t>
            </a:r>
            <a:r>
              <a:rPr lang="ru-RU" sz="2400" dirty="0" err="1" smtClean="0">
                <a:hlinkClick r:id="rId9"/>
              </a:rPr>
              <a:t>Щитовник_мужской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10"/>
              </a:rPr>
              <a:t>http://ru.wikipedia.org/wiki/</a:t>
            </a:r>
            <a:r>
              <a:rPr lang="ru-RU" sz="2400" dirty="0" smtClean="0">
                <a:hlinkClick r:id="rId10"/>
              </a:rPr>
              <a:t>Адиантум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11"/>
              </a:rPr>
              <a:t>http://www.flonature.ru/plant_asplenium.html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12"/>
              </a:rPr>
              <a:t>http://ru.wikipedia.org/wiki/</a:t>
            </a:r>
            <a:r>
              <a:rPr lang="ru-RU" sz="2400" dirty="0" err="1" smtClean="0">
                <a:hlinkClick r:id="rId12"/>
              </a:rPr>
              <a:t>Платицериум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>
                <a:hlinkClick r:id="rId13"/>
              </a:rPr>
              <a:t>http://ru.wikipedia.org/wiki/</a:t>
            </a:r>
            <a:r>
              <a:rPr lang="ru-RU" sz="2400" dirty="0" smtClean="0">
                <a:hlinkClick r:id="rId13"/>
              </a:rPr>
              <a:t>Сальвиния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Происхождение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Произошли от псилофитов.</a:t>
            </a:r>
          </a:p>
          <a:p>
            <a:r>
              <a:rPr lang="ru-RU" dirty="0" smtClean="0">
                <a:latin typeface="Constantia" pitchFamily="18" charset="0"/>
              </a:rPr>
              <a:t>Что это за растения?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86477" y="3429000"/>
            <a:ext cx="5057523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Лес каменноугольного период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8976"/>
            <a:ext cx="4572032" cy="342902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5215" y="0"/>
            <a:ext cx="2218785" cy="311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429124" y="2571744"/>
            <a:ext cx="3214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Иллюстрация из книги «</a:t>
            </a:r>
            <a:r>
              <a:rPr lang="en-US" dirty="0" err="1" smtClean="0"/>
              <a:t>Kunstformen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Natur</a:t>
            </a:r>
            <a:r>
              <a:rPr lang="en-US" dirty="0" smtClean="0"/>
              <a:t>» </a:t>
            </a:r>
            <a:r>
              <a:rPr lang="ru-RU" dirty="0" smtClean="0"/>
              <a:t>Эрнста Геккеля (1904).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2214578" cy="332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57166"/>
            <a:ext cx="5344020" cy="328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596" y="3929066"/>
            <a:ext cx="842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Constantia" pitchFamily="18" charset="0"/>
              </a:rPr>
              <a:t>Папоротникообразные наивысшего расцвета достигли в каменноугольный период. На рис.  изображен ландшафт  леса того   времени. Гигантские древние папоротники, древовидные хвощи и плауны сигиллярии с узорной корой обвивались папоротникообразными лианами. Подлесок составляли травянистые формы папоротникообразных. Деревья достигали 30—4ом высоты и более 2 м толщины. </a:t>
            </a:r>
            <a:endParaRPr lang="ru-RU" sz="2400" dirty="0">
              <a:latin typeface="Constant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14612" y="2143116"/>
            <a:ext cx="785818" cy="1588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0"/>
            <a:ext cx="5229204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Строение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392909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Папоротниковидные</a:t>
            </a:r>
            <a:r>
              <a:rPr lang="ru-RU" sz="2400" dirty="0" smtClean="0">
                <a:latin typeface="Constantia" pitchFamily="18" charset="0"/>
              </a:rPr>
              <a:t> – отдел высших растений, известный с девона. В отличие от моховидных папоротники имеют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проводящую ткань</a:t>
            </a:r>
            <a:r>
              <a:rPr lang="ru-RU" sz="2400" dirty="0" smtClean="0">
                <a:latin typeface="Constantia" pitchFamily="18" charset="0"/>
              </a:rPr>
              <a:t>, доставляющую воду и питательные вещества ко всем органам. У папоротников есть хорошо развитые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листья и стебель</a:t>
            </a:r>
            <a:r>
              <a:rPr lang="ru-RU" sz="2400" dirty="0" smtClean="0">
                <a:latin typeface="Constantia" pitchFamily="18" charset="0"/>
              </a:rPr>
              <a:t>, у многих -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корневище</a:t>
            </a:r>
            <a:r>
              <a:rPr lang="ru-RU" sz="2400" dirty="0" smtClean="0">
                <a:latin typeface="Constantia" pitchFamily="18" charset="0"/>
              </a:rPr>
              <a:t> (</a:t>
            </a:r>
            <a:r>
              <a:rPr lang="ru-RU" sz="2400" b="1" dirty="0" smtClean="0">
                <a:latin typeface="Constantia" pitchFamily="18" charset="0"/>
              </a:rPr>
              <a:t>с придаточными корнями</a:t>
            </a:r>
            <a:r>
              <a:rPr lang="ru-RU" sz="2400" dirty="0" smtClean="0">
                <a:latin typeface="Constantia" pitchFamily="18" charset="0"/>
              </a:rPr>
              <a:t>), однако нет ни цветков, ни семян.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1428736"/>
            <a:ext cx="4762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857224" y="214290"/>
            <a:ext cx="2571768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nstantia" pitchFamily="18" charset="0"/>
              </a:rPr>
              <a:t>Работа с учебником (стр. 77-78)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357298"/>
            <a:ext cx="3714776" cy="44291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1. Каковы особенности строения папоротника?</a:t>
            </a:r>
          </a:p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2. Сравните папоротники с мхами. Найдите признаки сходства и различия.</a:t>
            </a:r>
          </a:p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3. Обоснуйте принадлежность папоротников к высшим растениям.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Лист папоротника – вайя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Какие  функции  совмещает  лист папоротника?</a:t>
            </a:r>
          </a:p>
          <a:p>
            <a:pPr>
              <a:buNone/>
            </a:pPr>
            <a:r>
              <a:rPr lang="ru-RU" sz="2800" b="1" dirty="0" smtClean="0">
                <a:latin typeface="Constantia" pitchFamily="18" charset="0"/>
              </a:rPr>
              <a:t>      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фотосинтеза и спороношения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143248"/>
            <a:ext cx="2155555" cy="314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3143248"/>
            <a:ext cx="2375500" cy="316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3143248"/>
            <a:ext cx="4190996" cy="314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Спорофит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4572032" cy="492922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Спорофит </a:t>
            </a:r>
            <a:r>
              <a:rPr lang="ru-RU" sz="2600" b="1" dirty="0" smtClean="0">
                <a:latin typeface="Constantia" pitchFamily="18" charset="0"/>
              </a:rPr>
              <a:t>- всем известное зеленое растение - образует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спорангии</a:t>
            </a:r>
            <a:r>
              <a:rPr lang="ru-RU" sz="2600" b="1" dirty="0" smtClean="0">
                <a:latin typeface="Constantia" pitchFamily="18" charset="0"/>
              </a:rPr>
              <a:t>, часто выглядящие как красновато-бурые бугорки на нижней стороне обычных листьев или на специализированных листьях (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спорофиллах</a:t>
            </a:r>
            <a:r>
              <a:rPr lang="ru-RU" sz="2600" b="1" dirty="0" smtClean="0">
                <a:latin typeface="Constantia" pitchFamily="18" charset="0"/>
              </a:rPr>
              <a:t>). Спорангии рассеивают тысячи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спор</a:t>
            </a:r>
            <a:r>
              <a:rPr lang="ru-RU" sz="2600" b="1" dirty="0" smtClean="0">
                <a:latin typeface="Constantia" pitchFamily="18" charset="0"/>
              </a:rPr>
              <a:t>, каждая из которых в благоприятных условиях прорастает в гаметофит.</a:t>
            </a:r>
            <a:endParaRPr lang="ru-RU" sz="2600" b="1" dirty="0">
              <a:latin typeface="Constant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428736"/>
            <a:ext cx="39243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143504" y="5643578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КОЧЕДЫЖНИК ЖЕНСКИЙ - один из самых обычных папоротников в лесах умеренной зоны.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728</Words>
  <Application>Microsoft Office PowerPoint</Application>
  <PresentationFormat>Экран (4:3)</PresentationFormat>
  <Paragraphs>250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Вечер накануне Ивана Купала  (Н.В. Гоголь) </vt:lpstr>
      <vt:lpstr>Происхождение</vt:lpstr>
      <vt:lpstr>Слайд 5</vt:lpstr>
      <vt:lpstr>Слайд 6</vt:lpstr>
      <vt:lpstr>Строение</vt:lpstr>
      <vt:lpstr>Лист папоротника – вайя</vt:lpstr>
      <vt:lpstr>Спорофит</vt:lpstr>
      <vt:lpstr>Споры</vt:lpstr>
      <vt:lpstr>Жизненный                          цикл</vt:lpstr>
      <vt:lpstr>Гаметофит</vt:lpstr>
      <vt:lpstr>Разнообразие папоротников</vt:lpstr>
      <vt:lpstr>Слайд 14</vt:lpstr>
      <vt:lpstr>Слайд 15</vt:lpstr>
      <vt:lpstr>Слайд 16</vt:lpstr>
      <vt:lpstr>Декоративные папоротники</vt:lpstr>
      <vt:lpstr>Значение папоротников в природе и жизни человека</vt:lpstr>
      <vt:lpstr>Использование каменного угля человеком</vt:lpstr>
      <vt:lpstr>Закрепление</vt:lpstr>
      <vt:lpstr>Закрепление</vt:lpstr>
      <vt:lpstr>Закрепление</vt:lpstr>
      <vt:lpstr>Готовимся к ЕГЭ</vt:lpstr>
      <vt:lpstr>Готовимся к ЕГЭ</vt:lpstr>
      <vt:lpstr>Готовимся к ЕГЭ</vt:lpstr>
      <vt:lpstr>Слайд 26</vt:lpstr>
      <vt:lpstr>Домашнее  задание</vt:lpstr>
      <vt:lpstr>Слайд 28</vt:lpstr>
      <vt:lpstr>Слайд 29</vt:lpstr>
      <vt:lpstr>Используемые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папоротники</dc:title>
  <dc:creator>user</dc:creator>
  <cp:lastModifiedBy>Admin</cp:lastModifiedBy>
  <cp:revision>91</cp:revision>
  <dcterms:created xsi:type="dcterms:W3CDTF">2009-11-13T14:21:18Z</dcterms:created>
  <dcterms:modified xsi:type="dcterms:W3CDTF">2013-12-01T10:00:54Z</dcterms:modified>
</cp:coreProperties>
</file>