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4" r:id="rId7"/>
    <p:sldId id="261" r:id="rId8"/>
    <p:sldId id="277" r:id="rId9"/>
    <p:sldId id="278" r:id="rId10"/>
    <p:sldId id="279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6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69D8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98" autoAdjust="0"/>
    <p:restoredTop sz="94660"/>
  </p:normalViewPr>
  <p:slideViewPr>
    <p:cSldViewPr>
      <p:cViewPr>
        <p:scale>
          <a:sx n="66" d="100"/>
          <a:sy n="66" d="100"/>
        </p:scale>
        <p:origin x="-1278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E113D-9217-4C11-B59E-4B896732B9C5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6A056-A6C8-41E5-B6B3-37FCBB82FB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4B859-DED0-4001-9E2D-B75CAEA07E1C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808D4-BDE5-46A7-B534-2145B6E6FD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D64FD-80CF-4126-931C-F0263E1EEFC1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F7FAD-775C-41C6-9351-29262618A1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87D10-C843-4EEA-BD64-6AAF5F7EA303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74EC2-D1AF-442B-B4A9-E95609D77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70432-29BC-40F0-B433-C5F96FD83AF0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57A20-D435-40B1-A3D9-E2E0A0A0D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2C554-D04B-413F-96D2-44F6A15989C1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8927D-B8D2-46FA-A5C9-3DEBCCEF8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431B7-05EB-4CC7-8E7D-E3611060B26B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B590E-AFA1-4E9B-977F-50DD76183A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07C61-DCBE-4C74-8611-6512A0E2DDE6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648E7-B2E1-495C-94B0-E02557D71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25F72-50C0-4E38-B9C7-2B065D4AFEEE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976F6-4B7E-4289-88F6-CC432FA33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F1BD0-07CF-4E96-B91E-145529D7ECC0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3FB59-FF7E-4BC1-AE30-43D416743F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14CBE-8A03-407E-945F-1F0B4D7B447A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E04AA-1B01-4FC8-BA9F-0A80F93820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999FFBC-D594-4D99-9F45-C707A7E6EEA9}" type="datetimeFigureOut">
              <a:rPr lang="ru-RU"/>
              <a:pPr>
                <a:defRPr/>
              </a:pPr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6331EF-7CC1-4642-A76D-3D809C106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eti.religiousbook.org.ua/big_foto1/l1.html" TargetMode="External"/><Relationship Id="rId3" Type="http://schemas.openxmlformats.org/officeDocument/2006/relationships/hyperlink" Target="http://fb.ru/article/73111/oleniy-moh---manna-nebesnaya" TargetMode="External"/><Relationship Id="rId7" Type="http://schemas.openxmlformats.org/officeDocument/2006/relationships/hyperlink" Target="http://kamfotos.ru/photo/rastitelnyj_mir_kamchatki/foto_4761/20-114" TargetMode="External"/><Relationship Id="rId2" Type="http://schemas.openxmlformats.org/officeDocument/2006/relationships/hyperlink" Target="http://biouroki.ru/material/plants/lishainiki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kamfotos.ru/photo/rastitelnyj_mir_kamchatki/foto_4761/20-0-114" TargetMode="External"/><Relationship Id="rId5" Type="http://schemas.openxmlformats.org/officeDocument/2006/relationships/hyperlink" Target="http://biologiyavklasse.ru/otdel-lishajniki.html" TargetMode="External"/><Relationship Id="rId10" Type="http://schemas.openxmlformats.org/officeDocument/2006/relationships/hyperlink" Target="http://www.innature.kz/allphoto.php?stype=photos&amp;stext=%C0%F1%FB+&amp;method=AND&amp;datelimit=0&amp;fields=2&amp;sort=datestamp&amp;order=0&amp;chars=50&amp;forum_id=0&amp;rowstart=250" TargetMode="External"/><Relationship Id="rId4" Type="http://schemas.openxmlformats.org/officeDocument/2006/relationships/hyperlink" Target="http://ru.wikipedia.org/wiki/%CB%E8%F8%E0%E9%ED%E8%EA%E8" TargetMode="External"/><Relationship Id="rId9" Type="http://schemas.openxmlformats.org/officeDocument/2006/relationships/hyperlink" Target="http://lode.piru.be/displayimage.php?album=lastup&amp;cat=0&amp;pos=54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upit.cc/i/5976e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685800" y="1557338"/>
            <a:ext cx="7772400" cy="2043112"/>
          </a:xfrm>
        </p:spPr>
        <p:txBody>
          <a:bodyPr/>
          <a:lstStyle/>
          <a:p>
            <a:r>
              <a:rPr lang="ru-RU" sz="7200" b="1" smtClean="0">
                <a:solidFill>
                  <a:srgbClr val="69D8FF"/>
                </a:solidFill>
              </a:rPr>
              <a:t>лишайники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77113" cy="2422525"/>
          </a:xfrm>
        </p:spPr>
        <p:txBody>
          <a:bodyPr rtlCol="0">
            <a:normAutofit fontScale="77500" lnSpcReduction="20000"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Учитель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биологии и экологии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МБОУ СОШ №5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г. Балаково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Саратовской области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Ефимова   Ю.С.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3316" name="Picture 4" descr="http://www.bochkavpechatleniy.com/data/photo/33208/1c0ac1895c8d074c92b55c17575e0d5e_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914775"/>
            <a:ext cx="3384550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 descr="http://club.itdrom.com/files/gallery/gal_photo/macro/453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4950" y="0"/>
            <a:ext cx="255905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8" descr="http://im8-tub-ru.yandex.net/i?id=81000127-21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4175" y="3141663"/>
            <a:ext cx="2112963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2" descr="http://www.redbook.ru/foto/albums/iremel/RGB_7694q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35375" y="0"/>
            <a:ext cx="2767013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4" descr="http://img-fotki.yandex.ru/get/4406/maha-yoh.38/0_aecf7_331cd328_XL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3643313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upit.cc/i/5976e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99CCFF"/>
                </a:solidFill>
              </a:rPr>
              <a:t>             Кустистые лишайники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err="1" smtClean="0">
                <a:solidFill>
                  <a:schemeClr val="bg1"/>
                </a:solidFill>
              </a:rPr>
              <a:t>уснея</a:t>
            </a:r>
            <a:endParaRPr lang="ru-RU" sz="4000" b="1" dirty="0" smtClean="0">
              <a:solidFill>
                <a:schemeClr val="bg1"/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solidFill>
                  <a:schemeClr val="bg1"/>
                </a:solidFill>
              </a:rPr>
              <a:t>кладония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22532" name="Picture 2" descr="http://macroid.ru/_data/medium/41/img_1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125538"/>
            <a:ext cx="4713288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4" descr="http://fr.academic.ru/pictures/frwiki/85/Usnea_filipendula_170406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24350" y="2924175"/>
            <a:ext cx="4819650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верх 6"/>
          <p:cNvSpPr/>
          <p:nvPr/>
        </p:nvSpPr>
        <p:spPr>
          <a:xfrm>
            <a:off x="1187450" y="4724400"/>
            <a:ext cx="288925" cy="6492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7956550" y="2708275"/>
            <a:ext cx="431800" cy="5762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://upit.cc/i/5976e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31913" y="-1000125"/>
            <a:ext cx="10475913" cy="785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smtClean="0">
                <a:solidFill>
                  <a:srgbClr val="99CCFF"/>
                </a:solidFill>
              </a:rPr>
              <a:t>Размножение лишайников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539750" y="908050"/>
            <a:ext cx="3527425" cy="2808288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Вегетативное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– кусочками слоевища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4716463" y="765175"/>
            <a:ext cx="3384550" cy="3024188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Спорами</a:t>
            </a: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-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Половым 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бесполым путем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3558" name="Picture 4" descr="http://supersadovod.ru/wp-content/uploads/2013/05/Kokkokarpiya-krasnodrevesna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9425" y="3933825"/>
            <a:ext cx="3783013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6" descr="http://www.anbg.gov.au/images/photo_cd/LICHENS_2/Image-094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3860800"/>
            <a:ext cx="38862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низ 8"/>
          <p:cNvSpPr/>
          <p:nvPr/>
        </p:nvSpPr>
        <p:spPr>
          <a:xfrm>
            <a:off x="2124075" y="3357563"/>
            <a:ext cx="576263" cy="792162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300788" y="3429000"/>
            <a:ext cx="647700" cy="792163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upit.cc/i/5976e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36738" y="-1377950"/>
            <a:ext cx="10980738" cy="823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-387350"/>
            <a:ext cx="8229600" cy="1223963"/>
          </a:xfrm>
        </p:spPr>
        <p:txBody>
          <a:bodyPr/>
          <a:lstStyle/>
          <a:p>
            <a:r>
              <a:rPr lang="ru-RU" sz="4800" b="1" smtClean="0">
                <a:solidFill>
                  <a:srgbClr val="99CCFF"/>
                </a:solidFill>
              </a:rPr>
              <a:t>«Манна небесная»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576888"/>
          </a:xfrm>
        </p:spPr>
        <p:txBody>
          <a:bodyPr rtlCol="0">
            <a:normAutofit lnSpcReduction="10000"/>
          </a:bodyPr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    Библейская </a:t>
            </a:r>
            <a:r>
              <a:rPr lang="ru-RU" sz="2800" dirty="0">
                <a:solidFill>
                  <a:schemeClr val="bg1"/>
                </a:solidFill>
              </a:rPr>
              <a:t>легенда гласит о том, что когда Моисей вел свой народ через пустыню, и все запасы еды были съедены, изнеможенные люди уже готовы были умереть от голода. Но неожиданно поднялся </a:t>
            </a:r>
            <a:r>
              <a:rPr lang="ru-RU" sz="2800" dirty="0" smtClean="0">
                <a:solidFill>
                  <a:schemeClr val="bg1"/>
                </a:solidFill>
              </a:rPr>
              <a:t>ветер, и </a:t>
            </a:r>
            <a:r>
              <a:rPr lang="ru-RU" sz="2800" dirty="0">
                <a:solidFill>
                  <a:schemeClr val="bg1"/>
                </a:solidFill>
              </a:rPr>
              <a:t>на горячий </a:t>
            </a:r>
            <a:r>
              <a:rPr lang="ru-RU" sz="2800" dirty="0" smtClean="0">
                <a:solidFill>
                  <a:schemeClr val="bg1"/>
                </a:solidFill>
              </a:rPr>
              <a:t>песок посыпались </a:t>
            </a:r>
            <a:r>
              <a:rPr lang="ru-RU" sz="2800" dirty="0">
                <a:solidFill>
                  <a:schemeClr val="bg1"/>
                </a:solidFill>
              </a:rPr>
              <a:t>серые </a:t>
            </a:r>
            <a:r>
              <a:rPr lang="ru-RU" sz="2800" dirty="0" smtClean="0">
                <a:solidFill>
                  <a:schemeClr val="bg1"/>
                </a:solidFill>
              </a:rPr>
              <a:t>комочки</a:t>
            </a:r>
            <a:r>
              <a:rPr lang="ru-RU" sz="2800" dirty="0">
                <a:solidFill>
                  <a:schemeClr val="bg1"/>
                </a:solidFill>
              </a:rPr>
              <a:t>, </a:t>
            </a:r>
            <a:r>
              <a:rPr lang="ru-RU" sz="2800" dirty="0" smtClean="0">
                <a:solidFill>
                  <a:schemeClr val="bg1"/>
                </a:solidFill>
              </a:rPr>
              <a:t>которые 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изголодавшиеся люди ели 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сырыми </a:t>
            </a:r>
            <a:r>
              <a:rPr lang="ru-RU" sz="2800" dirty="0">
                <a:solidFill>
                  <a:schemeClr val="bg1"/>
                </a:solidFill>
              </a:rPr>
              <a:t>и </a:t>
            </a:r>
            <a:r>
              <a:rPr lang="ru-RU" sz="2800" dirty="0" smtClean="0">
                <a:solidFill>
                  <a:schemeClr val="bg1"/>
                </a:solidFill>
              </a:rPr>
              <a:t>из </a:t>
            </a:r>
            <a:r>
              <a:rPr lang="ru-RU" sz="2800" dirty="0">
                <a:solidFill>
                  <a:schemeClr val="bg1"/>
                </a:solidFill>
              </a:rPr>
              <a:t>которых 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варили кашу</a:t>
            </a:r>
            <a:r>
              <a:rPr lang="ru-RU" sz="2800" dirty="0">
                <a:solidFill>
                  <a:schemeClr val="bg1"/>
                </a:solidFill>
              </a:rPr>
              <a:t>. </a:t>
            </a:r>
            <a:r>
              <a:rPr lang="ru-RU" sz="2800" dirty="0" smtClean="0">
                <a:solidFill>
                  <a:schemeClr val="bg1"/>
                </a:solidFill>
              </a:rPr>
              <a:t>Впервые увидев его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они спрашивали друг у друга 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«Манна» (в переводе на русский –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 «Что это?»).  И думали</a:t>
            </a:r>
            <a:r>
              <a:rPr lang="ru-RU" sz="2800" dirty="0">
                <a:solidFill>
                  <a:schemeClr val="bg1"/>
                </a:solidFill>
              </a:rPr>
              <a:t>, что это 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Бог послам </a:t>
            </a:r>
            <a:r>
              <a:rPr lang="ru-RU" sz="2800" dirty="0">
                <a:solidFill>
                  <a:schemeClr val="bg1"/>
                </a:solidFill>
              </a:rPr>
              <a:t>им манну </a:t>
            </a:r>
            <a:r>
              <a:rPr lang="ru-RU" sz="2800" dirty="0" smtClean="0">
                <a:solidFill>
                  <a:schemeClr val="bg1"/>
                </a:solidFill>
              </a:rPr>
              <a:t>небесную</a:t>
            </a:r>
            <a:r>
              <a:rPr lang="ru-RU" sz="2800" dirty="0">
                <a:solidFill>
                  <a:schemeClr val="bg1"/>
                </a:solidFill>
              </a:rPr>
              <a:t>.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24580" name="Picture 4" descr="олений мо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2492375"/>
            <a:ext cx="3676650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http://upit.cc/i/5976e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99CCFF"/>
                </a:solidFill>
              </a:rPr>
              <a:t>        Виды лишайников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732462"/>
          </a:xfrm>
        </p:spPr>
        <p:txBody>
          <a:bodyPr/>
          <a:lstStyle/>
          <a:p>
            <a:pPr algn="ctr"/>
            <a:r>
              <a:rPr lang="ru-RU" b="1" smtClean="0">
                <a:solidFill>
                  <a:schemeClr val="bg1"/>
                </a:solidFill>
              </a:rPr>
              <a:t>Напочвенные</a:t>
            </a:r>
            <a:r>
              <a:rPr lang="ru-RU" smtClean="0">
                <a:solidFill>
                  <a:schemeClr val="bg1"/>
                </a:solidFill>
              </a:rPr>
              <a:t> (эпигейные) лишайники</a:t>
            </a:r>
          </a:p>
          <a:p>
            <a:pPr algn="ctr">
              <a:buFont typeface="Arial" charset="0"/>
              <a:buNone/>
            </a:pPr>
            <a:r>
              <a:rPr lang="ru-RU" sz="1800" smtClean="0">
                <a:solidFill>
                  <a:schemeClr val="bg1"/>
                </a:solidFill>
              </a:rPr>
              <a:t>могут расти как на открытых местах, так и в лесах. Они должны выдерживать сильную конкуренцию со стороны быстро растущих растений. Лишайники редко встречаются на плодородных почвах и достигают большего развития в местах, мало пригодных для высших растений</a:t>
            </a:r>
          </a:p>
          <a:p>
            <a:pPr>
              <a:buFont typeface="Arial" charset="0"/>
              <a:buNone/>
            </a:pPr>
            <a:r>
              <a:rPr lang="ru-RU" sz="2800" b="1" smtClean="0">
                <a:solidFill>
                  <a:schemeClr val="bg1"/>
                </a:solidFill>
              </a:rPr>
              <a:t>             цетрария                         кладония</a:t>
            </a:r>
          </a:p>
        </p:txBody>
      </p:sp>
      <p:pic>
        <p:nvPicPr>
          <p:cNvPr id="25604" name="Picture 4" descr="http://www.hayah.cc/forum/imgcache/19100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3357563"/>
            <a:ext cx="239077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8" descr="Камчатка фото. Кладония олень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3357563"/>
            <a:ext cx="4668838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://upit.cc/i/5976e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31913" y="-1000125"/>
            <a:ext cx="10475913" cy="785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875"/>
          </a:xfrm>
        </p:spPr>
        <p:txBody>
          <a:bodyPr/>
          <a:lstStyle/>
          <a:p>
            <a:r>
              <a:rPr lang="ru-RU" b="1" smtClean="0">
                <a:solidFill>
                  <a:srgbClr val="99CCFF"/>
                </a:solidFill>
              </a:rPr>
              <a:t>Эпифитные лишайники</a:t>
            </a: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marL="0" lvl="2" indent="0" algn="ctr">
              <a:spcBef>
                <a:spcPct val="0"/>
              </a:spcBef>
              <a:buFont typeface="Arial" charset="0"/>
              <a:buNone/>
            </a:pPr>
            <a:r>
              <a:rPr lang="ru-RU" smtClean="0">
                <a:solidFill>
                  <a:schemeClr val="bg1"/>
                </a:solidFill>
              </a:rPr>
              <a:t>поселяются на деревьях и кустарниках</a:t>
            </a:r>
          </a:p>
          <a:p>
            <a:pPr marL="0" lvl="2" indent="0" algn="ctr">
              <a:spcBef>
                <a:spcPct val="0"/>
              </a:spcBef>
              <a:buFont typeface="Arial" charset="0"/>
              <a:buNone/>
            </a:pPr>
            <a:endParaRPr lang="ru-RU" sz="1400" smtClean="0">
              <a:solidFill>
                <a:schemeClr val="bg1"/>
              </a:solidFill>
            </a:endParaRPr>
          </a:p>
          <a:p>
            <a:pPr marL="0" lvl="2" indent="0" algn="ctr">
              <a:spcBef>
                <a:spcPct val="0"/>
              </a:spcBef>
              <a:buFont typeface="Arial" charset="0"/>
              <a:buNone/>
            </a:pPr>
            <a:endParaRPr lang="ru-RU" sz="1400" smtClean="0">
              <a:solidFill>
                <a:schemeClr val="bg1"/>
              </a:solidFill>
            </a:endParaRPr>
          </a:p>
          <a:p>
            <a:pPr marL="0" lvl="2" indent="0" algn="just">
              <a:spcBef>
                <a:spcPct val="0"/>
              </a:spcBef>
              <a:buFont typeface="Arial" charset="0"/>
              <a:buNone/>
            </a:pPr>
            <a:r>
              <a:rPr lang="ru-RU" sz="2000" b="1" smtClean="0">
                <a:solidFill>
                  <a:schemeClr val="bg1"/>
                </a:solidFill>
              </a:rPr>
              <a:t>ПАРМЕЛИЯ БОРОЗДЧАТАЯ                                       УСНЕЯ ДЛИННЕЙШАЯ</a:t>
            </a:r>
          </a:p>
        </p:txBody>
      </p:sp>
      <p:pic>
        <p:nvPicPr>
          <p:cNvPr id="26628" name="Picture 4" descr="http://plushealth.ru/sites/default/files/u81/2011/07/Parmel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20938"/>
            <a:ext cx="4186238" cy="418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2" descr="Нажмите, чтобы посмотреть в полный размер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2420938"/>
            <a:ext cx="3132137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http://upit.cc/i/5976e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84213" y="-512763"/>
            <a:ext cx="9828213" cy="737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>
                <a:solidFill>
                  <a:srgbClr val="99CCFF"/>
                </a:solidFill>
              </a:rPr>
              <a:t>    ЭПИЛИТНЫЕ ЛИШАЙНИКИ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400" smtClean="0">
                <a:solidFill>
                  <a:schemeClr val="bg1"/>
                </a:solidFill>
              </a:rPr>
              <a:t>Поселяются на камнях и скалах, черепичных крышах, кирпичных стенах</a:t>
            </a:r>
          </a:p>
          <a:p>
            <a:pPr algn="just">
              <a:buFont typeface="Arial" charset="0"/>
              <a:buNone/>
            </a:pPr>
            <a:r>
              <a:rPr lang="ru-RU" smtClean="0">
                <a:solidFill>
                  <a:schemeClr val="bg1"/>
                </a:solidFill>
              </a:rPr>
              <a:t>Калоплака стенная</a:t>
            </a:r>
          </a:p>
          <a:p>
            <a:pPr algn="ctr"/>
            <a:endParaRPr lang="ru-RU" smtClean="0">
              <a:solidFill>
                <a:schemeClr val="bg1"/>
              </a:solidFill>
            </a:endParaRPr>
          </a:p>
        </p:txBody>
      </p:sp>
      <p:pic>
        <p:nvPicPr>
          <p:cNvPr id="27652" name="Picture 4" descr="http://www.ecosystema.ru/08nature/world/71galt/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80975" y="2636838"/>
            <a:ext cx="5405438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6" descr="http://www.fotoregion.ru/data/media/4/-0508-4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5450" y="1916113"/>
            <a:ext cx="3246438" cy="494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Прямоугольник 11"/>
          <p:cNvSpPr>
            <a:spLocks noChangeArrowheads="1"/>
          </p:cNvSpPr>
          <p:nvPr/>
        </p:nvSpPr>
        <p:spPr bwMode="auto">
          <a:xfrm>
            <a:off x="3824288" y="3244850"/>
            <a:ext cx="14954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u="sng">
                <a:latin typeface="Calibri" pitchFamily="34" charset="0"/>
              </a:rPr>
              <a:t>Фотогалерея 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http://upit.cc/i/5976e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99CCFF"/>
                </a:solidFill>
              </a:rPr>
              <a:t>         Водные лишайники</a:t>
            </a:r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>
                <a:solidFill>
                  <a:schemeClr val="bg1"/>
                </a:solidFill>
              </a:rPr>
              <a:t>Растут на камнях у воды</a:t>
            </a:r>
          </a:p>
        </p:txBody>
      </p:sp>
      <p:pic>
        <p:nvPicPr>
          <p:cNvPr id="28676" name="Picture 2" descr="http://www.stanford.edu/~siegelr/australia/tasmania2012/IMG_7484%20water%20rocks%20lich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2060575"/>
            <a:ext cx="69119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http://upit.cc/i/5976e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68313" y="-350838"/>
            <a:ext cx="9612313" cy="720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99CCFF"/>
                </a:solidFill>
              </a:rPr>
              <a:t>         Значение лишайников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 rtlCol="0">
            <a:normAutofit lnSpcReduction="10000"/>
          </a:bodyPr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dirty="0" smtClean="0">
                <a:solidFill>
                  <a:schemeClr val="bg1"/>
                </a:solidFill>
              </a:rPr>
              <a:t>В результате их жизнедеятельности подготавливается почва для поселения растений.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dirty="0" smtClean="0">
                <a:solidFill>
                  <a:schemeClr val="bg1"/>
                </a:solidFill>
              </a:rPr>
              <a:t>Корм для животных. Ягель –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 корм для северных оленей.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3. В медицине (получение антибиотиков)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4. В химической промышленности (красители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err="1" smtClean="0">
                <a:solidFill>
                  <a:schemeClr val="bg1"/>
                </a:solidFill>
              </a:rPr>
              <a:t>ксантория</a:t>
            </a:r>
            <a:r>
              <a:rPr lang="ru-RU" dirty="0" smtClean="0">
                <a:solidFill>
                  <a:schemeClr val="bg1"/>
                </a:solidFill>
              </a:rPr>
              <a:t> стенная – </a:t>
            </a:r>
            <a:r>
              <a:rPr lang="ru-RU" dirty="0" err="1" smtClean="0">
                <a:solidFill>
                  <a:schemeClr val="bg1"/>
                </a:solidFill>
              </a:rPr>
              <a:t>золотянка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5. Индикаторы чистоты воздуха.</a:t>
            </a:r>
          </a:p>
        </p:txBody>
      </p:sp>
      <p:pic>
        <p:nvPicPr>
          <p:cNvPr id="29700" name="Picture 2" descr="http://4.bp.blogspot.com/_UKtQBdkz7Eg/RvbFG80EnpI/AAAAAAAAAx8/gRMG3cEksW0/s400/Picture%2B1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2060575"/>
            <a:ext cx="213042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4" descr="http://hobbygradina.ro/wp-content/gallery/licheni/800px-xanthoria_parietina_06_03_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4652963"/>
            <a:ext cx="2627313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http://upit.cc/i/5976e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3463"/>
            <a:ext cx="8229600" cy="25527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</a:t>
            </a:r>
            <a:r>
              <a:rPr lang="ru-RU" sz="2400" b="1" dirty="0" smtClean="0">
                <a:solidFill>
                  <a:schemeClr val="bg1"/>
                </a:solidFill>
              </a:rPr>
              <a:t>К.А.Тимирязев</a:t>
            </a:r>
            <a:r>
              <a:rPr lang="ru-RU" sz="2400" dirty="0" smtClean="0">
                <a:solidFill>
                  <a:schemeClr val="bg1"/>
                </a:solidFill>
              </a:rPr>
              <a:t> в своей знаменитой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 книге "Жизнь растений" писал: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 "Выступит ли из волн океана водный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утёс, оторвется ли обломок скалы, выломается ли валун, века пролежавший под землёй, везде на голой бесплодной поверхности первым появляется лишайник, разлагая горную породу, превращая её в плодоносную почву»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24" name="Picture 2" descr="http://www.tonb.ru/upload/iblock/aa2/aa21ccf6b71b62fba32bd9d164df711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260350"/>
            <a:ext cx="2952750" cy="32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4" descr="http://img.zoneland.ru/images00/e26b4ebf31f1c09c29b385be53009893.jp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25" y="188913"/>
            <a:ext cx="33909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http://upit.cc/i/5976e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</a:t>
            </a:r>
            <a:r>
              <a:rPr lang="ru-RU" b="1" smtClean="0">
                <a:solidFill>
                  <a:srgbClr val="99CCFF"/>
                </a:solidFill>
              </a:rPr>
              <a:t>Домашнее задание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bg1"/>
                </a:solidFill>
              </a:rPr>
              <a:t>1. Учебник стр. 32-36, ответить на вопросы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bg1"/>
                </a:solidFill>
              </a:rPr>
              <a:t>2. Творческое задание: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solidFill>
                  <a:schemeClr val="bg1"/>
                </a:solidFill>
              </a:rPr>
              <a:t>Написать стихотворение про лишайники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dirty="0" smtClean="0">
                <a:solidFill>
                  <a:schemeClr val="bg1"/>
                </a:solidFill>
              </a:rPr>
              <a:t>Получить краску из лишайников на пришкольной территории: отделить лишайник от субстрата, измельчить, положить в сосуд с раствором пищевой соды, через 5 минут попробовать окрасить им бумагу, нить.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upit.cc/i/5976e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99CCFF"/>
                </a:solidFill>
              </a:rPr>
              <a:t>Цель урока: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ru-RU" smtClean="0">
              <a:solidFill>
                <a:schemeClr val="bg1"/>
              </a:solidFill>
            </a:endParaRPr>
          </a:p>
          <a:p>
            <a:pPr>
              <a:buFont typeface="Arial" charset="0"/>
              <a:buNone/>
            </a:pPr>
            <a:r>
              <a:rPr lang="ru-RU" smtClean="0">
                <a:solidFill>
                  <a:schemeClr val="bg1"/>
                </a:solidFill>
              </a:rPr>
              <a:t>Познакомить учащихся с особенностями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chemeClr val="bg1"/>
                </a:solidFill>
              </a:rPr>
              <a:t>строения и жизнедеятельности 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chemeClr val="bg1"/>
                </a:solidFill>
              </a:rPr>
              <a:t>лишайников как 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chemeClr val="bg1"/>
                </a:solidFill>
              </a:rPr>
              <a:t>симбиотических организмов.</a:t>
            </a:r>
          </a:p>
          <a:p>
            <a:pPr>
              <a:buFontTx/>
              <a:buChar char="-"/>
            </a:pPr>
            <a:endParaRPr lang="ru-RU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endParaRPr lang="ru-RU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bg1"/>
                </a:solidFill>
                <a:hlinkClick r:id="rId2"/>
              </a:rPr>
              <a:t>1. Активные ссылки на страницы материалов в интернете: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u="sng" dirty="0" smtClean="0">
                <a:hlinkClick r:id="rId2"/>
              </a:rPr>
              <a:t>Статья по теме «Лишайники»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hlinkClick r:id="rId2"/>
              </a:rPr>
              <a:t>http://biouroki.ru/material/plants/lishainiki.html</a:t>
            </a:r>
            <a:endParaRPr lang="ru-RU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  <a:hlinkClick r:id="rId3"/>
              </a:rPr>
              <a:t>Статья по теме «Манна небесная»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  <a:hlinkClick r:id="rId3"/>
              </a:rPr>
              <a:t>http://fb.ru/article/73111/oleniy-moh---manna-nebesnaya</a:t>
            </a:r>
            <a:endParaRPr lang="ru-RU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hlinkClick r:id="rId4"/>
              </a:rPr>
              <a:t>http://ru.wikipedia.org/wiki/%CB%E8%F8%E0%E9%ED%E8%EA%E8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hlinkClick r:id="rId5"/>
              </a:rPr>
              <a:t>http://biologiyavklasse.ru/otdel-lishajniki.html</a:t>
            </a:r>
            <a:endParaRPr lang="ru-RU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bg1"/>
                </a:solidFill>
                <a:hlinkClick r:id="rId2"/>
              </a:rPr>
              <a:t>2. Активные ссылки на использованные изображения: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  <a:hlinkClick r:id="rId6"/>
              </a:rPr>
              <a:t>Изображение лишайника кладония оленья: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hlinkClick r:id="rId7"/>
              </a:rPr>
              <a:t>http://kamfotos.ru/photo/rastitelnyj_mir_kamchatki/foto_4761/20-114</a:t>
            </a:r>
            <a:endParaRPr lang="ru-RU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hlinkClick r:id="rId8"/>
              </a:rPr>
              <a:t>Накипные лишайники: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hlinkClick r:id="rId8"/>
              </a:rPr>
              <a:t> </a:t>
            </a:r>
            <a:r>
              <a:rPr lang="en-US" dirty="0" smtClean="0">
                <a:hlinkClick r:id="rId8"/>
              </a:rPr>
              <a:t>http://www.deti.religiousbook.org.ua/big_foto1/l1.html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hlinkClick r:id="rId9"/>
              </a:rPr>
              <a:t>Фотография лишайника </a:t>
            </a:r>
            <a:r>
              <a:rPr lang="ru-RU" dirty="0" err="1" smtClean="0">
                <a:hlinkClick r:id="rId9"/>
              </a:rPr>
              <a:t>уснея</a:t>
            </a:r>
            <a:r>
              <a:rPr lang="ru-RU" dirty="0" smtClean="0">
                <a:hlinkClick r:id="rId9"/>
              </a:rPr>
              <a:t>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hlinkClick r:id="rId9"/>
              </a:rPr>
              <a:t>http://lode.piru.be/displayimage.php?album=lastup&amp;cat=0&amp;pos=542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hlinkClick r:id="rId10"/>
              </a:rPr>
              <a:t>http://www.innature.kz/allphoto.php?stype=photos&amp;stext=%C0%F1%FB+&amp;method=AND&amp;datelimit=0&amp;fields=2&amp;sort=datestamp&amp;order=0&amp;chars=50&amp;forum_id=0&amp;rowstart=250</a:t>
            </a:r>
            <a:endParaRPr lang="ru-RU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>
              <a:solidFill>
                <a:schemeClr val="bg1"/>
              </a:solidFill>
              <a:hlinkClick r:id="rId2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r>
              <a:rPr lang="ru-RU" smtClean="0">
                <a:solidFill>
                  <a:srgbClr val="99CCFF"/>
                </a:solidFill>
              </a:rPr>
              <a:t>Интернет ресурсы: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upit.cc/i/5976e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84213" y="-512763"/>
            <a:ext cx="9828213" cy="737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 rtlCol="0"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 - Наука о лишайниках.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1803г.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dirty="0" smtClean="0">
                <a:solidFill>
                  <a:schemeClr val="bg1"/>
                </a:solidFill>
              </a:rPr>
              <a:t>Эрик </a:t>
            </a:r>
            <a:r>
              <a:rPr lang="ru-RU" sz="3600" b="1" dirty="0" err="1" smtClean="0">
                <a:solidFill>
                  <a:schemeClr val="bg1"/>
                </a:solidFill>
              </a:rPr>
              <a:t>Ахариус</a:t>
            </a:r>
            <a:r>
              <a:rPr lang="ru-RU" sz="3600" b="1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– «отец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bg1"/>
                </a:solidFill>
              </a:rPr>
              <a:t>л</a:t>
            </a:r>
            <a:r>
              <a:rPr lang="ru-RU" dirty="0" smtClean="0">
                <a:solidFill>
                  <a:schemeClr val="bg1"/>
                </a:solidFill>
              </a:rPr>
              <a:t>ихенологии», выделил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 лишайники в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</a:rPr>
              <a:t> самостоятельную группу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bg1"/>
                </a:solidFill>
              </a:rPr>
              <a:t>и</a:t>
            </a:r>
            <a:r>
              <a:rPr lang="ru-RU" dirty="0" smtClean="0">
                <a:solidFill>
                  <a:schemeClr val="bg1"/>
                </a:solidFill>
              </a:rPr>
              <a:t> впервые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bg1"/>
                </a:solidFill>
              </a:rPr>
              <a:t>с</a:t>
            </a:r>
            <a:r>
              <a:rPr lang="ru-RU" dirty="0" smtClean="0">
                <a:solidFill>
                  <a:schemeClr val="bg1"/>
                </a:solidFill>
              </a:rPr>
              <a:t>истематизировал их.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36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99CCFF"/>
                </a:solidFill>
              </a:rPr>
              <a:t>Лихенология </a:t>
            </a:r>
          </a:p>
        </p:txBody>
      </p:sp>
      <p:pic>
        <p:nvPicPr>
          <p:cNvPr id="19460" name="Picture 4" descr="File:Erik Achariu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3775" y="2120900"/>
            <a:ext cx="4462463" cy="4883150"/>
          </a:xfrm>
          <a:prstGeom prst="rect">
            <a:avLst/>
          </a:prstGeom>
          <a:noFill/>
        </p:spPr>
      </p:pic>
      <p:pic>
        <p:nvPicPr>
          <p:cNvPr id="6" name="Picture 6" descr="File:Haeckel Lichen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749300" y="-665163"/>
            <a:ext cx="3084513" cy="6900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upit.cc/i/5976e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44575" y="-784225"/>
            <a:ext cx="10188575" cy="764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-171450"/>
            <a:ext cx="8229600" cy="1152525"/>
          </a:xfrm>
        </p:spPr>
        <p:txBody>
          <a:bodyPr/>
          <a:lstStyle/>
          <a:p>
            <a:r>
              <a:rPr lang="ru-RU" sz="7200" b="1" smtClean="0">
                <a:solidFill>
                  <a:schemeClr val="bg1"/>
                </a:solidFill>
              </a:rPr>
              <a:t>симбиоз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/>
              <a:t>                                                  </a:t>
            </a:r>
            <a:r>
              <a:rPr lang="ru-RU" sz="3600" b="1" smtClean="0">
                <a:solidFill>
                  <a:schemeClr val="bg1"/>
                </a:solidFill>
              </a:rPr>
              <a:t>лишайник</a:t>
            </a:r>
            <a:endParaRPr lang="ru-RU" b="1" smtClean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388" y="1341438"/>
            <a:ext cx="2808287" cy="2016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/>
              <a:t>гриб</a:t>
            </a:r>
            <a:endParaRPr lang="ru-RU" sz="6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0825" y="4076700"/>
            <a:ext cx="2881313" cy="20891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водоросль</a:t>
            </a:r>
            <a:endParaRPr lang="ru-RU" sz="4400" b="1" dirty="0"/>
          </a:p>
        </p:txBody>
      </p:sp>
      <p:sp>
        <p:nvSpPr>
          <p:cNvPr id="8" name="Плюс 7"/>
          <p:cNvSpPr/>
          <p:nvPr/>
        </p:nvSpPr>
        <p:spPr>
          <a:xfrm>
            <a:off x="827088" y="2852738"/>
            <a:ext cx="1584325" cy="1584325"/>
          </a:xfrm>
          <a:prstGeom prst="mathPl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Равно 8"/>
          <p:cNvSpPr/>
          <p:nvPr/>
        </p:nvSpPr>
        <p:spPr>
          <a:xfrm>
            <a:off x="3276600" y="2781300"/>
            <a:ext cx="1655763" cy="2016125"/>
          </a:xfrm>
          <a:prstGeom prst="mathEqua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6392" name="Picture 10" descr="http://biouroki.ru/content/page/687/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989138"/>
            <a:ext cx="3676650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upit.cc/i/5976e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39975" y="-458788"/>
            <a:ext cx="12025313" cy="901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-458788"/>
            <a:ext cx="8229600" cy="1079501"/>
          </a:xfrm>
        </p:spPr>
        <p:txBody>
          <a:bodyPr/>
          <a:lstStyle/>
          <a:p>
            <a:r>
              <a:rPr lang="ru-RU" sz="6000" b="1" smtClean="0">
                <a:solidFill>
                  <a:srgbClr val="99CCFF"/>
                </a:solidFill>
              </a:rPr>
              <a:t>Строение лишайника</a:t>
            </a:r>
          </a:p>
        </p:txBody>
      </p:sp>
      <p:pic>
        <p:nvPicPr>
          <p:cNvPr id="17412" name="Picture 6" descr="http://biouroki.ru/content/page/687/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24075" y="765175"/>
            <a:ext cx="7196138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8" descr="http://www.dr-ralf-wagner.de/Bilder/Cetraria_nivalis-QS-630x-obe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825" y="908050"/>
            <a:ext cx="4464050" cy="4465638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 flipV="1">
            <a:off x="5003800" y="2636838"/>
            <a:ext cx="1223963" cy="287337"/>
          </a:xfrm>
          <a:prstGeom prst="line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572000" y="4005263"/>
            <a:ext cx="3384550" cy="792162"/>
          </a:xfrm>
          <a:prstGeom prst="straightConnector1">
            <a:avLst/>
          </a:prstGeom>
          <a:ln w="3492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upit.cc/i/5976e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349163" cy="789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5937"/>
          </a:xfrm>
        </p:spPr>
        <p:txBody>
          <a:bodyPr/>
          <a:lstStyle/>
          <a:p>
            <a:pPr algn="r"/>
            <a:r>
              <a:rPr lang="ru-RU" sz="3200" b="1" smtClean="0">
                <a:solidFill>
                  <a:schemeClr val="bg1"/>
                </a:solidFill>
              </a:rPr>
              <a:t>Форма </a:t>
            </a:r>
            <a:br>
              <a:rPr lang="ru-RU" sz="3200" b="1" smtClean="0">
                <a:solidFill>
                  <a:schemeClr val="bg1"/>
                </a:solidFill>
              </a:rPr>
            </a:br>
            <a:r>
              <a:rPr lang="ru-RU" sz="3200" b="1" smtClean="0">
                <a:solidFill>
                  <a:schemeClr val="bg1"/>
                </a:solidFill>
              </a:rPr>
              <a:t>соединения с</a:t>
            </a:r>
            <a:br>
              <a:rPr lang="ru-RU" sz="3200" b="1" smtClean="0">
                <a:solidFill>
                  <a:schemeClr val="bg1"/>
                </a:solidFill>
              </a:rPr>
            </a:br>
            <a:r>
              <a:rPr lang="ru-RU" sz="3200" b="1" smtClean="0">
                <a:solidFill>
                  <a:schemeClr val="bg1"/>
                </a:solidFill>
              </a:rPr>
              <a:t>гифами гриба</a:t>
            </a:r>
            <a:br>
              <a:rPr lang="ru-RU" sz="3200" b="1" smtClean="0">
                <a:solidFill>
                  <a:schemeClr val="bg1"/>
                </a:solidFill>
              </a:rPr>
            </a:br>
            <a:endParaRPr lang="ru-RU" sz="3200" b="1" smtClean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068888"/>
          </a:xfrm>
        </p:spPr>
        <p:txBody>
          <a:bodyPr rtlCol="0">
            <a:normAutofit lnSpcReduction="10000"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bg1"/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bg1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Верхний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>
                <a:solidFill>
                  <a:schemeClr val="bg1"/>
                </a:solidFill>
              </a:rPr>
              <a:t>к</a:t>
            </a:r>
            <a:r>
              <a:rPr lang="ru-RU" sz="2800" b="1" dirty="0" smtClean="0">
                <a:solidFill>
                  <a:schemeClr val="bg1"/>
                </a:solidFill>
              </a:rPr>
              <a:t>орковый слой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bg1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Слой водорослей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 smtClean="0">
              <a:solidFill>
                <a:schemeClr val="bg1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Сердцевина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>
              <a:solidFill>
                <a:schemeClr val="bg1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 dirty="0" smtClean="0">
              <a:solidFill>
                <a:schemeClr val="bg1"/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Нижний корковый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>
                <a:solidFill>
                  <a:schemeClr val="bg1"/>
                </a:solidFill>
              </a:rPr>
              <a:t>с</a:t>
            </a:r>
            <a:r>
              <a:rPr lang="ru-RU" sz="2800" b="1" dirty="0" smtClean="0">
                <a:solidFill>
                  <a:schemeClr val="bg1"/>
                </a:solidFill>
              </a:rPr>
              <a:t>лой с ризоидами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bg1"/>
              </a:solidFill>
            </a:endParaRPr>
          </a:p>
        </p:txBody>
      </p:sp>
      <p:pic>
        <p:nvPicPr>
          <p:cNvPr id="18436" name="Picture 2" descr="Отдел лишайни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84213" y="-242888"/>
            <a:ext cx="6327776" cy="691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право 5"/>
          <p:cNvSpPr/>
          <p:nvPr/>
        </p:nvSpPr>
        <p:spPr>
          <a:xfrm>
            <a:off x="5508625" y="981075"/>
            <a:ext cx="647700" cy="43180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5508625" y="3644900"/>
            <a:ext cx="44450" cy="1444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5580063" y="2997200"/>
            <a:ext cx="720725" cy="484188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5435600" y="3860800"/>
            <a:ext cx="720725" cy="504825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435600" y="4797425"/>
            <a:ext cx="720725" cy="503238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435600" y="5661025"/>
            <a:ext cx="720725" cy="504825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upit.cc/i/5976e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31913" y="-171450"/>
            <a:ext cx="10728326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99CCFF"/>
                </a:solidFill>
              </a:rPr>
              <a:t>Типы слоевища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pPr>
              <a:buFont typeface="Arial" charset="0"/>
              <a:buNone/>
            </a:pPr>
            <a:r>
              <a:rPr lang="ru-RU" sz="4400" b="1" smtClean="0">
                <a:solidFill>
                  <a:schemeClr val="bg1"/>
                </a:solidFill>
              </a:rPr>
              <a:t>накипные</a:t>
            </a:r>
            <a:r>
              <a:rPr lang="ru-RU" sz="4000" b="1" smtClean="0">
                <a:solidFill>
                  <a:schemeClr val="bg1"/>
                </a:solidFill>
              </a:rPr>
              <a:t>                             кустистые</a:t>
            </a:r>
          </a:p>
          <a:p>
            <a:pPr algn="ctr">
              <a:buFont typeface="Arial" charset="0"/>
              <a:buNone/>
            </a:pPr>
            <a:r>
              <a:rPr lang="ru-RU" sz="4400" b="1" smtClean="0">
                <a:solidFill>
                  <a:schemeClr val="bg1"/>
                </a:solidFill>
              </a:rPr>
              <a:t>листоватые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476375" y="1268413"/>
            <a:ext cx="2087563" cy="792162"/>
          </a:xfrm>
          <a:prstGeom prst="straightConnector1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500563" y="1341438"/>
            <a:ext cx="0" cy="1655762"/>
          </a:xfrm>
          <a:prstGeom prst="straightConnector1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580063" y="1268413"/>
            <a:ext cx="1800225" cy="792162"/>
          </a:xfrm>
          <a:prstGeom prst="straightConnector1">
            <a:avLst/>
          </a:prstGeom>
          <a:ln w="508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63" name="Picture 6" descr="http://abc-24.info/uploads/posts/2012-03/1331204433_2ed88e866973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04788" y="2924175"/>
            <a:ext cx="3263901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10" descr="http://www.dr-ralf-wagner.de/Bilder/Cetraria_nivalis-Habitu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2924175"/>
            <a:ext cx="3059112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2" descr="http://do.gendocs.ru/pars_docs/tw_refs/194/193184/193184_html_30e3d9a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39975" y="3832225"/>
            <a:ext cx="403225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upit.cc/i/5976e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31913" y="-171450"/>
            <a:ext cx="10728326" cy="804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99CCFF"/>
                </a:solidFill>
              </a:rPr>
              <a:t>Накипные лишайники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solidFill>
                  <a:schemeClr val="bg1"/>
                </a:solidFill>
              </a:rPr>
              <a:t>        леканора</a:t>
            </a:r>
          </a:p>
        </p:txBody>
      </p:sp>
      <p:pic>
        <p:nvPicPr>
          <p:cNvPr id="20484" name="Picture 2" descr="http://www.innature.kz/images/photoalbum/album_54/05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133600"/>
            <a:ext cx="4211638" cy="561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 descr="http://dic.academic.ru/pictures/dic_biology/n_0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125538"/>
            <a:ext cx="4346575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 descr="http://nature.doublea.ru/pix/lichen0010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4025" y="5194300"/>
            <a:ext cx="2339975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upit.cc/i/5976e9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99CCFF"/>
                </a:solidFill>
              </a:rPr>
              <a:t>                 Листоватые лишайники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r>
              <a:rPr lang="ru-RU" b="1" smtClean="0">
                <a:solidFill>
                  <a:schemeClr val="bg1"/>
                </a:solidFill>
              </a:rPr>
              <a:t>         лобария                                ксантория</a:t>
            </a:r>
          </a:p>
        </p:txBody>
      </p:sp>
      <p:pic>
        <p:nvPicPr>
          <p:cNvPr id="21508" name="Picture 2" descr="http://www.tmfoto.ru/upload/iblock/ab7/ab706bca45d5f3d646a8330a262a5e5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6038" y="1412875"/>
            <a:ext cx="4165601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4" descr="http://plants-about.ru/wp-content/uploads/2011/01/xanthoria-v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81500" y="1484313"/>
            <a:ext cx="47625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418</Words>
  <Application>Microsoft Office PowerPoint</Application>
  <PresentationFormat>Экран (4:3)</PresentationFormat>
  <Paragraphs>130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Calibri</vt:lpstr>
      <vt:lpstr>Arial</vt:lpstr>
      <vt:lpstr>Тема Office</vt:lpstr>
      <vt:lpstr>лишайники</vt:lpstr>
      <vt:lpstr>Цель урока:</vt:lpstr>
      <vt:lpstr>Лихенология </vt:lpstr>
      <vt:lpstr>симбиоз</vt:lpstr>
      <vt:lpstr>Строение лишайника</vt:lpstr>
      <vt:lpstr>Форма  соединения с гифами гриба </vt:lpstr>
      <vt:lpstr>Типы слоевища</vt:lpstr>
      <vt:lpstr>Накипные лишайники</vt:lpstr>
      <vt:lpstr>                 Листоватые лишайники</vt:lpstr>
      <vt:lpstr>             Кустистые лишайники</vt:lpstr>
      <vt:lpstr>Размножение лишайников</vt:lpstr>
      <vt:lpstr>«Манна небесная»</vt:lpstr>
      <vt:lpstr>        Виды лишайников</vt:lpstr>
      <vt:lpstr>Эпифитные лишайники</vt:lpstr>
      <vt:lpstr>    ЭПИЛИТНЫЕ ЛИШАЙНИКИ</vt:lpstr>
      <vt:lpstr>         Водные лишайники</vt:lpstr>
      <vt:lpstr>         Значение лишайников</vt:lpstr>
      <vt:lpstr>Слайд 18</vt:lpstr>
      <vt:lpstr>        Домашнее задание</vt:lpstr>
      <vt:lpstr>Интернет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лишайники</dc:title>
  <dc:creator>атто</dc:creator>
  <cp:lastModifiedBy>Мама</cp:lastModifiedBy>
  <cp:revision>52</cp:revision>
  <dcterms:created xsi:type="dcterms:W3CDTF">2013-10-05T16:51:46Z</dcterms:created>
  <dcterms:modified xsi:type="dcterms:W3CDTF">2013-10-05T22:38:12Z</dcterms:modified>
</cp:coreProperties>
</file>