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6" r:id="rId3"/>
    <p:sldId id="264" r:id="rId4"/>
    <p:sldId id="269" r:id="rId5"/>
    <p:sldId id="258" r:id="rId6"/>
    <p:sldId id="265" r:id="rId7"/>
    <p:sldId id="259" r:id="rId8"/>
    <p:sldId id="260" r:id="rId9"/>
    <p:sldId id="270" r:id="rId10"/>
    <p:sldId id="272" r:id="rId11"/>
    <p:sldId id="271" r:id="rId12"/>
    <p:sldId id="266" r:id="rId13"/>
    <p:sldId id="263" r:id="rId14"/>
    <p:sldId id="257" r:id="rId15"/>
    <p:sldId id="274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Sveta\Desktop\&#1073;&#1080;&#1086;&#1083;&#1086;&#1075;&#1080;&#1103;\&#1041;&#1054;&#1058;&#1040;&#1053;&#1048;&#1050;&#1040;6\&#1087;&#1086;&#1073;&#1077;&#1075;\&#1087;&#1088;&#1080;&#1097;&#1080;&#1087;&#1082;&#1072;%20&#1090;&#1086;&#1095;&#1082;&#1080;%20&#1088;&#1086;&#1089;&#1090;&#1072;.wmv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files.school-collection.edu.ru/dlrstore/9455a175-6a3c-49b6-ae75-329c8f03a147/%5bBIO6_03-22%5d_%5bPF_02%5d.jpg" TargetMode="External"/><Relationship Id="rId2" Type="http://schemas.openxmlformats.org/officeDocument/2006/relationships/hyperlink" Target="http://files.school-collection.edu.ru/dlrstore/0fe8947a-989e-4c74-af3a-0ddf4c8254ee/%5bBIO6_03-16%5d_%5bIM_05%5d.sw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chool-collection.edu.ru/catalog/rubr/dc6be3c8-58b1-45a9-8b23-2178e8ada386/79167/?interface=pupil&amp;class=48&amp;subject=29&amp;onpage=20&amp;onpage=20&amp;page=5" TargetMode="External"/><Relationship Id="rId5" Type="http://schemas.openxmlformats.org/officeDocument/2006/relationships/hyperlink" Target="http://files.school-collection.edu.ru/dlrstore/8c9918fd-c855-47b7-a0c1-e04c024b6071/%5bBIO6_03-17%5d_%5bIM_03%5d.swf" TargetMode="External"/><Relationship Id="rId4" Type="http://schemas.openxmlformats.org/officeDocument/2006/relationships/hyperlink" Target="http://files.school-collection.edu.ru/dlrstore/c8cfa8b5-bc1a-460d-b5b6-a24540a003fa/%5bBIO6_03-22%5d_%5bPF_03%5d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Sveta\Desktop\&#1073;&#1080;&#1086;&#1083;&#1086;&#1075;&#1080;&#1103;\&#1041;&#1054;&#1058;&#1040;&#1053;&#1048;&#1050;&#1040;6\&#1087;&#1086;&#1073;&#1077;&#1075;\&#1089;&#1087;&#1103;&#1097;&#1080;&#1077;%20&#1087;&#1086;&#1095;&#1082;&#1080;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556792"/>
            <a:ext cx="79208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ПОБЕГ.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Строение и значение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63280" y="5373216"/>
            <a:ext cx="6480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Учитель биологии    МКОУ «Каширская СОШ»</a:t>
            </a:r>
          </a:p>
          <a:p>
            <a:r>
              <a:rPr lang="ru-RU" sz="2400" b="1" dirty="0" err="1" smtClean="0"/>
              <a:t>Старцева</a:t>
            </a:r>
            <a:r>
              <a:rPr lang="ru-RU" sz="2400" b="1" dirty="0" smtClean="0"/>
              <a:t> Светлана Васильевна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32656"/>
            <a:ext cx="68123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Листорасположение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email"/>
          <a:srcRect t="2179"/>
          <a:stretch>
            <a:fillRect/>
          </a:stretch>
        </p:blipFill>
        <p:spPr bwMode="auto">
          <a:xfrm>
            <a:off x="467544" y="1484784"/>
            <a:ext cx="8430630" cy="4464496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ищипка точки роста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827584" y="980728"/>
            <a:ext cx="7272469" cy="545435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99592" y="0"/>
            <a:ext cx="73066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Прищипка точки роста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7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996788"/>
          <a:ext cx="9144000" cy="5810798"/>
        </p:xfrm>
        <a:graphic>
          <a:graphicData uri="http://schemas.openxmlformats.org/drawingml/2006/table">
            <a:tbl>
              <a:tblPr/>
              <a:tblGrid>
                <a:gridCol w="2092805"/>
                <a:gridCol w="2047147"/>
                <a:gridCol w="3020899"/>
                <a:gridCol w="1983149"/>
              </a:tblGrid>
              <a:tr h="520612"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555555"/>
                          </a:solidFill>
                          <a:latin typeface="arial"/>
                        </a:rPr>
                        <a:t>По функциям</a:t>
                      </a:r>
                      <a:endParaRPr lang="ru-RU" dirty="0">
                        <a:solidFill>
                          <a:srgbClr val="555555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28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555555"/>
                          </a:solidFill>
                          <a:latin typeface="arial"/>
                        </a:rPr>
                        <a:t>По развитию междоузлий</a:t>
                      </a:r>
                      <a:endParaRPr lang="ru-RU" dirty="0">
                        <a:solidFill>
                          <a:srgbClr val="555555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28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2199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>
                          <a:solidFill>
                            <a:srgbClr val="C00000"/>
                          </a:solidFill>
                          <a:latin typeface="arial"/>
                        </a:rPr>
                        <a:t>Вегетатив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arial"/>
                        </a:rPr>
                        <a:t>-</a:t>
                      </a:r>
                    </a:p>
                    <a:p>
                      <a:pPr algn="ctr"/>
                      <a:r>
                        <a:rPr lang="ru-RU" sz="2400" b="1" dirty="0" err="1" smtClean="0">
                          <a:solidFill>
                            <a:srgbClr val="C00000"/>
                          </a:solidFill>
                          <a:latin typeface="arial"/>
                        </a:rPr>
                        <a:t>ные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arial"/>
                        </a:rPr>
                        <a:t> 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arial"/>
                        </a:rPr>
                        <a:t>Цветонос-</a:t>
                      </a:r>
                    </a:p>
                    <a:p>
                      <a:pPr algn="ctr"/>
                      <a:r>
                        <a:rPr lang="ru-RU" sz="2400" b="1" dirty="0" err="1" smtClean="0">
                          <a:solidFill>
                            <a:srgbClr val="C00000"/>
                          </a:solidFill>
                          <a:latin typeface="arial"/>
                        </a:rPr>
                        <a:t>ные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arial"/>
                        </a:rPr>
                        <a:t> 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arial"/>
                        </a:rPr>
                        <a:t>Укороченные </a:t>
                      </a: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>
                          <a:solidFill>
                            <a:srgbClr val="C00000"/>
                          </a:solidFill>
                          <a:latin typeface="arial"/>
                        </a:rPr>
                        <a:t>Удлинён-ные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arial"/>
                        </a:rPr>
                        <a:t> 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6819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>
                          <a:solidFill>
                            <a:srgbClr val="002060"/>
                          </a:solidFill>
                          <a:latin typeface="arial"/>
                        </a:rPr>
                        <a:t>Осуществля-ют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"/>
                        </a:rPr>
                        <a:t>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arial"/>
                        </a:rPr>
                        <a:t>воздушное питание растений.</a:t>
                      </a: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"/>
                        </a:rPr>
                        <a:t>Выполняют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arial"/>
                        </a:rPr>
                        <a:t>функцию </a:t>
                      </a:r>
                      <a:r>
                        <a:rPr lang="ru-RU" sz="2400" b="1" dirty="0" err="1" smtClean="0">
                          <a:solidFill>
                            <a:srgbClr val="002060"/>
                          </a:solidFill>
                          <a:latin typeface="arial"/>
                        </a:rPr>
                        <a:t>размноже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"/>
                        </a:rPr>
                        <a:t>-</a:t>
                      </a:r>
                    </a:p>
                    <a:p>
                      <a:pPr algn="ctr"/>
                      <a:r>
                        <a:rPr lang="ru-RU" sz="2400" b="1" dirty="0" err="1" smtClean="0">
                          <a:solidFill>
                            <a:srgbClr val="002060"/>
                          </a:solidFill>
                          <a:latin typeface="arial"/>
                        </a:rPr>
                        <a:t>ния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"/>
                        </a:rPr>
                        <a:t>Междоузлия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  <a:latin typeface="arial"/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"/>
                        </a:rPr>
                        <a:t>почти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arial"/>
                        </a:rPr>
                        <a:t>не 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"/>
                        </a:rPr>
                        <a:t> вырастают,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arial"/>
                        </a:rPr>
                        <a:t>образуя розетку (</a:t>
                      </a:r>
                      <a:r>
                        <a:rPr lang="ru-RU" sz="2400" b="1" dirty="0" err="1" smtClean="0">
                          <a:solidFill>
                            <a:srgbClr val="002060"/>
                          </a:solidFill>
                          <a:latin typeface="arial"/>
                        </a:rPr>
                        <a:t>примула,подорож-ник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arial"/>
                        </a:rPr>
                        <a:t>, 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"/>
                        </a:rPr>
                        <a:t>одуванчик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arial"/>
                        </a:rPr>
                        <a:t>). У древесных форм такие побеги часто несут цветки и плоды.</a:t>
                      </a: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arial"/>
                        </a:rPr>
                        <a:t>При развитии почки быстро </a:t>
                      </a:r>
                      <a:r>
                        <a:rPr lang="ru-RU" sz="2400" b="1" dirty="0" err="1" smtClean="0">
                          <a:solidFill>
                            <a:srgbClr val="002060"/>
                          </a:solidFill>
                          <a:latin typeface="arial"/>
                        </a:rPr>
                        <a:t>развивают-ся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arial"/>
                        </a:rPr>
                        <a:t> </a:t>
                      </a:r>
                      <a:r>
                        <a:rPr lang="ru-RU" sz="2400" b="1" dirty="0" err="1" smtClean="0">
                          <a:solidFill>
                            <a:srgbClr val="002060"/>
                          </a:solidFill>
                          <a:latin typeface="arial"/>
                        </a:rPr>
                        <a:t>междоуз-лия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 marL="47625" marR="47625" marT="47625" marB="47625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771800" y="0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ВИДЫ  ПОБЕГОВ</a:t>
            </a:r>
            <a:endParaRPr lang="ru-RU" sz="3200" b="1" dirty="0">
              <a:solidFill>
                <a:srgbClr val="C0000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2123728" y="548680"/>
            <a:ext cx="1008112" cy="432048"/>
          </a:xfrm>
          <a:prstGeom prst="straightConnector1">
            <a:avLst/>
          </a:prstGeom>
          <a:ln w="539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5148064" y="548680"/>
            <a:ext cx="1152128" cy="432048"/>
          </a:xfrm>
          <a:prstGeom prst="straightConnector1">
            <a:avLst/>
          </a:prstGeom>
          <a:ln w="539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0"/>
            <a:ext cx="79480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Видоизменения побегов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1124744"/>
            <a:ext cx="46228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4000" b="1" cap="none" spc="0" dirty="0" smtClean="0">
                <a:ln/>
                <a:solidFill>
                  <a:srgbClr val="002060"/>
                </a:solidFill>
                <a:effectLst/>
              </a:rPr>
              <a:t>Надземные побеги</a:t>
            </a:r>
            <a:endParaRPr lang="ru-RU" sz="4000" b="1" cap="none" spc="0" dirty="0">
              <a:ln/>
              <a:solidFill>
                <a:srgbClr val="002060"/>
              </a:solidFill>
              <a:effectLst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1187624" y="1916832"/>
            <a:ext cx="936104" cy="720080"/>
          </a:xfrm>
          <a:prstGeom prst="straightConnector1">
            <a:avLst/>
          </a:prstGeom>
          <a:ln w="635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1961710" y="2438890"/>
            <a:ext cx="1368152" cy="756084"/>
          </a:xfrm>
          <a:prstGeom prst="straightConnector1">
            <a:avLst/>
          </a:prstGeom>
          <a:ln w="635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2519772" y="3320988"/>
            <a:ext cx="2520280" cy="144016"/>
          </a:xfrm>
          <a:prstGeom prst="straightConnector1">
            <a:avLst/>
          </a:prstGeom>
          <a:ln w="635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H="1">
            <a:off x="4680012" y="2672916"/>
            <a:ext cx="1080120" cy="288032"/>
          </a:xfrm>
          <a:prstGeom prst="straightConnector1">
            <a:avLst/>
          </a:prstGeom>
          <a:ln w="635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444208" y="1988840"/>
            <a:ext cx="936104" cy="504056"/>
          </a:xfrm>
          <a:prstGeom prst="straightConnector1">
            <a:avLst/>
          </a:prstGeom>
          <a:ln w="635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0" y="2708920"/>
            <a:ext cx="241176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удлиненные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560" y="3501008"/>
            <a:ext cx="2880320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укороченные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розеточные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35696" y="4725144"/>
            <a:ext cx="280831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Прямостоячие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220072" y="27809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4139952" y="3429000"/>
            <a:ext cx="259228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</a:t>
            </a:r>
            <a:r>
              <a:rPr lang="ru-RU" sz="3200" b="1" dirty="0" smtClean="0">
                <a:solidFill>
                  <a:srgbClr val="002060"/>
                </a:solidFill>
              </a:rPr>
              <a:t>стелющиеся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16216" y="2564904"/>
            <a:ext cx="2627784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вьющиеся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лианы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"/>
            <a:ext cx="741682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arial"/>
              </a:rPr>
              <a:t>Видоизменения подземных побегов</a:t>
            </a:r>
            <a:br>
              <a:rPr lang="ru-RU" sz="4000" b="1" dirty="0" smtClean="0">
                <a:solidFill>
                  <a:srgbClr val="C00000"/>
                </a:solidFill>
                <a:latin typeface="arial"/>
              </a:rPr>
            </a:br>
            <a:r>
              <a:rPr lang="ru-RU" b="1" dirty="0" smtClean="0">
                <a:solidFill>
                  <a:srgbClr val="002060"/>
                </a:solidFill>
                <a:latin typeface="arial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arial"/>
              </a:rPr>
            </a:br>
            <a:endParaRPr lang="ru-RU" b="1" dirty="0">
              <a:solidFill>
                <a:srgbClr val="00206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628800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КОРНЕВИЩЕ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2276872"/>
            <a:ext cx="2880320" cy="20162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"/>
              </a:rPr>
              <a:t>ландыш, мята, пырей, ирис, манжетка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63888" y="2348880"/>
            <a:ext cx="2808312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"/>
              </a:rPr>
              <a:t>картофель, хохлатка, цикламен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88224" y="2348880"/>
            <a:ext cx="2555776" cy="20882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/>
              </a:rPr>
              <a:t>лилии, тюльпаны, нарциссы, гиацинты, амариллисы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1920" y="1556792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КЛУБЕНЬ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88224" y="1628800"/>
            <a:ext cx="2555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ЛУКОВИЦА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3073" name="Picture 1" descr="C:\Users\Светлана Старцева\Desktop\биология\БОТАНИКА6\побег\клубень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99792" y="4509120"/>
            <a:ext cx="2787915" cy="2090936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</p:pic>
      <p:pic>
        <p:nvPicPr>
          <p:cNvPr id="3074" name="Picture 2" descr="C:\Users\Светлана Старцева\Desktop\биология\БОТАНИКА6\побег\луковиц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8184" y="4653136"/>
            <a:ext cx="2561704" cy="19212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8406" y="0"/>
            <a:ext cx="54230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Лабораторная работа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052736"/>
            <a:ext cx="858491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ТЕМА: Внешнее строение корневища, 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клубня, луковицы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348880"/>
            <a:ext cx="7132081" cy="19082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Выполните работу,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 зарисуйте строение луковицы, клубня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Докажите, что это побеги. 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82946" y="4869160"/>
            <a:ext cx="439838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Задание </a:t>
            </a:r>
            <a:r>
              <a:rPr lang="ru-RU" sz="3200" b="1" cap="all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на дом: § 21</a:t>
            </a:r>
            <a:endParaRPr lang="ru-RU" sz="3200" b="1" cap="all" spc="0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889248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hlinkClick r:id="rId2"/>
              </a:rPr>
              <a:t>Использованные ресурсы</a:t>
            </a:r>
          </a:p>
          <a:p>
            <a:endParaRPr lang="ru-RU" sz="2800" b="1" dirty="0" smtClean="0">
              <a:solidFill>
                <a:srgbClr val="C00000"/>
              </a:solidFill>
              <a:hlinkClick r:id="rId2"/>
            </a:endParaRPr>
          </a:p>
          <a:p>
            <a:r>
              <a:rPr lang="en-US" sz="2000" b="1" dirty="0" smtClean="0">
                <a:hlinkClick r:id="rId2"/>
              </a:rPr>
              <a:t>http://files.school-collection.edu.ru/dlrstore/0fe8947a-989e-4c74-af3a-0ddf4c8254ee/%5BBIO6_03-16%5D_%5BIM_05%5D.swf</a:t>
            </a:r>
            <a:endParaRPr lang="ru-RU" sz="2000" b="1" dirty="0" smtClean="0"/>
          </a:p>
          <a:p>
            <a:endParaRPr lang="ru-RU" sz="2000" b="1" dirty="0" smtClean="0"/>
          </a:p>
          <a:p>
            <a:r>
              <a:rPr lang="en-US" sz="2000" b="1" dirty="0" smtClean="0">
                <a:hlinkClick r:id="rId3"/>
              </a:rPr>
              <a:t>http://files.school-collection.edu.ru/dlrstore/9455a175-6a3c-49b6-ae75-329c8f03a147/%5BBIO6_03-22%5D_%5BPF_02%5D.jpg</a:t>
            </a:r>
            <a:endParaRPr lang="ru-RU" sz="2000" b="1" dirty="0" smtClean="0"/>
          </a:p>
          <a:p>
            <a:endParaRPr lang="ru-RU" sz="2000" b="1" dirty="0" smtClean="0"/>
          </a:p>
          <a:p>
            <a:r>
              <a:rPr lang="en-US" sz="2000" b="1" dirty="0" smtClean="0">
                <a:hlinkClick r:id="rId4"/>
              </a:rPr>
              <a:t>http://files.school-collection.edu.ru/dlrstore/c8cfa8b5-bc1a-460d-b5b6-a24540a003fa/%5BBIO6_03-22%5D_%5BPF_03%5D.jpg</a:t>
            </a:r>
            <a:endParaRPr lang="ru-RU" sz="2000" b="1" dirty="0" smtClean="0"/>
          </a:p>
          <a:p>
            <a:endParaRPr lang="ru-RU" sz="2000" b="1" dirty="0" smtClean="0"/>
          </a:p>
          <a:p>
            <a:r>
              <a:rPr lang="en-US" sz="2000" b="1" dirty="0" smtClean="0">
                <a:hlinkClick r:id="rId5"/>
              </a:rPr>
              <a:t>http://files.school-collection.edu.ru/dlrstore/8c9918fd-c855-47b7-a0c1-e04c024b6071/%5BBIO6_03-17%5D_%5BIM_03%5D.swf</a:t>
            </a:r>
            <a:endParaRPr lang="ru-RU" sz="2000" b="1" dirty="0" smtClean="0"/>
          </a:p>
          <a:p>
            <a:endParaRPr lang="ru-RU" sz="2000" b="1" dirty="0" smtClean="0"/>
          </a:p>
          <a:p>
            <a:r>
              <a:rPr lang="en-US" sz="2000" b="1" dirty="0" smtClean="0">
                <a:hlinkClick r:id="rId6"/>
              </a:rPr>
              <a:t>http://school-collection.edu.ru/catalog/rubr/dc6be3c8-58b1-45a9-8b23-2178e8ada386/79167/?interface=pupil&amp;class=48&amp;subject=29&amp;onpage=20&amp;onpage=20&amp;page=5</a:t>
            </a:r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980728"/>
            <a:ext cx="852765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Цель:  </a:t>
            </a:r>
          </a:p>
          <a:p>
            <a:r>
              <a:rPr lang="ru-RU" sz="3200" b="1" dirty="0" smtClean="0"/>
              <a:t>изучение внешнего  строения побега </a:t>
            </a:r>
          </a:p>
          <a:p>
            <a:r>
              <a:rPr lang="ru-RU" sz="3200" b="1" dirty="0" smtClean="0"/>
              <a:t>знакомство с видоизменениями побегов</a:t>
            </a:r>
          </a:p>
          <a:p>
            <a:r>
              <a:rPr lang="ru-RU" sz="3200" b="1" dirty="0" smtClean="0"/>
              <a:t>формирование понятий «вегетативная почка»</a:t>
            </a:r>
          </a:p>
          <a:p>
            <a:r>
              <a:rPr lang="ru-RU" sz="3200" b="1" dirty="0" smtClean="0"/>
              <a:t>«генеративная почка» 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67544" y="980728"/>
            <a:ext cx="7992888" cy="252028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ПОБЕГ - это основной орган растения, состоящий из стебля, листьев и почек (цветков)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Светлана Старцева\Desktop\биология\БОТАНИКА6\внешнее строение и многообразие раст\шиповник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72200" y="3645024"/>
            <a:ext cx="2218556" cy="2958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Светлана Старцева\Desktop\биология\БОТАНИКА6\внешнее строение и многообразие раст\черник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3645024"/>
            <a:ext cx="4036053" cy="3027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0"/>
            <a:ext cx="23070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ПОБЕГ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196752"/>
            <a:ext cx="397230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Вегетативный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01996" y="1052736"/>
            <a:ext cx="404200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Генеративный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1844824"/>
            <a:ext cx="3816424" cy="2304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 smtClean="0"/>
          </a:p>
          <a:p>
            <a:pPr algn="ctr"/>
            <a:r>
              <a:rPr lang="ru-RU" sz="4000" b="1" dirty="0" smtClean="0"/>
              <a:t>ПОЧКИ</a:t>
            </a:r>
          </a:p>
          <a:p>
            <a:pPr algn="ctr"/>
            <a:r>
              <a:rPr lang="ru-RU" sz="4000" b="1" dirty="0" smtClean="0"/>
              <a:t>СТЕБЕЛЬ</a:t>
            </a:r>
          </a:p>
          <a:p>
            <a:pPr algn="ctr"/>
            <a:r>
              <a:rPr lang="ru-RU" sz="4000" b="1" dirty="0" smtClean="0"/>
              <a:t>ЛИСТЬЯ</a:t>
            </a:r>
          </a:p>
          <a:p>
            <a:pPr algn="ctr"/>
            <a:endParaRPr lang="ru-RU" sz="40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183560" y="1772816"/>
            <a:ext cx="3960440" cy="2376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СТЕБЕЛЬ </a:t>
            </a:r>
          </a:p>
          <a:p>
            <a:pPr algn="ctr"/>
            <a:r>
              <a:rPr lang="ru-RU" sz="4000" b="1" dirty="0" smtClean="0"/>
              <a:t>ЛИСТЬЯ </a:t>
            </a:r>
          </a:p>
          <a:p>
            <a:pPr algn="ctr"/>
            <a:r>
              <a:rPr lang="ru-RU" sz="4000" b="1" dirty="0" smtClean="0"/>
              <a:t>ЦВЕТОК</a:t>
            </a:r>
            <a:endParaRPr lang="ru-RU" sz="4000" b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10800000" flipV="1">
            <a:off x="2339752" y="764704"/>
            <a:ext cx="1080120" cy="432048"/>
          </a:xfrm>
          <a:prstGeom prst="straightConnector1">
            <a:avLst/>
          </a:prstGeom>
          <a:ln w="603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436096" y="692696"/>
            <a:ext cx="1080120" cy="360040"/>
          </a:xfrm>
          <a:prstGeom prst="straightConnector1">
            <a:avLst/>
          </a:prstGeom>
          <a:ln w="603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7" descr="C:\Documents and Settings\Владелец\Рабочий стол\b_806i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60034" y="4316075"/>
            <a:ext cx="2283966" cy="25419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626" name="Picture 2" descr="C:\Users\Светлана Старцева\Desktop\биология\БОТАНИКА6\внешнее строение и многообразие раст\чистотел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19872" y="4407024"/>
            <a:ext cx="3267968" cy="24509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627" name="Picture 3" descr="C:\Users\Светлана Старцева\Desktop\биология\БОТАНИКА6\внешнее строение и многообразие раст\хвощ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44400" y="4437112"/>
            <a:ext cx="3227851" cy="24208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476672" y="-269153"/>
            <a:ext cx="11737304" cy="7442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24142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Лабораторная работа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Строение вегетативных и 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генеративных почек</a:t>
            </a:r>
            <a:endParaRPr lang="ru-RU" sz="5400" b="1" cap="none" spc="50" dirty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3645024"/>
            <a:ext cx="835292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Цель: 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изучить внутреннее строение 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почек растения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(стр. 61-62)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692696" y="-243408"/>
            <a:ext cx="12176207" cy="7317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188640" y="0"/>
            <a:ext cx="11754528" cy="7064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пящие почки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1043608" y="1124744"/>
            <a:ext cx="7272469" cy="545435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51720" y="0"/>
            <a:ext cx="45881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Спящие почки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253</Words>
  <Application>Microsoft Office PowerPoint</Application>
  <PresentationFormat>Экран (4:3)</PresentationFormat>
  <Paragraphs>78</Paragraphs>
  <Slides>16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 Старцева</dc:creator>
  <cp:lastModifiedBy>Admin</cp:lastModifiedBy>
  <cp:revision>31</cp:revision>
  <dcterms:created xsi:type="dcterms:W3CDTF">2010-11-10T07:29:42Z</dcterms:created>
  <dcterms:modified xsi:type="dcterms:W3CDTF">2013-04-30T12:00:05Z</dcterms:modified>
</cp:coreProperties>
</file>