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302" r:id="rId4"/>
    <p:sldId id="303" r:id="rId5"/>
    <p:sldId id="259" r:id="rId6"/>
    <p:sldId id="299" r:id="rId7"/>
    <p:sldId id="261" r:id="rId8"/>
    <p:sldId id="260" r:id="rId9"/>
    <p:sldId id="297" r:id="rId10"/>
    <p:sldId id="294" r:id="rId11"/>
    <p:sldId id="262" r:id="rId12"/>
    <p:sldId id="265" r:id="rId13"/>
    <p:sldId id="274" r:id="rId14"/>
    <p:sldId id="290" r:id="rId15"/>
    <p:sldId id="291" r:id="rId16"/>
    <p:sldId id="271" r:id="rId17"/>
    <p:sldId id="268" r:id="rId18"/>
    <p:sldId id="270" r:id="rId19"/>
    <p:sldId id="269" r:id="rId20"/>
    <p:sldId id="292" r:id="rId21"/>
    <p:sldId id="283" r:id="rId22"/>
    <p:sldId id="304" r:id="rId23"/>
    <p:sldId id="284" r:id="rId24"/>
    <p:sldId id="285" r:id="rId25"/>
    <p:sldId id="266" r:id="rId26"/>
    <p:sldId id="286" r:id="rId27"/>
    <p:sldId id="287" r:id="rId28"/>
    <p:sldId id="263" r:id="rId29"/>
    <p:sldId id="288" r:id="rId30"/>
    <p:sldId id="289" r:id="rId31"/>
    <p:sldId id="293" r:id="rId32"/>
    <p:sldId id="295" r:id="rId33"/>
    <p:sldId id="272" r:id="rId34"/>
    <p:sldId id="273" r:id="rId35"/>
    <p:sldId id="300" r:id="rId36"/>
    <p:sldId id="301" r:id="rId37"/>
    <p:sldId id="298" r:id="rId38"/>
    <p:sldId id="267" r:id="rId39"/>
    <p:sldId id="280" r:id="rId40"/>
    <p:sldId id="281" r:id="rId41"/>
    <p:sldId id="282" r:id="rId42"/>
    <p:sldId id="296" r:id="rId43"/>
    <p:sldId id="275" r:id="rId44"/>
    <p:sldId id="276" r:id="rId45"/>
    <p:sldId id="277" r:id="rId46"/>
    <p:sldId id="278" r:id="rId47"/>
    <p:sldId id="279" r:id="rId48"/>
    <p:sldId id="305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.msu.ru/illusion/" TargetMode="External"/><Relationship Id="rId2" Type="http://schemas.openxmlformats.org/officeDocument/2006/relationships/hyperlink" Target="http://www.netlore.ru/samye-interesnye-opticheskie-illyuzi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E%D0%BF%D1%82%D0%B8%D1%87%D0%B5%D1%81%D0%BA%D0%B0%D1%8F_%D0%B8%D0%BB%D0%BB%D1%8E%D0%B7%D0%B8%D1%8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571612"/>
            <a:ext cx="8458200" cy="122237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Оптические иллюзии</a:t>
            </a:r>
            <a:endParaRPr lang="ru-RU" sz="8000" b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14480" y="5288340"/>
            <a:ext cx="6324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  <a:cs typeface="Calibri" pitchFamily="34" charset="0"/>
              </a:rPr>
              <a:t>Автор: Острожная Елена Владимировна, учитель физики МБОУ СОШ № 18 станицы Новомалороссийской Выселковского района Краснодарского края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Карандаш в воде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Эту иллюзию видели наверное все. </a:t>
            </a:r>
            <a:br>
              <a:rPr lang="ru-RU" sz="2800" dirty="0" smtClean="0"/>
            </a:br>
            <a:r>
              <a:rPr lang="ru-RU" sz="2800" dirty="0" smtClean="0"/>
              <a:t>Из за разности преломления воды и воздуха возникает иллюзия разрыва карандаша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17762" name="Picture 2" descr="F:\Оптические иллюзии\pencilIn_in_wat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2357430"/>
            <a:ext cx="3253517" cy="43380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Круги или спирали?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000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spiral.gif (12730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3714752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piral2.gif (11313 bytes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857232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ircleofspiral-vi.jpg (43366 bytes)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428868"/>
            <a:ext cx="4286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572000" y="1142984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На рисунках не спирали, </a:t>
            </a:r>
          </a:p>
          <a:p>
            <a:pPr algn="ctr"/>
            <a:r>
              <a:rPr lang="ru-RU" sz="2400" dirty="0" smtClean="0"/>
              <a:t>а концентрические окружности.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effect-5-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150" y="549275"/>
            <a:ext cx="5715000" cy="573405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67591" name="Picture 7" descr="effect-5-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513" y="908050"/>
            <a:ext cx="5038725" cy="5038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67593" name="Picture 9" descr="effect-5-4a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513" y="836613"/>
            <a:ext cx="5038725" cy="50387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Кажущиеся  фигуры</a:t>
            </a:r>
            <a:r>
              <a:rPr lang="ru-RU" sz="4000" dirty="0" smtClean="0">
                <a:solidFill>
                  <a:srgbClr val="7030A0"/>
                </a:solidFill>
              </a:rPr>
              <a:t/>
            </a:r>
            <a:br>
              <a:rPr lang="ru-RU" sz="4000" dirty="0" smtClean="0">
                <a:solidFill>
                  <a:srgbClr val="7030A0"/>
                </a:solidFill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triangles.gif (1584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428736"/>
            <a:ext cx="192882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0" y="3929066"/>
            <a:ext cx="335755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Треугольник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Каниша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Равностороннего треугольника, на самом деле, нет.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только кажется.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makkoloff.gif (2304 bytes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4357694"/>
            <a:ext cx="21145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143240" y="3000372"/>
            <a:ext cx="3286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Большой и маленький ромбы</a:t>
            </a:r>
          </a:p>
          <a:p>
            <a:pPr algn="ctr"/>
            <a:r>
              <a:rPr lang="ru-RU" sz="2400" dirty="0" smtClean="0"/>
              <a:t> тоже лишь кажутся.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cube.gif (1390 bytes)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1500174"/>
            <a:ext cx="177641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6357950" y="3786190"/>
            <a:ext cx="2643174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Видите ли вы здесь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куб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Неккера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куба ведь нет!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иллюзия.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Невозможные  фигуры</a:t>
            </a:r>
            <a:r>
              <a:rPr lang="ru-RU" sz="4000" b="1" dirty="0" smtClean="0">
                <a:latin typeface="Monotype Corsiva" pitchFamily="66" charset="0"/>
              </a:rPr>
              <a:t/>
            </a:r>
            <a:br>
              <a:rPr lang="ru-RU" sz="4000" b="1" dirty="0" smtClean="0">
                <a:latin typeface="Monotype Corsiva" pitchFamily="66" charset="0"/>
              </a:rPr>
            </a:b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111618" name="Picture 2" descr="F:\Оптические иллюзии\shelves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4576795" cy="22145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1071546"/>
            <a:ext cx="2683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Сколько тут полок?</a:t>
            </a:r>
            <a:endParaRPr lang="ru-RU" sz="2400" dirty="0"/>
          </a:p>
        </p:txBody>
      </p:sp>
      <p:pic>
        <p:nvPicPr>
          <p:cNvPr id="111619" name="Picture 3" descr="F:\Оптические иллюзии\recursiv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214554"/>
            <a:ext cx="4105275" cy="41433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1571612"/>
            <a:ext cx="35672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Бесконечная фотография</a:t>
            </a:r>
            <a:endParaRPr lang="ru-RU" sz="2400" dirty="0"/>
          </a:p>
        </p:txBody>
      </p:sp>
      <p:pic>
        <p:nvPicPr>
          <p:cNvPr id="99329" name="Picture 1" descr="F:\Оптические иллюзии\3248_nevozmozhnaya-ark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3500438"/>
            <a:ext cx="2750363" cy="318882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Перевёрнутые  картинки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12642" name="Picture 2" descr="F:\Оптические иллюзии\hors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14488"/>
            <a:ext cx="3810000" cy="26384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4786322"/>
            <a:ext cx="29459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Французский солдат </a:t>
            </a:r>
          </a:p>
          <a:p>
            <a:pPr algn="ctr"/>
            <a:r>
              <a:rPr lang="ru-RU" sz="2400" dirty="0" smtClean="0"/>
              <a:t>и голова лошади</a:t>
            </a:r>
            <a:endParaRPr lang="ru-RU" sz="2400" dirty="0"/>
          </a:p>
        </p:txBody>
      </p:sp>
      <p:pic>
        <p:nvPicPr>
          <p:cNvPr id="112644" name="Picture 4" descr="F:\Оптические иллюзии\beer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2000240"/>
            <a:ext cx="3714776" cy="37147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072198" y="5786454"/>
            <a:ext cx="22401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Красота и пиво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Соотношение  фигуры  и  фона</a:t>
            </a:r>
            <a:r>
              <a:rPr lang="ru-RU" sz="4000" dirty="0" smtClean="0">
                <a:solidFill>
                  <a:srgbClr val="7030A0"/>
                </a:solidFill>
              </a:rPr>
              <a:t/>
            </a:r>
            <a:br>
              <a:rPr lang="ru-RU" sz="4000" dirty="0" smtClean="0">
                <a:solidFill>
                  <a:srgbClr val="7030A0"/>
                </a:solidFill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rubin.gif (774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857496"/>
            <a:ext cx="264320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285720" y="5929330"/>
            <a:ext cx="34290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Можно увидеть как вазу,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 и два лица.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928802"/>
            <a:ext cx="1941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Ваза Рубина </a:t>
            </a:r>
            <a:endParaRPr lang="ru-RU" sz="2400" dirty="0"/>
          </a:p>
        </p:txBody>
      </p:sp>
      <p:pic>
        <p:nvPicPr>
          <p:cNvPr id="7" name="Рисунок 6" descr="slon.gif (5125 bytes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2571744"/>
            <a:ext cx="514353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628" y="1571612"/>
            <a:ext cx="3286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Сколько тут животных?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Двойственные  изображения</a:t>
            </a: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9people.jpg (19492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1428736"/>
            <a:ext cx="359444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5984" y="92867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Загадочный портрет генерала.</a:t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5572140"/>
            <a:ext cx="7358114" cy="169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рисунке изображено 9 человек.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Сможете ли вы найти их всех?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Кого здесь вы видите?</a:t>
            </a:r>
            <a:br>
              <a:rPr lang="ru-RU" dirty="0" smtClean="0"/>
            </a:br>
            <a:r>
              <a:rPr lang="ru-RU" dirty="0" smtClean="0"/>
              <a:t>Молодую девушку или грустную старуху?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woman2.jpg (5428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785926"/>
            <a:ext cx="3581411" cy="44291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woman.gif (2383 bytes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785926"/>
            <a:ext cx="3500462" cy="44291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Это старики или же поющие мексиканцы?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psy.msu.ru/illusion/ambiguity/pedro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785926"/>
            <a:ext cx="6143668" cy="47863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642910" y="2143116"/>
            <a:ext cx="7654925" cy="41549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Это ошибки в зрительном восприятии, вызванные неточностью или неадекватностью процессов неосознаваемой коррекции зрительного образа (неверная оценка длины отрезков, величины углов или цвета изображенного объекта, иллюзии движения, «иллюзия отсутствия объекта» — </a:t>
            </a:r>
            <a:r>
              <a:rPr lang="ru-RU" sz="2400" dirty="0" err="1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баннерная</a:t>
            </a:r>
            <a:r>
              <a:rPr lang="ru-RU" sz="2400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слепота, и др.), а также физическими причинами («сплюснутая Луна», «сломанная ложка» в стакане с водой). Причины оптических иллюзий исследуют как при рассмотрении физиологии зрения, так и в рамках изучения психологии зрительного восприятия</a:t>
            </a:r>
            <a:r>
              <a:rPr lang="ru-RU" sz="2400" dirty="0">
                <a:solidFill>
                  <a:srgbClr val="7030A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428604"/>
            <a:ext cx="637706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Что такое </a:t>
            </a:r>
          </a:p>
          <a:p>
            <a:pPr algn="ctr"/>
            <a:r>
              <a:rPr lang="ru-RU" sz="40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Оптические иллюзии?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err="1" smtClean="0">
                <a:solidFill>
                  <a:srgbClr val="7030A0"/>
                </a:solidFill>
                <a:latin typeface="Monotype Corsiva" pitchFamily="66" charset="0"/>
              </a:rPr>
              <a:t>Парейдолические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  иллюзии</a:t>
            </a: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 —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иллюзорное восприятие реального объекта.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3666" name="Picture 2" descr="F:\Оптические иллюзии\face_on_mar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142984"/>
            <a:ext cx="6096000" cy="4495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Эта игра света и тени породила множество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уфологических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теорий о древних марсианских цивилизациях. На поздних снимках этого региона Марса никакого лица не обнаруживается.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Иллюзии  движения</a:t>
            </a: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illusion.gif (4461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071546"/>
            <a:ext cx="435771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5657671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Смотрите на черную точку в центре и, не отрывая взгляда, подвигайте головой вперед-назад.</a:t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sz="2400" dirty="0" smtClean="0">
                <a:latin typeface="Calibri" pitchFamily="34" charset="0"/>
                <a:cs typeface="Calibri" pitchFamily="34" charset="0"/>
              </a:rPr>
              <a:t>Круги вокруг точки начнут двигаться.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</a:t>
            </a:r>
            <a:r>
              <a:rPr lang="ru-RU" sz="2400" dirty="0" smtClean="0"/>
              <a:t>Колесо обозрения</a:t>
            </a:r>
            <a:endParaRPr lang="ru-RU" sz="2400" dirty="0"/>
          </a:p>
        </p:txBody>
      </p:sp>
      <p:pic>
        <p:nvPicPr>
          <p:cNvPr id="128002" name="Picture 2" descr="F:\Оптические иллюзии\12173242_1198325673_illyuziya_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85860"/>
            <a:ext cx="4163489" cy="4286280"/>
          </a:xfrm>
          <a:prstGeom prst="rect">
            <a:avLst/>
          </a:prstGeom>
          <a:noFill/>
        </p:spPr>
      </p:pic>
      <p:pic>
        <p:nvPicPr>
          <p:cNvPr id="128003" name="Picture 3" descr="F:\Оптические иллюзии\12400434_1198508506_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500306"/>
            <a:ext cx="4214810" cy="42148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43438" y="1643050"/>
            <a:ext cx="4324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Гипнотические окружности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8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Смотрите в центр и двигайте головой вперед-назад. </a:t>
            </a:r>
            <a:br>
              <a:rPr lang="ru-RU" sz="2400" dirty="0" smtClean="0"/>
            </a:br>
            <a:r>
              <a:rPr lang="ru-RU" sz="2400" dirty="0" smtClean="0"/>
              <a:t>В данном случае, иллюзия сильнее - она может возникать, даже если головой и не двигать.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spin2.jpg (18725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571612"/>
            <a:ext cx="492922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Фрактальная иллюзия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fractal_illusion.jpg (58976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1214422"/>
            <a:ext cx="37147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1928794" y="6396335"/>
            <a:ext cx="59746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Возникает иллюзия, что рисунок пульсирует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57200"/>
            <a:ext cx="7072362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Видите волны? Это не анимация,               а статическая картинка!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psy.msu.ru/illusion/moving/wave.gif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214546" y="1428736"/>
            <a:ext cx="500066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А круги, ведь, совсем неподвижны.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kafun2.gif (45730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357298"/>
            <a:ext cx="635798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Пульсирует картинка?</a:t>
            </a:r>
            <a:endParaRPr lang="ru-RU" sz="2800" dirty="0"/>
          </a:p>
        </p:txBody>
      </p:sp>
      <p:pic>
        <p:nvPicPr>
          <p:cNvPr id="4" name="Содержимое 3" descr="warp.gif (66908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285860"/>
            <a:ext cx="507209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Вращающиеся квадраты с закруглёнными краями вызывают иллюзию, что рисунок пульсирует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F:\Оптические иллюзии\rotsq.gif"/>
          <p:cNvPicPr>
            <a:picLocks noChangeAspect="1" noChangeArrowheads="1" noCrop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857488" y="2000240"/>
            <a:ext cx="4071966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Смотрите в центр. Круги вращаются?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chevron-spin.jpg (199737 bytes)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2357430"/>
            <a:ext cx="411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leviant-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500174"/>
            <a:ext cx="4249734" cy="424973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Основные   причины  оптических иллюзий: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- первая причина состоит в том, что зрительная система воспринимает отражающийся от предметов свет, таким образом, что сознание человека получает ошибочную (мнимую) информацию.</a:t>
            </a: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- вторая причина заключается в ошибочной, неправильной передаче сигналов зрения посредством нервов, в результате мозг также получает неправильную информацию, что приводит к мнимому, искажённому восприятию.</a:t>
            </a: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- третья причина основана на нарушениях мозга (сбоях мозговой деятельности), который выдаёт неправильную реакцию.</a:t>
            </a: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В некоторых случаях иллюзия может возникнуть сразу по нескольким причинам.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Иллюзия кофейных зёрен</a:t>
            </a:r>
            <a:br>
              <a:rPr lang="ru-RU" sz="3100" dirty="0" smtClean="0"/>
            </a:br>
            <a:r>
              <a:rPr lang="ru-RU" sz="3100" dirty="0" smtClean="0"/>
              <a:t>Возникает ощущение, что картинка </a:t>
            </a:r>
            <a:r>
              <a:rPr lang="ru-RU" sz="3100" dirty="0" err="1" smtClean="0"/>
              <a:t>колышится</a:t>
            </a:r>
            <a:r>
              <a:rPr lang="ru-RU" sz="3100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ofe.jpg (90151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571612"/>
            <a:ext cx="657229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Линии параллельны + некоторые могут увидеть иллюзию движения</a:t>
            </a:r>
            <a:endParaRPr lang="ru-RU" sz="2800" dirty="0"/>
          </a:p>
        </p:txBody>
      </p:sp>
      <p:pic>
        <p:nvPicPr>
          <p:cNvPr id="116738" name="Picture 2" descr="F:\Оптические иллюзии\3596_parallel-nye-lin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785926"/>
            <a:ext cx="6973591" cy="45870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u="sng" dirty="0" smtClean="0"/>
              <a:t>Тоннель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Чем дольше смотреть на картинку, тем больше шансов, что вас затянет черная дыра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8786" name="Picture 2" descr="F:\Оптические иллюзии\tunnelv2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1571612"/>
            <a:ext cx="5143578" cy="516098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Иллюзии  цвета  и  контраста</a:t>
            </a: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gryspots.gif (7746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357298"/>
            <a:ext cx="557216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00430" y="928670"/>
            <a:ext cx="25115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Решётка Геринга </a:t>
            </a:r>
            <a:endParaRPr lang="ru-RU" sz="2400" dirty="0"/>
          </a:p>
        </p:txBody>
      </p:sp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0" y="565767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пересечениях всех белых полос, за исключением того пересечения,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котором вы фиксируете взгляд в данный момент, видны маленькие серые пятна.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Иллюзия мерцающей решётки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blink.gif (5583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1285860"/>
            <a:ext cx="578647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2643174" y="5929330"/>
            <a:ext cx="39290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Белые кружки кажутся мигающими, не правда ли?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Посчитайте, сколько оттенков, кроме белого, присутствует на картинке? </a:t>
            </a:r>
            <a:br>
              <a:rPr lang="ru-RU" sz="3100" dirty="0" smtClean="0"/>
            </a:br>
            <a:r>
              <a:rPr lang="ru-RU" sz="3100" dirty="0" smtClean="0"/>
              <a:t>А их оказывается только два – </a:t>
            </a:r>
            <a:br>
              <a:rPr lang="ru-RU" sz="3100" dirty="0" smtClean="0"/>
            </a:br>
            <a:r>
              <a:rPr lang="ru-RU" sz="3100" dirty="0" smtClean="0"/>
              <a:t>красный и зеленый!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23906" name="Picture 2" descr="F:\Оптические иллюзии\color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071678"/>
            <a:ext cx="5357850" cy="440924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А здесь спирали какого цвета вы видите? </a:t>
            </a:r>
            <a:br>
              <a:rPr lang="ru-RU" sz="2800" dirty="0" smtClean="0"/>
            </a:br>
            <a:r>
              <a:rPr lang="ru-RU" sz="2800" dirty="0" smtClean="0"/>
              <a:t>А </a:t>
            </a:r>
            <a:r>
              <a:rPr lang="ru-RU" sz="2800" dirty="0" err="1" smtClean="0"/>
              <a:t>голубых-то</a:t>
            </a:r>
            <a:r>
              <a:rPr lang="ru-RU" sz="2800" dirty="0" smtClean="0"/>
              <a:t> и нет на самом деле. Только зеленые!</a:t>
            </a:r>
            <a:endParaRPr lang="ru-RU" sz="2800" dirty="0"/>
          </a:p>
        </p:txBody>
      </p:sp>
      <p:pic>
        <p:nvPicPr>
          <p:cNvPr id="124930" name="Picture 2" descr="F:\Оптические иллюзии\monspiral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85218" y="1554162"/>
            <a:ext cx="5044301" cy="50443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На самом деле круги одинаковые</a:t>
            </a:r>
            <a:endParaRPr lang="ru-RU" sz="2800" dirty="0"/>
          </a:p>
        </p:txBody>
      </p:sp>
      <p:pic>
        <p:nvPicPr>
          <p:cNvPr id="4" name="Picture 7" descr="classic-5-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643050"/>
            <a:ext cx="4411297" cy="271464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5" name="Picture 5" descr="classic-5-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4000504"/>
            <a:ext cx="4274199" cy="2663826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А  это  иллюзии  </a:t>
            </a:r>
            <a:b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восприятия  цвета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2530" name="Picture 2" descr="F:\Оптические иллюзии\ill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214422"/>
            <a:ext cx="4857784" cy="48577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5786454"/>
            <a:ext cx="86439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Calibri" pitchFamily="34" charset="0"/>
                <a:cs typeface="Calibri" pitchFamily="34" charset="0"/>
              </a:rPr>
              <a:t>Смотрите не отрываясь на крестик. Увидели зелёные пятна? </a:t>
            </a: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А ведь ничего зелёного тут нет.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Иллюзии  восприятия  глубины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69634" name="Picture 2" descr="F:\Оптические иллюзии\chess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1142984"/>
            <a:ext cx="4643291" cy="50608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6357958"/>
            <a:ext cx="2788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Странные рабочие.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Виды  оптических  иллюзий: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Зрительные искажения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Кажущиеся фигуры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Невозможные фигуры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Перевёрнутые картинки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Двойственные изображения</a:t>
            </a:r>
          </a:p>
          <a:p>
            <a:r>
              <a:rPr lang="ru-RU" dirty="0" err="1" smtClean="0">
                <a:latin typeface="Calibri" pitchFamily="34" charset="0"/>
                <a:cs typeface="Calibri" pitchFamily="34" charset="0"/>
              </a:rPr>
              <a:t>Парейдолические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иллюзии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Иллюзии движения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Иллюзии цвета и контраста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Иллюзии восприятия глубины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…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 счёт двигательного параллакса возникает очень сильная иллюзия глубины.</a:t>
            </a:r>
            <a:endParaRPr lang="ru-RU" dirty="0"/>
          </a:p>
        </p:txBody>
      </p:sp>
      <p:pic>
        <p:nvPicPr>
          <p:cNvPr id="70658" name="Picture 2" descr="F:\Оптические иллюзии\shiva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14488"/>
            <a:ext cx="3068602" cy="4525962"/>
          </a:xfrm>
          <a:prstGeom prst="rect">
            <a:avLst/>
          </a:prstGeom>
          <a:noFill/>
        </p:spPr>
      </p:pic>
      <p:pic>
        <p:nvPicPr>
          <p:cNvPr id="70659" name="Picture 3" descr="F:\Оптические иллюзии\kamin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2357430"/>
            <a:ext cx="4978943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асфальтовые иллюзии </a:t>
            </a:r>
            <a:endParaRPr lang="ru-RU" dirty="0"/>
          </a:p>
        </p:txBody>
      </p:sp>
      <p:pic>
        <p:nvPicPr>
          <p:cNvPr id="71682" name="Picture 2" descr="F:\Оптические иллюзии\asfa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3" y="2000240"/>
            <a:ext cx="4221157" cy="32861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1500174"/>
            <a:ext cx="2616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Видите дыру в ад?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429264"/>
            <a:ext cx="34440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Она просто нарисована </a:t>
            </a: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на асфальте.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683" name="Picture 3" descr="F:\Оптические иллюзии\asfalt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2928934"/>
            <a:ext cx="4500594" cy="30003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207167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Какой из художников настоящий, а какой нарисован?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Очень неплохая задумка и оформление.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9810" name="Picture 2" descr="F:\Оптические иллюзии\233753_537901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714488"/>
            <a:ext cx="4210197" cy="4525962"/>
          </a:xfrm>
          <a:prstGeom prst="rect">
            <a:avLst/>
          </a:prstGeom>
          <a:noFill/>
        </p:spPr>
      </p:pic>
      <p:pic>
        <p:nvPicPr>
          <p:cNvPr id="119811" name="Picture 3" descr="F:\Оптические иллюзии\Новая папка\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357298"/>
            <a:ext cx="3590770" cy="51609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88913"/>
            <a:ext cx="3924300" cy="666908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chemeClr val="tx1"/>
                </a:solidFill>
                <a:latin typeface="Comic Sans MS" pitchFamily="66" charset="0"/>
              </a:rPr>
              <a:t>   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Это без сомнения лучшая иллюзия.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sz="20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1)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Расслабься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смотри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неотрываясь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30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сек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ru-RU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</a:t>
            </a:r>
            <a:r>
              <a:rPr lang="de-DE" sz="24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на</a:t>
            </a:r>
            <a:r>
              <a:rPr lang="de-DE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маленькие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точки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в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центре</a:t>
            </a:r>
            <a:r>
              <a:rPr lang="de-DE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2)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Потом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переведи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медленно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взгляд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на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стену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(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или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что-то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большое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одноцветное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возле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тебя</a:t>
            </a:r>
            <a:r>
              <a:rPr lang="de-DE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n-GB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3)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Ты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увидишь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как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образуется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светлый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круг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en-GB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4)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Пару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раз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мо</a:t>
            </a:r>
            <a:r>
              <a:rPr lang="ru-RU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гни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ты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увидишь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как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в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этом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кругу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образуется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фигура</a:t>
            </a:r>
            <a:r>
              <a:rPr lang="de-DE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n-GB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5)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Что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или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кого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ты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видишь</a:t>
            </a:r>
            <a:r>
              <a:rPr lang="de-DE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?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GB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7104" name="Picture 1024" descr="dfs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738" y="1484313"/>
            <a:ext cx="4887912" cy="43180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8" y="5572141"/>
            <a:ext cx="8856662" cy="1071569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Сконцентрируйте свой взгляд на красной точке в центре рисунка в течение примерно 30 секунд. Потом закройте глаза и поверните голову в сторону неба или света...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Узнали?</a:t>
            </a:r>
          </a:p>
        </p:txBody>
      </p:sp>
      <p:pic>
        <p:nvPicPr>
          <p:cNvPr id="98308" name="Picture 4" descr="effect-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357166"/>
            <a:ext cx="4216400" cy="50800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468313" y="1773238"/>
            <a:ext cx="1564083" cy="1077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Лев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Толстой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2" name="Picture 4" descr="effect-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404813"/>
            <a:ext cx="4648200" cy="57150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5072066" y="1214422"/>
            <a:ext cx="3779837" cy="3527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SzPct val="100000"/>
            </a:pPr>
            <a:r>
              <a:rPr lang="ru-RU" sz="2400" dirty="0">
                <a:latin typeface="Calibri" pitchFamily="34" charset="0"/>
                <a:cs typeface="Calibri" pitchFamily="34" charset="0"/>
              </a:rPr>
              <a:t>Сконцентрируйте свой взгляд на красной точке в центре рисунка в течение примерно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      30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секунд. Потом закройте глаза и поверните голову в сторону неба или света...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SzPct val="100000"/>
            </a:pPr>
            <a:r>
              <a:rPr lang="ru-RU" sz="2400" dirty="0">
                <a:latin typeface="Calibri" pitchFamily="34" charset="0"/>
                <a:cs typeface="Calibri" pitchFamily="34" charset="0"/>
              </a:rPr>
              <a:t>Узнали?</a:t>
            </a:r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5643570" y="4572008"/>
            <a:ext cx="2392001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 dirty="0" err="1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Мона</a:t>
            </a:r>
            <a:r>
              <a:rPr lang="ru-RU" sz="36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Лиза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 descr="effect-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500042"/>
            <a:ext cx="3745597" cy="459582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214282" y="5275262"/>
            <a:ext cx="8569325" cy="1439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SzPct val="100000"/>
            </a:pPr>
            <a:r>
              <a:rPr lang="ru-RU" sz="2400" dirty="0">
                <a:latin typeface="Calibri" pitchFamily="34" charset="0"/>
                <a:cs typeface="Calibri" pitchFamily="34" charset="0"/>
              </a:rPr>
              <a:t>Сконцентрируйте свой взгляд на красной точке в центре рисунка в течение примерно 30 секунд. Потом закройте глаза и поверните голову в сторону неба или света...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SzPct val="100000"/>
            </a:pPr>
            <a:r>
              <a:rPr lang="ru-RU" sz="2400" dirty="0">
                <a:latin typeface="Calibri" pitchFamily="34" charset="0"/>
                <a:cs typeface="Calibri" pitchFamily="34" charset="0"/>
              </a:rPr>
              <a:t>Узнали?</a:t>
            </a:r>
          </a:p>
        </p:txBody>
      </p:sp>
      <p:sp>
        <p:nvSpPr>
          <p:cNvPr id="100358" name="Rectangle 6"/>
          <p:cNvSpPr>
            <a:spLocks noChangeArrowheads="1"/>
          </p:cNvSpPr>
          <p:nvPr/>
        </p:nvSpPr>
        <p:spPr bwMode="auto">
          <a:xfrm>
            <a:off x="285720" y="2786058"/>
            <a:ext cx="2336472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 err="1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Che</a:t>
            </a:r>
            <a:r>
              <a:rPr lang="en-US" sz="32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Guevara</a:t>
            </a:r>
            <a:endParaRPr lang="ru-RU" sz="32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8" name="Object 4">
            <a:hlinkHover r:id="" action="ppaction://ole?verb=0" highlightClick="1"/>
          </p:cNvPr>
          <p:cNvGraphicFramePr>
            <a:graphicFrameLocks noChangeAspect="1"/>
          </p:cNvGraphicFramePr>
          <p:nvPr/>
        </p:nvGraphicFramePr>
        <p:xfrm>
          <a:off x="4143372" y="5929330"/>
          <a:ext cx="928688" cy="685800"/>
        </p:xfrm>
        <a:graphic>
          <a:graphicData uri="http://schemas.openxmlformats.org/presentationml/2006/ole">
            <p:oleObj spid="_x0000_s68610" name="Объект упаковщика для оболочки" showAsIcon="1" r:id="rId3" imgW="928080" imgH="685440" progId="Package">
              <p:embed/>
            </p:oleObj>
          </a:graphicData>
        </a:graphic>
      </p:graphicFrame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42844" y="1142984"/>
            <a:ext cx="9001156" cy="4339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804863" indent="-804863" algn="ctr">
              <a:spcBef>
                <a:spcPct val="50000"/>
              </a:spcBef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Внимательно следуйте инструкции.</a:t>
            </a:r>
            <a:endParaRPr lang="de-DE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804863" indent="-804863" algn="ctr">
              <a:spcBef>
                <a:spcPct val="50000"/>
              </a:spcBef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Это потрясающе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!</a:t>
            </a:r>
            <a:endParaRPr lang="de-DE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804863" indent="-804863">
              <a:spcBef>
                <a:spcPct val="50000"/>
              </a:spcBef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1.     	Положите вашу руку на мышку.</a:t>
            </a:r>
            <a:endParaRPr lang="de-DE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804863" indent="-804863">
              <a:spcBef>
                <a:spcPct val="50000"/>
              </a:spcBef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2.     Наведите мышку на символ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внизу.</a:t>
            </a:r>
            <a:endParaRPr lang="de-DE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804863" indent="-804863">
              <a:spcBef>
                <a:spcPct val="50000"/>
              </a:spcBef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3.     Сконцентрируйтесь на точку в середине экрана.</a:t>
            </a:r>
            <a:endParaRPr lang="de-DE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804863" indent="-804863">
              <a:spcBef>
                <a:spcPct val="50000"/>
              </a:spcBef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4.     Смотрите на нее не менее 30 секунд, но не более 45 секунд.</a:t>
            </a:r>
            <a:endParaRPr lang="de-DE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804863" indent="-804863">
              <a:spcBef>
                <a:spcPct val="50000"/>
              </a:spcBef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5.     Теперь посмотрите на свою руку на мышке.</a:t>
            </a:r>
            <a:endParaRPr lang="de-DE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804863" indent="-804863">
              <a:spcBef>
                <a:spcPct val="50000"/>
              </a:spcBef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6.     Кричать не нужно – с вашей рукой все в порядке.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6256" name="Rectangle 1024"/>
          <p:cNvSpPr>
            <a:spLocks noChangeArrowheads="1"/>
          </p:cNvSpPr>
          <p:nvPr/>
        </p:nvSpPr>
        <p:spPr bwMode="auto">
          <a:xfrm>
            <a:off x="1357290" y="142852"/>
            <a:ext cx="6261100" cy="7053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Ну и на последок...</a:t>
            </a:r>
            <a:endParaRPr lang="de-DE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Список   использованных   источников: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8371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686800" cy="4525963"/>
          </a:xfrm>
        </p:spPr>
        <p:txBody>
          <a:bodyPr/>
          <a:lstStyle/>
          <a:p>
            <a:pPr marL="514350" indent="-514350">
              <a:buFont typeface="Franklin Gothic Medium" pitchFamily="34" charset="0"/>
              <a:buAutoNum type="arabicPeriod"/>
            </a:pPr>
            <a:r>
              <a:rPr lang="en-US" sz="2800" dirty="0" smtClean="0">
                <a:latin typeface="Calibri" pitchFamily="34" charset="0"/>
                <a:cs typeface="Calibri" pitchFamily="34" charset="0"/>
                <a:hlinkClick r:id="rId2"/>
              </a:rPr>
              <a:t>http://illjuzija.ru/</a:t>
            </a:r>
            <a:endParaRPr lang="ru-RU" sz="2800" dirty="0" smtClean="0">
              <a:latin typeface="Calibri" pitchFamily="34" charset="0"/>
              <a:cs typeface="Calibri" pitchFamily="34" charset="0"/>
              <a:hlinkClick r:id="rId2"/>
            </a:endParaRPr>
          </a:p>
          <a:p>
            <a:pPr marL="514350" indent="-514350">
              <a:buFont typeface="Franklin Gothic Medium" pitchFamily="34" charset="0"/>
              <a:buAutoNum type="arabicPeriod"/>
            </a:pPr>
            <a:r>
              <a:rPr lang="en-US" sz="2800" dirty="0" smtClean="0">
                <a:latin typeface="Calibri" pitchFamily="34" charset="0"/>
                <a:cs typeface="Calibri" pitchFamily="34" charset="0"/>
                <a:hlinkClick r:id="rId2"/>
              </a:rPr>
              <a:t>http://www.netlore.ru/samye-interesnye-opticheskie-illyuzii</a:t>
            </a:r>
            <a:endParaRPr lang="ru-RU" sz="2800" dirty="0" smtClean="0">
              <a:latin typeface="Calibri" pitchFamily="34" charset="0"/>
              <a:cs typeface="Calibri" pitchFamily="34" charset="0"/>
            </a:endParaRPr>
          </a:p>
          <a:p>
            <a:pPr marL="514350" indent="-514350">
              <a:buFont typeface="Franklin Gothic Medium" pitchFamily="34" charset="0"/>
              <a:buAutoNum type="arabicPeriod"/>
            </a:pPr>
            <a:r>
              <a:rPr lang="en-US" sz="2800" dirty="0" smtClean="0">
                <a:latin typeface="Calibri" pitchFamily="34" charset="0"/>
                <a:cs typeface="Calibri" pitchFamily="34" charset="0"/>
                <a:hlinkClick r:id="rId3"/>
              </a:rPr>
              <a:t>http://www.psy.msu.ru/illusion/</a:t>
            </a:r>
            <a:endParaRPr lang="ru-RU" sz="2800" dirty="0" smtClean="0">
              <a:latin typeface="Calibri" pitchFamily="34" charset="0"/>
              <a:cs typeface="Calibri" pitchFamily="34" charset="0"/>
            </a:endParaRPr>
          </a:p>
          <a:p>
            <a:pPr marL="514350" indent="-514350">
              <a:buFont typeface="Franklin Gothic Medium" pitchFamily="34" charset="0"/>
              <a:buAutoNum type="arabicPeriod"/>
            </a:pPr>
            <a:r>
              <a:rPr lang="en-US" sz="2800" dirty="0" smtClean="0">
                <a:latin typeface="Calibri" pitchFamily="34" charset="0"/>
                <a:cs typeface="Calibri" pitchFamily="34" charset="0"/>
                <a:hlinkClick r:id="rId4"/>
              </a:rPr>
              <a:t>http://ru.wikipedia.org/wiki/%D0%9E%D0%BF%D1%82%D0%B8%D1%87%D0%B5%D1%81%D0%BA%D0%B0%D1%8F_%D0%B8%D0%BB%D0%BB%D1%8E%D0%B7%D0%B8%D1%8F</a:t>
            </a:r>
            <a:endParaRPr lang="ru-RU" sz="2800" dirty="0" smtClean="0">
              <a:latin typeface="Calibri" pitchFamily="34" charset="0"/>
              <a:cs typeface="Calibri" pitchFamily="34" charset="0"/>
            </a:endParaRPr>
          </a:p>
          <a:p>
            <a:pPr marL="514350" indent="-514350">
              <a:buFont typeface="Franklin Gothic Medium" pitchFamily="34" charset="0"/>
              <a:buAutoNum type="arabicPeriod"/>
            </a:pPr>
            <a:endParaRPr lang="ru-RU" dirty="0" smtClean="0"/>
          </a:p>
          <a:p>
            <a:pPr marL="514350" indent="-514350">
              <a:buFont typeface="Franklin Gothic Medium" pitchFamily="34" charset="0"/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Зрительные  искажения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dirty="0"/>
          </a:p>
        </p:txBody>
      </p:sp>
      <p:pic>
        <p:nvPicPr>
          <p:cNvPr id="4" name="Содержимое 3" descr="hering.gif (3182 bytes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071678"/>
            <a:ext cx="35004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1071546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Иллюзия Геринга </a:t>
            </a:r>
          </a:p>
          <a:p>
            <a:pPr algn="ctr"/>
            <a:r>
              <a:rPr lang="ru-RU" sz="2400" dirty="0" smtClean="0"/>
              <a:t>(иллюзия веера)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4929198"/>
            <a:ext cx="2928958" cy="119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Прямые, на самом деле, параллельны.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Содержимое 3" descr="lines.gif (20516 bytes)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3500438"/>
            <a:ext cx="49911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286248" y="242886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Красные линии - прямые, </a:t>
            </a:r>
          </a:p>
          <a:p>
            <a:pPr algn="ctr"/>
            <a:r>
              <a:rPr lang="ru-RU" sz="2400" dirty="0" smtClean="0"/>
              <a:t>хотя и кажутся изогнутыми.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Эти линии расходятся? Они параллельны</a:t>
            </a:r>
            <a:endParaRPr lang="ru-RU" sz="2800" dirty="0"/>
          </a:p>
        </p:txBody>
      </p:sp>
      <p:pic>
        <p:nvPicPr>
          <p:cNvPr id="4" name="Picture 5" descr="classic-6-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285992"/>
            <a:ext cx="4538414" cy="321471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6" name="Picture 4" descr="classic-6-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785926"/>
            <a:ext cx="3882676" cy="430985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hadow.gif (13748 bytes)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46" y="2000240"/>
            <a:ext cx="32194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86446" y="857232"/>
            <a:ext cx="33575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Иллюзия Перельмана</a:t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sz="2400" dirty="0" smtClean="0">
                <a:latin typeface="Calibri" pitchFamily="34" charset="0"/>
                <a:cs typeface="Calibri" pitchFamily="34" charset="0"/>
              </a:rPr>
              <a:t>Буквы на самом деле параллельны друг другу</a:t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Рисунок 7" descr="parall3.gif (8499 bytes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4286256"/>
            <a:ext cx="36385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572132" y="3571876"/>
            <a:ext cx="33575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Еще одни параллельные прямые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Содержимое 9" descr="parall2.gif (6952 bytes)"/>
          <p:cNvPicPr>
            <a:picLocks noGr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1785926"/>
            <a:ext cx="500066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28596" y="4286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Иллюзия кафе "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Wall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" </a:t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Параллельны ли горизонтальные линии?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5357826"/>
            <a:ext cx="25074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Да, параллельны!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57200"/>
            <a:ext cx="79915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Иллюзия обнаружена Р. Грегори в кафе "</a:t>
            </a:r>
            <a:r>
              <a:rPr lang="ru-RU" sz="3100" dirty="0" err="1" smtClean="0"/>
              <a:t>Wall</a:t>
            </a:r>
            <a:r>
              <a:rPr lang="ru-RU" sz="3100" dirty="0" smtClean="0"/>
              <a:t>" в Бристоле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classic-7-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85852" y="1357298"/>
            <a:ext cx="6589317" cy="52149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642918"/>
            <a:ext cx="7643866" cy="8382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Отрезки АВ и СD совершенно одинаковы         по длине! Не верите - измерьте. </a:t>
            </a:r>
            <a:endParaRPr lang="ru-RU" sz="2800" dirty="0"/>
          </a:p>
        </p:txBody>
      </p:sp>
      <p:pic>
        <p:nvPicPr>
          <p:cNvPr id="120834" name="Picture 2" descr="F:\Оптические иллюзии\20-Length-of-Lines-View-of-Stre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714488"/>
            <a:ext cx="7741547" cy="45005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698</TotalTime>
  <Words>849</Words>
  <Application>Microsoft Office PowerPoint</Application>
  <PresentationFormat>Экран (4:3)</PresentationFormat>
  <Paragraphs>137</Paragraphs>
  <Slides>48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0" baseType="lpstr">
      <vt:lpstr>Трек</vt:lpstr>
      <vt:lpstr>Объект упаковщика для оболочки</vt:lpstr>
      <vt:lpstr>Оптические иллюзии</vt:lpstr>
      <vt:lpstr>Слайд 2</vt:lpstr>
      <vt:lpstr>Основные   причины  оптических иллюзий: </vt:lpstr>
      <vt:lpstr>Виды  оптических  иллюзий:</vt:lpstr>
      <vt:lpstr>Зрительные  искажения </vt:lpstr>
      <vt:lpstr>Эти линии расходятся? Они параллельны</vt:lpstr>
      <vt:lpstr>Слайд 7</vt:lpstr>
      <vt:lpstr>Иллюзия обнаружена Р. Грегори в кафе "Wall" в Бристоле </vt:lpstr>
      <vt:lpstr>Отрезки АВ и СD совершенно одинаковы         по длине! Не верите - измерьте. </vt:lpstr>
      <vt:lpstr>Карандаш в воде Эту иллюзию видели наверное все.  Из за разности преломления воды и воздуха возникает иллюзия разрыва карандаша </vt:lpstr>
      <vt:lpstr>Круги или спирали?  </vt:lpstr>
      <vt:lpstr>Слайд 12</vt:lpstr>
      <vt:lpstr>Кажущиеся  фигуры </vt:lpstr>
      <vt:lpstr>Невозможные  фигуры </vt:lpstr>
      <vt:lpstr>Перевёрнутые  картинки </vt:lpstr>
      <vt:lpstr>Соотношение  фигуры  и  фона </vt:lpstr>
      <vt:lpstr>Двойственные  изображения </vt:lpstr>
      <vt:lpstr>Кого здесь вы видите? Молодую девушку или грустную старуху? </vt:lpstr>
      <vt:lpstr>Это старики или же поющие мексиканцы? </vt:lpstr>
      <vt:lpstr>Парейдолические  иллюзии —иллюзорное восприятие реального объекта.</vt:lpstr>
      <vt:lpstr>Иллюзии  движения </vt:lpstr>
      <vt:lpstr>   Колесо обозрения</vt:lpstr>
      <vt:lpstr>Смотрите в центр и двигайте головой вперед-назад.  В данном случае, иллюзия сильнее - она может возникать, даже если головой и не двигать. </vt:lpstr>
      <vt:lpstr>Фрактальная иллюзия </vt:lpstr>
      <vt:lpstr>Видите волны? Это не анимация,               а статическая картинка! </vt:lpstr>
      <vt:lpstr>А круги, ведь, совсем неподвижны. </vt:lpstr>
      <vt:lpstr>Пульсирует картинка?</vt:lpstr>
      <vt:lpstr>Вращающиеся квадраты с закруглёнными краями вызывают иллюзию, что рисунок пульсирует </vt:lpstr>
      <vt:lpstr>Смотрите в центр. Круги вращаются?  </vt:lpstr>
      <vt:lpstr>Иллюзия кофейных зёрен Возникает ощущение, что картинка колышится? </vt:lpstr>
      <vt:lpstr>Линии параллельны + некоторые могут увидеть иллюзию движения</vt:lpstr>
      <vt:lpstr>Тоннель Чем дольше смотреть на картинку, тем больше шансов, что вас затянет черная дыра  </vt:lpstr>
      <vt:lpstr>Иллюзии  цвета  и  контраста </vt:lpstr>
      <vt:lpstr>Иллюзия мерцающей решётки </vt:lpstr>
      <vt:lpstr>Посчитайте, сколько оттенков, кроме белого, присутствует на картинке?  А их оказывается только два –  красный и зеленый! </vt:lpstr>
      <vt:lpstr>А здесь спирали какого цвета вы видите?  А голубых-то и нет на самом деле. Только зеленые!</vt:lpstr>
      <vt:lpstr>На самом деле круги одинаковые</vt:lpstr>
      <vt:lpstr>А  это  иллюзии   восприятия  цвета </vt:lpstr>
      <vt:lpstr>Иллюзии  восприятия  глубины </vt:lpstr>
      <vt:lpstr>За счёт двигательного параллакса возникает очень сильная иллюзия глубины.</vt:lpstr>
      <vt:lpstr>асфальтовые иллюзии </vt:lpstr>
      <vt:lpstr> Очень неплохая задумка и оформление.  </vt:lpstr>
      <vt:lpstr>Слайд 43</vt:lpstr>
      <vt:lpstr>Слайд 44</vt:lpstr>
      <vt:lpstr>Слайд 45</vt:lpstr>
      <vt:lpstr>Слайд 46</vt:lpstr>
      <vt:lpstr>Слайд 47</vt:lpstr>
      <vt:lpstr>Список   использованных   источников: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Оптические иллюзии</dc:title>
  <dc:creator>Андрей</dc:creator>
  <cp:lastModifiedBy>Олег</cp:lastModifiedBy>
  <cp:revision>60</cp:revision>
  <dcterms:created xsi:type="dcterms:W3CDTF">2012-10-22T18:28:03Z</dcterms:created>
  <dcterms:modified xsi:type="dcterms:W3CDTF">2013-02-24T16:53:04Z</dcterms:modified>
</cp:coreProperties>
</file>