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72" r:id="rId3"/>
    <p:sldId id="267" r:id="rId4"/>
    <p:sldId id="270" r:id="rId5"/>
    <p:sldId id="269" r:id="rId6"/>
    <p:sldId id="268" r:id="rId7"/>
    <p:sldId id="271" r:id="rId8"/>
    <p:sldId id="273" r:id="rId9"/>
    <p:sldId id="274" r:id="rId10"/>
    <p:sldId id="275" r:id="rId11"/>
    <p:sldId id="256" r:id="rId12"/>
    <p:sldId id="258" r:id="rId13"/>
    <p:sldId id="260" r:id="rId14"/>
    <p:sldId id="278" r:id="rId15"/>
    <p:sldId id="276" r:id="rId16"/>
    <p:sldId id="277" r:id="rId17"/>
    <p:sldId id="279" r:id="rId18"/>
    <p:sldId id="261" r:id="rId19"/>
    <p:sldId id="280" r:id="rId20"/>
    <p:sldId id="281" r:id="rId21"/>
    <p:sldId id="262" r:id="rId22"/>
    <p:sldId id="263" r:id="rId23"/>
    <p:sldId id="264" r:id="rId24"/>
    <p:sldId id="265" r:id="rId25"/>
    <p:sldId id="266" r:id="rId26"/>
    <p:sldId id="282" r:id="rId27"/>
    <p:sldId id="259"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0" d="100"/>
          <a:sy n="50" d="100"/>
        </p:scale>
        <p:origin x="-571" y="-67"/>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D333B296-0E1B-424A-B55B-0DD058F0F9DF}" type="datetimeFigureOut">
              <a:rPr lang="ru-RU" smtClean="0"/>
              <a:pPr/>
              <a:t>13.11.2013</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63DDD02D-84C9-4916-9A32-B84E644A2FAA}"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333B296-0E1B-424A-B55B-0DD058F0F9DF}" type="datetimeFigureOut">
              <a:rPr lang="ru-RU" smtClean="0"/>
              <a:pPr/>
              <a:t>13.11.2013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DDD02D-84C9-4916-9A32-B84E644A2FA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333B296-0E1B-424A-B55B-0DD058F0F9DF}" type="datetimeFigureOut">
              <a:rPr lang="ru-RU" smtClean="0"/>
              <a:pPr/>
              <a:t>13.11.2013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DDD02D-84C9-4916-9A32-B84E644A2FA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333B296-0E1B-424A-B55B-0DD058F0F9DF}" type="datetimeFigureOut">
              <a:rPr lang="ru-RU" smtClean="0"/>
              <a:pPr/>
              <a:t>13.11.2013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DDD02D-84C9-4916-9A32-B84E644A2FA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D333B296-0E1B-424A-B55B-0DD058F0F9DF}" type="datetimeFigureOut">
              <a:rPr lang="ru-RU" smtClean="0"/>
              <a:pPr/>
              <a:t>13.11.2013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DDD02D-84C9-4916-9A32-B84E644A2FAA}"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333B296-0E1B-424A-B55B-0DD058F0F9DF}" type="datetimeFigureOut">
              <a:rPr lang="ru-RU" smtClean="0"/>
              <a:pPr/>
              <a:t>13.11.2013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3DDD02D-84C9-4916-9A32-B84E644A2FA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D333B296-0E1B-424A-B55B-0DD058F0F9DF}" type="datetimeFigureOut">
              <a:rPr lang="ru-RU" smtClean="0"/>
              <a:pPr/>
              <a:t>13.11.2013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3DDD02D-84C9-4916-9A32-B84E644A2FA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D333B296-0E1B-424A-B55B-0DD058F0F9DF}" type="datetimeFigureOut">
              <a:rPr lang="ru-RU" smtClean="0"/>
              <a:pPr/>
              <a:t>13.11.2013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3DDD02D-84C9-4916-9A32-B84E644A2FA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333B296-0E1B-424A-B55B-0DD058F0F9DF}" type="datetimeFigureOut">
              <a:rPr lang="ru-RU" smtClean="0"/>
              <a:pPr/>
              <a:t>13.11.2013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3DDD02D-84C9-4916-9A32-B84E644A2FA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333B296-0E1B-424A-B55B-0DD058F0F9DF}" type="datetimeFigureOut">
              <a:rPr lang="ru-RU" smtClean="0"/>
              <a:pPr/>
              <a:t>13.11.2013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3DDD02D-84C9-4916-9A32-B84E644A2FA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D333B296-0E1B-424A-B55B-0DD058F0F9DF}" type="datetimeFigureOut">
              <a:rPr lang="ru-RU" smtClean="0"/>
              <a:pPr/>
              <a:t>13.11.2013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63DDD02D-84C9-4916-9A32-B84E644A2FAA}"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333B296-0E1B-424A-B55B-0DD058F0F9DF}" type="datetimeFigureOut">
              <a:rPr lang="ru-RU" smtClean="0"/>
              <a:pPr/>
              <a:t>13.11.2013</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3DDD02D-84C9-4916-9A32-B84E644A2FAA}"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samaramagnit.tiu.ru/a120289-primenenie-magnitov-bytu.html" TargetMode="External"/><Relationship Id="rId3" Type="http://schemas.openxmlformats.org/officeDocument/2006/relationships/hyperlink" Target="http://www.12talerov.ru/category_167.html" TargetMode="External"/><Relationship Id="rId7" Type="http://schemas.openxmlformats.org/officeDocument/2006/relationships/hyperlink" Target="http://ru.wikipedia.org/wiki/&#1052;&#1072;&#1075;&#1085;&#1080;&#1090;" TargetMode="External"/><Relationship Id="rId12" Type="http://schemas.openxmlformats.org/officeDocument/2006/relationships/hyperlink" Target="http://spacegid.com/polyarnyie-siyaniya-na-drugih-planetah.html" TargetMode="External"/><Relationship Id="rId2" Type="http://schemas.openxmlformats.org/officeDocument/2006/relationships/hyperlink" Target="http://physiclib.ru/books/item/f00/s00/z0000045/st006.shtml" TargetMode="External"/><Relationship Id="rId1" Type="http://schemas.openxmlformats.org/officeDocument/2006/relationships/slideLayout" Target="../slideLayouts/slideLayout2.xml"/><Relationship Id="rId6" Type="http://schemas.openxmlformats.org/officeDocument/2006/relationships/hyperlink" Target="http://the-day-x.ru/ischeznovenie-magnitnogo-polya-zemli-perspektivy-i-opasnosti-dlya-chelovechestva.html" TargetMode="External"/><Relationship Id="rId11" Type="http://schemas.openxmlformats.org/officeDocument/2006/relationships/hyperlink" Target="http://past-life.ru/stati/isledovanija/2012.html" TargetMode="External"/><Relationship Id="rId5" Type="http://schemas.openxmlformats.org/officeDocument/2006/relationships/hyperlink" Target="http://ru.wikipedia.org/wiki/&#1050;&#1086;&#1084;&#1087;&#1072;&#1089;" TargetMode="External"/><Relationship Id="rId10" Type="http://schemas.openxmlformats.org/officeDocument/2006/relationships/hyperlink" Target="http://zdorovieiuspex.ru/lechenie-magnitoterapiej" TargetMode="External"/><Relationship Id="rId4" Type="http://schemas.openxmlformats.org/officeDocument/2006/relationships/hyperlink" Target="http://ru.wikipedia.org/wiki/&#1050;&#1086;&#1083;&#1077;&#1089;&#1085;&#1080;&#1094;&#1072;,_&#1091;&#1082;&#1072;&#1079;&#1099;&#1074;&#1072;&#1102;&#1097;&#1072;&#1103;_&#1085;&#1072;_&#1102;&#1075;" TargetMode="External"/><Relationship Id="rId9" Type="http://schemas.openxmlformats.org/officeDocument/2006/relationships/hyperlink" Target="http://www.foto-ru.ru/text_moda/svojstva_magnitnykh_brasljetov.html"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p:txBody>
          <a:bodyPr>
            <a:normAutofit fontScale="90000"/>
          </a:bodyPr>
          <a:lstStyle/>
          <a:p>
            <a:r>
              <a:rPr lang="ru-RU" dirty="0"/>
              <a:t>«Волшебный  мир  магнетизма»</a:t>
            </a:r>
            <a:br>
              <a:rPr lang="ru-RU" dirty="0"/>
            </a:br>
            <a:endParaRPr lang="ru-RU" dirty="0"/>
          </a:p>
        </p:txBody>
      </p:sp>
      <p:sp>
        <p:nvSpPr>
          <p:cNvPr id="5" name="Подзаголовок 4"/>
          <p:cNvSpPr>
            <a:spLocks noGrp="1"/>
          </p:cNvSpPr>
          <p:nvPr>
            <p:ph type="subTitle" idx="1"/>
          </p:nvPr>
        </p:nvSpPr>
        <p:spPr>
          <a:xfrm>
            <a:off x="6084168" y="4365104"/>
            <a:ext cx="2552328" cy="1752600"/>
          </a:xfrm>
        </p:spPr>
        <p:txBody>
          <a:bodyPr>
            <a:normAutofit fontScale="70000" lnSpcReduction="20000"/>
          </a:bodyPr>
          <a:lstStyle/>
          <a:p>
            <a:r>
              <a:rPr lang="ru-RU" dirty="0" err="1" smtClean="0"/>
              <a:t>Школкина</a:t>
            </a:r>
            <a:r>
              <a:rPr lang="ru-RU" dirty="0" smtClean="0"/>
              <a:t> Людмила Александровна</a:t>
            </a:r>
          </a:p>
          <a:p>
            <a:r>
              <a:rPr lang="ru-RU" dirty="0" smtClean="0"/>
              <a:t>Учитель физики</a:t>
            </a:r>
          </a:p>
          <a:p>
            <a:r>
              <a:rPr lang="ru-RU" dirty="0" smtClean="0"/>
              <a:t>МОБУ СОШ № 24 имени С. И. </a:t>
            </a:r>
            <a:r>
              <a:rPr lang="ru-RU" dirty="0" err="1" smtClean="0"/>
              <a:t>Климакова</a:t>
            </a:r>
            <a:endParaRPr lang="ru-RU" dirty="0" smtClean="0"/>
          </a:p>
          <a:p>
            <a:r>
              <a:rPr lang="ru-RU" dirty="0" smtClean="0"/>
              <a:t>Г. Якутск</a:t>
            </a:r>
          </a:p>
          <a:p>
            <a:endParaRPr lang="ru-RU" dirty="0"/>
          </a:p>
        </p:txBody>
      </p:sp>
      <p:pic>
        <p:nvPicPr>
          <p:cNvPr id="6" name="Рисунок 5" descr="96554.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6042" y="2719747"/>
            <a:ext cx="3823950" cy="29415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9108550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720080"/>
          </a:xfrm>
        </p:spPr>
        <p:txBody>
          <a:bodyPr>
            <a:normAutofit fontScale="90000"/>
          </a:bodyPr>
          <a:lstStyle/>
          <a:p>
            <a:r>
              <a:rPr lang="ru-RU" dirty="0" smtClean="0"/>
              <a:t>географ</a:t>
            </a:r>
            <a:endParaRPr lang="ru-RU" dirty="0"/>
          </a:p>
        </p:txBody>
      </p:sp>
      <p:sp>
        <p:nvSpPr>
          <p:cNvPr id="3" name="Содержимое 2"/>
          <p:cNvSpPr>
            <a:spLocks noGrp="1"/>
          </p:cNvSpPr>
          <p:nvPr>
            <p:ph idx="1"/>
          </p:nvPr>
        </p:nvSpPr>
        <p:spPr>
          <a:xfrm>
            <a:off x="457200" y="980728"/>
            <a:ext cx="8229600" cy="5877272"/>
          </a:xfrm>
        </p:spPr>
        <p:txBody>
          <a:bodyPr>
            <a:normAutofit lnSpcReduction="10000"/>
          </a:bodyPr>
          <a:lstStyle/>
          <a:p>
            <a:pPr>
              <a:buNone/>
            </a:pPr>
            <a:r>
              <a:rPr lang="ru-RU" dirty="0" smtClean="0"/>
              <a:t>	Магнитное поле зависит от деятельности солнц. </a:t>
            </a:r>
          </a:p>
          <a:p>
            <a:pPr>
              <a:buNone/>
            </a:pPr>
            <a:r>
              <a:rPr lang="ru-RU" dirty="0" smtClean="0"/>
              <a:t>	А в период его активности на земле возникают магнитные бури, усиливаются северные сияния, которые возникают в результате влияния магнитного поля на влетающие заряженные частицы. Магнитное поле является защитником земли от космического излучения, которое губительно влияет на живые организмы. В районах, где имеются залежи магнитных руд магнитное поле отличается от других мест - это называется магнитными аномалиями, там магнитная стрелка не помощник. Земля </a:t>
            </a:r>
            <a:r>
              <a:rPr lang="ru-RU" dirty="0" err="1" smtClean="0"/>
              <a:t>окруженна</a:t>
            </a:r>
            <a:r>
              <a:rPr lang="ru-RU" dirty="0" smtClean="0"/>
              <a:t> радиационными поясами, так в сторону солнца они простираются на расстояние до70-80 тысяч километров.  А в противоположную до миллионов километров.</a:t>
            </a:r>
          </a:p>
          <a:p>
            <a:endParaRPr lang="ru-RU" dirty="0" smtClean="0"/>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706090"/>
          </a:xfrm>
        </p:spPr>
        <p:txBody>
          <a:bodyPr>
            <a:normAutofit fontScale="90000"/>
          </a:bodyPr>
          <a:lstStyle/>
          <a:p>
            <a:endParaRPr lang="ru-RU" dirty="0"/>
          </a:p>
        </p:txBody>
      </p:sp>
      <p:sp>
        <p:nvSpPr>
          <p:cNvPr id="6" name="Объект 5"/>
          <p:cNvSpPr>
            <a:spLocks noGrp="1"/>
          </p:cNvSpPr>
          <p:nvPr>
            <p:ph sz="half" idx="1"/>
          </p:nvPr>
        </p:nvSpPr>
        <p:spPr>
          <a:xfrm>
            <a:off x="0" y="1628800"/>
            <a:ext cx="4038600" cy="4434840"/>
          </a:xfrm>
        </p:spPr>
        <p:txBody>
          <a:bodyPr>
            <a:normAutofit lnSpcReduction="10000"/>
          </a:bodyPr>
          <a:lstStyle/>
          <a:p>
            <a:endParaRPr lang="ru-RU" dirty="0"/>
          </a:p>
        </p:txBody>
      </p:sp>
      <p:sp>
        <p:nvSpPr>
          <p:cNvPr id="7" name="Объект 6"/>
          <p:cNvSpPr>
            <a:spLocks noGrp="1"/>
          </p:cNvSpPr>
          <p:nvPr>
            <p:ph sz="half" idx="2"/>
          </p:nvPr>
        </p:nvSpPr>
        <p:spPr>
          <a:xfrm>
            <a:off x="3779912" y="908720"/>
            <a:ext cx="5184576" cy="5544616"/>
          </a:xfrm>
        </p:spPr>
        <p:txBody>
          <a:bodyPr>
            <a:normAutofit lnSpcReduction="10000"/>
          </a:bodyPr>
          <a:lstStyle/>
          <a:p>
            <a:r>
              <a:rPr lang="ru-RU" dirty="0" smtClean="0"/>
              <a:t> Английский физик XIV в. Уильям Герберт изготовил шарообразный магнит, исследовал его с помощью маленькой магнитной стрелки и пришел к выводу, что земной шар – огромный космический магнит.     </a:t>
            </a:r>
          </a:p>
          <a:p>
            <a:r>
              <a:rPr lang="ru-RU" dirty="0" smtClean="0"/>
              <a:t>    Внешние, расплавленные слои ядра Земли находятся в постоянном движении. В результате этого в нем возникают магнитные поля, формирующие в конечном итоге магнитное поле Земли.</a:t>
            </a:r>
            <a:endParaRPr lang="ru-RU"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7553" y="0"/>
            <a:ext cx="7851775" cy="1073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 name="Picture 4" descr="Магнитное поле Земли"/>
          <p:cNvPicPr>
            <a:picLocks noChangeAspect="1" noChangeArrowheads="1"/>
          </p:cNvPicPr>
          <p:nvPr/>
        </p:nvPicPr>
        <p:blipFill>
          <a:blip r:embed="rId3" cstate="print"/>
          <a:srcRect/>
          <a:stretch>
            <a:fillRect/>
          </a:stretch>
        </p:blipFill>
        <p:spPr bwMode="auto">
          <a:xfrm>
            <a:off x="0" y="1556792"/>
            <a:ext cx="3986425" cy="312647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 xmlns:p14="http://schemas.microsoft.com/office/powerpoint/2010/main" val="40185498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Магнитное поле Земли</a:t>
            </a:r>
            <a:endParaRPr lang="ru-RU" dirty="0"/>
          </a:p>
        </p:txBody>
      </p:sp>
      <p:pic>
        <p:nvPicPr>
          <p:cNvPr id="6" name="Picture 6" descr="{F3BD3DEF-A0E8-4DB9-8705-BF2A94D6227D}"/>
          <p:cNvPicPr>
            <a:picLocks noGrp="1" noChangeAspect="1" noChangeArrowheads="1"/>
          </p:cNvPicPr>
          <p:nvPr>
            <p:ph sz="half" idx="1"/>
          </p:nvPr>
        </p:nvPicPr>
        <p:blipFill>
          <a:blip r:embed="rId2" cstate="print">
            <a:extLst>
              <a:ext uri="{28A0092B-C50C-407E-A947-70E740481C1C}">
                <a14:useLocalDpi xmlns="" xmlns:a14="http://schemas.microsoft.com/office/drawing/2010/main" val="0"/>
              </a:ext>
            </a:extLst>
          </a:blip>
          <a:stretch>
            <a:fillRect/>
          </a:stretch>
        </p:blipFill>
        <p:spPr>
          <a:xfrm>
            <a:off x="457200" y="2623344"/>
            <a:ext cx="4038600" cy="302895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Объект 4"/>
          <p:cNvSpPr>
            <a:spLocks noGrp="1"/>
          </p:cNvSpPr>
          <p:nvPr>
            <p:ph sz="half" idx="2"/>
          </p:nvPr>
        </p:nvSpPr>
        <p:spPr/>
        <p:txBody>
          <a:bodyPr>
            <a:normAutofit lnSpcReduction="10000"/>
          </a:bodyPr>
          <a:lstStyle/>
          <a:p>
            <a:r>
              <a:rPr lang="ru-RU" dirty="0" smtClean="0"/>
              <a:t>Магнитные аномалии</a:t>
            </a:r>
          </a:p>
          <a:p>
            <a:endParaRPr lang="ru-RU" dirty="0" smtClean="0"/>
          </a:p>
          <a:p>
            <a:r>
              <a:rPr lang="ru-RU" dirty="0" smtClean="0"/>
              <a:t>Аномалия (лат.) – отклонение.</a:t>
            </a:r>
          </a:p>
          <a:p>
            <a:r>
              <a:rPr lang="ru-RU" dirty="0" smtClean="0"/>
              <a:t> Кратковременная аномалия – магнитная буря.</a:t>
            </a:r>
          </a:p>
          <a:p>
            <a:r>
              <a:rPr lang="ru-RU" dirty="0" smtClean="0"/>
              <a:t> Постоянные аномалии – </a:t>
            </a:r>
          </a:p>
          <a:p>
            <a:r>
              <a:rPr lang="ru-RU" dirty="0" smtClean="0"/>
              <a:t>залежи железной руды на небольшой глубине.</a:t>
            </a:r>
          </a:p>
          <a:p>
            <a:endParaRPr lang="ru-RU" dirty="0"/>
          </a:p>
        </p:txBody>
      </p:sp>
    </p:spTree>
    <p:extLst>
      <p:ext uri="{BB962C8B-B14F-4D97-AF65-F5344CB8AC3E}">
        <p14:creationId xmlns="" xmlns:p14="http://schemas.microsoft.com/office/powerpoint/2010/main" val="18754373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p:txBody>
          <a:bodyPr/>
          <a:lstStyle/>
          <a:p>
            <a:r>
              <a:rPr lang="ru-RU" b="1" dirty="0" smtClean="0"/>
              <a:t>Корреспондент журнала «юный техник»</a:t>
            </a:r>
            <a:r>
              <a:rPr lang="ru-RU" dirty="0" smtClean="0"/>
              <a:t> </a:t>
            </a:r>
          </a:p>
          <a:p>
            <a:endParaRPr lang="ru-RU" dirty="0" smtClean="0"/>
          </a:p>
          <a:p>
            <a:r>
              <a:rPr lang="ru-RU" dirty="0" smtClean="0"/>
              <a:t> Где применяются магниты?</a:t>
            </a:r>
          </a:p>
          <a:p>
            <a:endParaRPr lang="ru-RU" dirty="0"/>
          </a:p>
        </p:txBody>
      </p:sp>
      <p:pic>
        <p:nvPicPr>
          <p:cNvPr id="4098" name="Picture 2"/>
          <p:cNvPicPr>
            <a:picLocks noGrp="1" noChangeAspect="1" noChangeArrowheads="1"/>
          </p:cNvPicPr>
          <p:nvPr>
            <p:ph sz="half" idx="2"/>
          </p:nvPr>
        </p:nvPicPr>
        <p:blipFill>
          <a:blip r:embed="rId2" cstate="print"/>
          <a:srcRect/>
          <a:stretch>
            <a:fillRect/>
          </a:stretch>
        </p:blipFill>
        <p:spPr bwMode="auto">
          <a:xfrm>
            <a:off x="4355976" y="1412776"/>
            <a:ext cx="3988861" cy="407951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 xmlns:p14="http://schemas.microsoft.com/office/powerpoint/2010/main" val="2858520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Инженер</a:t>
            </a:r>
            <a:endParaRPr lang="ru-RU" dirty="0"/>
          </a:p>
        </p:txBody>
      </p:sp>
      <p:sp>
        <p:nvSpPr>
          <p:cNvPr id="3" name="Содержимое 2"/>
          <p:cNvSpPr>
            <a:spLocks noGrp="1"/>
          </p:cNvSpPr>
          <p:nvPr>
            <p:ph sz="half" idx="1"/>
          </p:nvPr>
        </p:nvSpPr>
        <p:spPr/>
        <p:txBody>
          <a:bodyPr/>
          <a:lstStyle/>
          <a:p>
            <a:r>
              <a:rPr lang="ru-RU" dirty="0" smtClean="0"/>
              <a:t>(приборы разные магниты. Магнитные стрелки, измерительные приборы, </a:t>
            </a:r>
            <a:r>
              <a:rPr lang="ru-RU" dirty="0" err="1" smtClean="0"/>
              <a:t>громкоговоритель.магнитофонная</a:t>
            </a:r>
            <a:r>
              <a:rPr lang="ru-RU" dirty="0" smtClean="0"/>
              <a:t> лента, сердечники катушек)</a:t>
            </a:r>
          </a:p>
          <a:p>
            <a:endParaRPr lang="ru-RU" dirty="0" smtClean="0"/>
          </a:p>
          <a:p>
            <a:endParaRPr lang="ru-RU" dirty="0"/>
          </a:p>
        </p:txBody>
      </p:sp>
      <p:pic>
        <p:nvPicPr>
          <p:cNvPr id="5122" name="Picture 2"/>
          <p:cNvPicPr>
            <a:picLocks noGrp="1" noChangeAspect="1" noChangeArrowheads="1"/>
          </p:cNvPicPr>
          <p:nvPr>
            <p:ph sz="half" idx="2"/>
          </p:nvPr>
        </p:nvPicPr>
        <p:blipFill>
          <a:blip r:embed="rId2" cstate="print"/>
          <a:srcRect/>
          <a:stretch>
            <a:fillRect/>
          </a:stretch>
        </p:blipFill>
        <p:spPr bwMode="auto">
          <a:xfrm>
            <a:off x="4499992" y="1844824"/>
            <a:ext cx="4320479" cy="28083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инженер</a:t>
            </a:r>
            <a:endParaRPr lang="ru-RU" dirty="0"/>
          </a:p>
        </p:txBody>
      </p:sp>
      <p:sp>
        <p:nvSpPr>
          <p:cNvPr id="3" name="Содержимое 2"/>
          <p:cNvSpPr>
            <a:spLocks noGrp="1"/>
          </p:cNvSpPr>
          <p:nvPr>
            <p:ph sz="half" idx="1"/>
          </p:nvPr>
        </p:nvSpPr>
        <p:spPr/>
        <p:txBody>
          <a:bodyPr>
            <a:normAutofit/>
          </a:bodyPr>
          <a:lstStyle/>
          <a:p>
            <a:endParaRPr lang="ru-RU" dirty="0"/>
          </a:p>
        </p:txBody>
      </p:sp>
      <p:pic>
        <p:nvPicPr>
          <p:cNvPr id="2050" name="Picture 2"/>
          <p:cNvPicPr>
            <a:picLocks noGrp="1" noChangeAspect="1" noChangeArrowheads="1"/>
          </p:cNvPicPr>
          <p:nvPr>
            <p:ph sz="half" idx="2"/>
          </p:nvPr>
        </p:nvPicPr>
        <p:blipFill>
          <a:blip r:embed="rId2" cstate="print"/>
          <a:srcRect/>
          <a:stretch>
            <a:fillRect/>
          </a:stretch>
        </p:blipFill>
        <p:spPr bwMode="auto">
          <a:xfrm>
            <a:off x="611560" y="2996952"/>
            <a:ext cx="3574354" cy="26879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p:cNvSpPr txBox="1"/>
          <p:nvPr/>
        </p:nvSpPr>
        <p:spPr>
          <a:xfrm>
            <a:off x="971600" y="1556792"/>
            <a:ext cx="2736304" cy="1200329"/>
          </a:xfrm>
          <a:prstGeom prst="rect">
            <a:avLst/>
          </a:prstGeom>
          <a:noFill/>
        </p:spPr>
        <p:txBody>
          <a:bodyPr wrap="square" rtlCol="0">
            <a:spAutoFit/>
          </a:bodyPr>
          <a:lstStyle/>
          <a:p>
            <a:r>
              <a:rPr lang="ru-RU" dirty="0" smtClean="0"/>
              <a:t>Жёсткие диски записывают данные на тонких магнитных покрытиях.</a:t>
            </a:r>
            <a:endParaRPr lang="ru-RU" dirty="0"/>
          </a:p>
        </p:txBody>
      </p:sp>
      <p:pic>
        <p:nvPicPr>
          <p:cNvPr id="2051" name="Picture 3"/>
          <p:cNvPicPr>
            <a:picLocks noChangeAspect="1" noChangeArrowheads="1"/>
          </p:cNvPicPr>
          <p:nvPr/>
        </p:nvPicPr>
        <p:blipFill>
          <a:blip r:embed="rId3" cstate="print"/>
          <a:srcRect/>
          <a:stretch>
            <a:fillRect/>
          </a:stretch>
        </p:blipFill>
        <p:spPr bwMode="auto">
          <a:xfrm>
            <a:off x="5004048" y="2996952"/>
            <a:ext cx="3850506" cy="289558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8" name="TextBox 7"/>
          <p:cNvSpPr txBox="1"/>
          <p:nvPr/>
        </p:nvSpPr>
        <p:spPr>
          <a:xfrm>
            <a:off x="5436096" y="1628800"/>
            <a:ext cx="2304256" cy="1200329"/>
          </a:xfrm>
          <a:prstGeom prst="rect">
            <a:avLst/>
          </a:prstGeom>
          <a:noFill/>
        </p:spPr>
        <p:txBody>
          <a:bodyPr wrap="square" rtlCol="0">
            <a:spAutoFit/>
          </a:bodyPr>
          <a:lstStyle/>
          <a:p>
            <a:r>
              <a:rPr lang="ru-RU" dirty="0" smtClean="0"/>
              <a:t>Магнит линейного двигателя, который перемещает головку жёсткого диска.</a:t>
            </a: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normAutofit/>
          </a:bodyPr>
          <a:lstStyle/>
          <a:p>
            <a:r>
              <a:rPr lang="ru-RU" dirty="0" smtClean="0"/>
              <a:t>Инженер</a:t>
            </a:r>
            <a:endParaRPr lang="ru-RU" dirty="0"/>
          </a:p>
        </p:txBody>
      </p:sp>
      <p:sp>
        <p:nvSpPr>
          <p:cNvPr id="3" name="Содержимое 2"/>
          <p:cNvSpPr>
            <a:spLocks noGrp="1"/>
          </p:cNvSpPr>
          <p:nvPr>
            <p:ph sz="half" idx="1"/>
          </p:nvPr>
        </p:nvSpPr>
        <p:spPr>
          <a:xfrm>
            <a:off x="0" y="692696"/>
            <a:ext cx="6156176" cy="6165304"/>
          </a:xfrm>
        </p:spPr>
        <p:txBody>
          <a:bodyPr>
            <a:normAutofit lnSpcReduction="10000"/>
          </a:bodyPr>
          <a:lstStyle/>
          <a:p>
            <a:r>
              <a:rPr lang="ru-RU" dirty="0" smtClean="0"/>
              <a:t>Современная техника не может обходится без применения </a:t>
            </a:r>
            <a:r>
              <a:rPr lang="ru-RU" dirty="0" smtClean="0"/>
              <a:t>магнитов - это </a:t>
            </a:r>
            <a:r>
              <a:rPr lang="ru-RU" dirty="0" smtClean="0"/>
              <a:t>измерительные приборы-амперметры, </a:t>
            </a:r>
            <a:r>
              <a:rPr lang="ru-RU" dirty="0" smtClean="0"/>
              <a:t>вольтметры, </a:t>
            </a:r>
            <a:r>
              <a:rPr lang="ru-RU" dirty="0" smtClean="0"/>
              <a:t>электросчетчики, громкоговорители, из магнитных материалов изготавливают сердечники для двигателей , генераторов, трансформаторов, магнитофонных лент, проводят магнитную запись звука, поднимают огромные тяжести на заводах, даже существуют поезда на магнитной подушке. Невозможно представить технику без магнитов и электромагнитов.</a:t>
            </a:r>
          </a:p>
          <a:p>
            <a:r>
              <a:rPr lang="ru-RU" dirty="0" smtClean="0"/>
              <a:t> </a:t>
            </a:r>
          </a:p>
          <a:p>
            <a:endParaRPr lang="ru-RU" dirty="0"/>
          </a:p>
        </p:txBody>
      </p:sp>
      <p:pic>
        <p:nvPicPr>
          <p:cNvPr id="3074" name="Picture 2"/>
          <p:cNvPicPr>
            <a:picLocks noGrp="1" noChangeAspect="1" noChangeArrowheads="1"/>
          </p:cNvPicPr>
          <p:nvPr>
            <p:ph sz="half" idx="2"/>
          </p:nvPr>
        </p:nvPicPr>
        <p:blipFill>
          <a:blip r:embed="rId2" cstate="print"/>
          <a:stretch>
            <a:fillRect/>
          </a:stretch>
        </p:blipFill>
        <p:spPr bwMode="auto">
          <a:xfrm>
            <a:off x="6084168" y="3212976"/>
            <a:ext cx="2559124" cy="21985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Box 5"/>
          <p:cNvSpPr txBox="1"/>
          <p:nvPr/>
        </p:nvSpPr>
        <p:spPr>
          <a:xfrm>
            <a:off x="6228184" y="1916832"/>
            <a:ext cx="2520280" cy="646331"/>
          </a:xfrm>
          <a:prstGeom prst="rect">
            <a:avLst/>
          </a:prstGeom>
          <a:noFill/>
        </p:spPr>
        <p:txBody>
          <a:bodyPr wrap="square" rtlCol="0">
            <a:spAutoFit/>
          </a:bodyPr>
          <a:lstStyle/>
          <a:p>
            <a:r>
              <a:rPr lang="ru-RU" dirty="0" smtClean="0"/>
              <a:t>Магнитный сепаратор тяжёлых минералов</a:t>
            </a: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r>
              <a:rPr lang="ru-RU" b="1" dirty="0" smtClean="0"/>
              <a:t>Корреспондент журнала «Здоровье»</a:t>
            </a:r>
            <a:r>
              <a:rPr lang="ru-RU" dirty="0" smtClean="0"/>
              <a:t>  </a:t>
            </a:r>
            <a:endParaRPr lang="ru-RU" dirty="0" smtClean="0"/>
          </a:p>
          <a:p>
            <a:endParaRPr lang="ru-RU" dirty="0" smtClean="0"/>
          </a:p>
          <a:p>
            <a:endParaRPr lang="ru-RU" dirty="0" smtClean="0"/>
          </a:p>
          <a:p>
            <a:r>
              <a:rPr lang="ru-RU" dirty="0" smtClean="0"/>
              <a:t>В </a:t>
            </a:r>
            <a:r>
              <a:rPr lang="ru-RU" dirty="0" smtClean="0"/>
              <a:t>магазинах «Мир здоровья» я видел много товаров содержащих магниты, почему и как они влияют на человека?</a:t>
            </a:r>
          </a:p>
          <a:p>
            <a:pPr>
              <a:buNone/>
            </a:pPr>
            <a:r>
              <a:rPr lang="ru-RU" dirty="0" smtClean="0"/>
              <a:t> </a:t>
            </a:r>
          </a:p>
          <a:p>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23644" y="274638"/>
            <a:ext cx="3863156" cy="634082"/>
          </a:xfrm>
        </p:spPr>
        <p:txBody>
          <a:bodyPr>
            <a:noAutofit/>
          </a:bodyPr>
          <a:lstStyle/>
          <a:p>
            <a:r>
              <a:rPr lang="ru-RU" sz="3200" dirty="0" smtClean="0"/>
              <a:t>		врач</a:t>
            </a:r>
            <a:endParaRPr lang="ru-RU" sz="3200" dirty="0"/>
          </a:p>
        </p:txBody>
      </p:sp>
      <p:sp>
        <p:nvSpPr>
          <p:cNvPr id="3" name="Объект 2"/>
          <p:cNvSpPr>
            <a:spLocks noGrp="1"/>
          </p:cNvSpPr>
          <p:nvPr>
            <p:ph sz="half" idx="1"/>
          </p:nvPr>
        </p:nvSpPr>
        <p:spPr/>
        <p:txBody>
          <a:bodyPr/>
          <a:lstStyle/>
          <a:p>
            <a:endParaRPr lang="ru-RU"/>
          </a:p>
        </p:txBody>
      </p:sp>
      <p:sp>
        <p:nvSpPr>
          <p:cNvPr id="4" name="Объект 3"/>
          <p:cNvSpPr>
            <a:spLocks noGrp="1"/>
          </p:cNvSpPr>
          <p:nvPr>
            <p:ph sz="half" idx="2"/>
          </p:nvPr>
        </p:nvSpPr>
        <p:spPr>
          <a:xfrm>
            <a:off x="4823644" y="1196752"/>
            <a:ext cx="4038600" cy="5174035"/>
          </a:xfrm>
        </p:spPr>
        <p:txBody>
          <a:bodyPr/>
          <a:lstStyle/>
          <a:p>
            <a:r>
              <a:rPr lang="ru-RU" dirty="0" smtClean="0"/>
              <a:t>Первое применение магнита - слабительное</a:t>
            </a:r>
          </a:p>
          <a:p>
            <a:endParaRPr lang="ru-RU" dirty="0"/>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8" y="260648"/>
            <a:ext cx="4356100" cy="6286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246063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врач</a:t>
            </a:r>
            <a:endParaRPr lang="ru-RU" dirty="0"/>
          </a:p>
        </p:txBody>
      </p:sp>
      <p:sp>
        <p:nvSpPr>
          <p:cNvPr id="5" name="Содержимое 4"/>
          <p:cNvSpPr>
            <a:spLocks noGrp="1"/>
          </p:cNvSpPr>
          <p:nvPr>
            <p:ph idx="1"/>
          </p:nvPr>
        </p:nvSpPr>
        <p:spPr/>
        <p:txBody>
          <a:bodyPr>
            <a:normAutofit fontScale="92500" lnSpcReduction="10000"/>
          </a:bodyPr>
          <a:lstStyle/>
          <a:p>
            <a:r>
              <a:rPr lang="ru-RU" dirty="0" smtClean="0"/>
              <a:t>Научные исследования показывают , что в организме человека находится железа, молекулы воды и других веществ, которые хорошо реагируют на изменение магнитного поля и если какие то происходят нарушения ,то влияние магнитного поля может восстановить или задержать эти  изменения. Это зависит от нервного состояния, здоровья, даже пола человека. Такие магнитные приборы, как магнитные браслеты, пояса, стельки, воронки, клипсы, расчески уменьшают боль, снижают давление. Усталость и многое другое. В отличии от лекарств они долговечны, их нельзя подделать, можно пользоваться всей семьей, они недорогие.</a:t>
            </a:r>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29600" cy="1268760"/>
          </a:xfrm>
        </p:spPr>
        <p:txBody>
          <a:bodyPr>
            <a:normAutofit fontScale="90000"/>
          </a:bodyPr>
          <a:lstStyle/>
          <a:p>
            <a:r>
              <a:rPr lang="ru-RU" b="1" dirty="0" smtClean="0"/>
              <a:t>Цель</a:t>
            </a:r>
            <a:r>
              <a:rPr lang="ru-RU" dirty="0" smtClean="0"/>
              <a:t/>
            </a:r>
            <a:br>
              <a:rPr lang="ru-RU" dirty="0" smtClean="0"/>
            </a:br>
            <a:endParaRPr lang="ru-RU" dirty="0"/>
          </a:p>
        </p:txBody>
      </p:sp>
      <p:sp>
        <p:nvSpPr>
          <p:cNvPr id="3" name="Содержимое 2"/>
          <p:cNvSpPr>
            <a:spLocks noGrp="1"/>
          </p:cNvSpPr>
          <p:nvPr>
            <p:ph idx="1"/>
          </p:nvPr>
        </p:nvSpPr>
        <p:spPr/>
        <p:txBody>
          <a:bodyPr/>
          <a:lstStyle/>
          <a:p>
            <a:r>
              <a:rPr lang="ru-RU" dirty="0" smtClean="0"/>
              <a:t>1.   Расширить знания  учащихся о  магнитном поле.</a:t>
            </a:r>
          </a:p>
          <a:p>
            <a:pPr lvl="0"/>
            <a:r>
              <a:rPr lang="ru-RU" dirty="0" smtClean="0"/>
              <a:t>Развивать  интерес  к  науке и ее  практическому  применению.</a:t>
            </a:r>
          </a:p>
          <a:p>
            <a:r>
              <a:rPr lang="ru-RU" dirty="0" smtClean="0"/>
              <a:t>3. Учить  детей  общаться  друг  с  другом    разного  возраста.</a:t>
            </a: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fontScale="90000"/>
          </a:bodyPr>
          <a:lstStyle/>
          <a:p>
            <a:r>
              <a:rPr lang="ru-RU" dirty="0" smtClean="0"/>
              <a:t>Магнитные браслеты</a:t>
            </a:r>
            <a:endParaRPr lang="ru-RU"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310470" y="1268760"/>
            <a:ext cx="4045506" cy="390391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p:cNvSpPr txBox="1"/>
          <p:nvPr/>
        </p:nvSpPr>
        <p:spPr>
          <a:xfrm>
            <a:off x="4644008" y="908720"/>
            <a:ext cx="3600400" cy="5693866"/>
          </a:xfrm>
          <a:prstGeom prst="rect">
            <a:avLst/>
          </a:prstGeom>
          <a:noFill/>
        </p:spPr>
        <p:txBody>
          <a:bodyPr wrap="square" rtlCol="0">
            <a:spAutoFit/>
          </a:bodyPr>
          <a:lstStyle/>
          <a:p>
            <a:r>
              <a:rPr lang="ru-RU" sz="2800" dirty="0" smtClean="0"/>
              <a:t>Лечебные свойства магнитного поля были обнаружены человечеством еще в древние времена. Женщины Древнего Египта носили магнитные украшения, считая, что они способны защитить их от болезней и продлить молодость.</a:t>
            </a:r>
            <a:endParaRPr lang="ru-RU"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Магнито</a:t>
            </a:r>
            <a:r>
              <a:rPr lang="ru-RU" dirty="0" smtClean="0"/>
              <a:t> - терапия</a:t>
            </a:r>
            <a:endParaRPr lang="ru-RU" dirty="0"/>
          </a:p>
        </p:txBody>
      </p:sp>
      <p:pic>
        <p:nvPicPr>
          <p:cNvPr id="2050" name="Picture 2"/>
          <p:cNvPicPr>
            <a:picLocks noGrp="1" noChangeAspect="1" noChangeArrowheads="1"/>
          </p:cNvPicPr>
          <p:nvPr>
            <p:ph sz="half" idx="1"/>
          </p:nvPr>
        </p:nvPicPr>
        <p:blipFill>
          <a:blip r:embed="rId2" cstate="print"/>
          <a:srcRect/>
          <a:stretch>
            <a:fillRect/>
          </a:stretch>
        </p:blipFill>
        <p:spPr bwMode="auto">
          <a:xfrm>
            <a:off x="674167" y="2060848"/>
            <a:ext cx="3600400" cy="3600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2"/>
          <p:cNvPicPr>
            <a:picLocks noGrp="1" noChangeAspect="1" noChangeArrowheads="1"/>
          </p:cNvPicPr>
          <p:nvPr>
            <p:ph sz="half" idx="2"/>
          </p:nvPr>
        </p:nvPicPr>
        <p:blipFill>
          <a:blip r:embed="rId3" cstate="print"/>
          <a:stretch>
            <a:fillRect/>
          </a:stretch>
        </p:blipFill>
        <p:spPr bwMode="auto">
          <a:xfrm>
            <a:off x="5219700" y="3090069"/>
            <a:ext cx="2895600" cy="20955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10" name="TextBox 9"/>
          <p:cNvSpPr txBox="1"/>
          <p:nvPr/>
        </p:nvSpPr>
        <p:spPr>
          <a:xfrm>
            <a:off x="4788024" y="1700808"/>
            <a:ext cx="3816424" cy="1231106"/>
          </a:xfrm>
          <a:prstGeom prst="rect">
            <a:avLst/>
          </a:prstGeom>
          <a:noFill/>
        </p:spPr>
        <p:txBody>
          <a:bodyPr wrap="square" rtlCol="0">
            <a:spAutoFit/>
          </a:bodyPr>
          <a:lstStyle/>
          <a:p>
            <a:r>
              <a:rPr lang="ru-RU" sz="2800" dirty="0" smtClean="0"/>
              <a:t>Пояс магнитный лечебный для спины </a:t>
            </a:r>
          </a:p>
          <a:p>
            <a:endParaRPr lang="ru-RU" dirty="0"/>
          </a:p>
        </p:txBody>
      </p:sp>
    </p:spTree>
    <p:extLst>
      <p:ext uri="{BB962C8B-B14F-4D97-AF65-F5344CB8AC3E}">
        <p14:creationId xmlns="" xmlns:p14="http://schemas.microsoft.com/office/powerpoint/2010/main" val="41020917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6" name="Содержимое 5"/>
          <p:cNvSpPr>
            <a:spLocks noGrp="1"/>
          </p:cNvSpPr>
          <p:nvPr>
            <p:ph sz="half" idx="1"/>
          </p:nvPr>
        </p:nvSpPr>
        <p:spPr/>
        <p:txBody>
          <a:bodyPr/>
          <a:lstStyle/>
          <a:p>
            <a:r>
              <a:rPr lang="ru-RU" b="1" dirty="0" smtClean="0"/>
              <a:t>Корреспондент журнала «Юный  астроном» </a:t>
            </a:r>
            <a:endParaRPr lang="ru-RU" b="1" dirty="0" smtClean="0"/>
          </a:p>
          <a:p>
            <a:endParaRPr lang="ru-RU" dirty="0" smtClean="0"/>
          </a:p>
          <a:p>
            <a:r>
              <a:rPr lang="ru-RU" dirty="0" smtClean="0"/>
              <a:t> </a:t>
            </a:r>
            <a:r>
              <a:rPr lang="ru-RU" dirty="0" smtClean="0"/>
              <a:t>А только ли наша  Земля окружена магнитным полем?</a:t>
            </a:r>
          </a:p>
          <a:p>
            <a:endParaRPr lang="ru-RU" dirty="0"/>
          </a:p>
        </p:txBody>
      </p:sp>
      <p:pic>
        <p:nvPicPr>
          <p:cNvPr id="3075" name="Picture 3"/>
          <p:cNvPicPr>
            <a:picLocks noGrp="1" noChangeAspect="1" noChangeArrowheads="1"/>
          </p:cNvPicPr>
          <p:nvPr>
            <p:ph sz="half" idx="2"/>
          </p:nvPr>
        </p:nvPicPr>
        <p:blipFill>
          <a:blip r:embed="rId2" cstate="print"/>
          <a:stretch>
            <a:fillRect/>
          </a:stretch>
        </p:blipFill>
        <p:spPr bwMode="auto">
          <a:xfrm>
            <a:off x="4039827" y="2492896"/>
            <a:ext cx="4532673" cy="283745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 xmlns:p14="http://schemas.microsoft.com/office/powerpoint/2010/main" val="14786409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1920" y="0"/>
            <a:ext cx="4978896" cy="980728"/>
          </a:xfrm>
        </p:spPr>
        <p:txBody>
          <a:bodyPr/>
          <a:lstStyle/>
          <a:p>
            <a:r>
              <a:rPr lang="ru-RU" dirty="0" smtClean="0"/>
              <a:t>ученый</a:t>
            </a:r>
            <a:endParaRPr lang="ru-RU" dirty="0"/>
          </a:p>
        </p:txBody>
      </p:sp>
      <p:sp>
        <p:nvSpPr>
          <p:cNvPr id="3" name="Объект 2"/>
          <p:cNvSpPr>
            <a:spLocks noGrp="1"/>
          </p:cNvSpPr>
          <p:nvPr>
            <p:ph sz="half" idx="1"/>
          </p:nvPr>
        </p:nvSpPr>
        <p:spPr>
          <a:xfrm>
            <a:off x="0" y="404664"/>
            <a:ext cx="4860032" cy="5904656"/>
          </a:xfrm>
        </p:spPr>
        <p:txBody>
          <a:bodyPr>
            <a:normAutofit fontScale="92500"/>
          </a:bodyPr>
          <a:lstStyle/>
          <a:p>
            <a:r>
              <a:rPr lang="ru-RU" dirty="0" smtClean="0"/>
              <a:t>Конечно  при полетах космических </a:t>
            </a:r>
            <a:r>
              <a:rPr lang="ru-RU" dirty="0" err="1" smtClean="0"/>
              <a:t>короблей</a:t>
            </a:r>
            <a:r>
              <a:rPr lang="ru-RU" dirty="0" smtClean="0"/>
              <a:t> ученых интересовало и наличие магнитных полей у других планет. Самое близкое к нам небесное тело это Луна  у нее нет магнитного поля , как и у сестры Земли- Венеры, слабое магнитное поле и Марса, а вот у планет гигантов магнитные поля очень сильные это у Юпитера, Сатурна, </a:t>
            </a:r>
            <a:endParaRPr lang="ru-RU" dirty="0" smtClean="0"/>
          </a:p>
          <a:p>
            <a:pPr>
              <a:buNone/>
            </a:pPr>
            <a:r>
              <a:rPr lang="ru-RU" dirty="0" smtClean="0"/>
              <a:t>	Нептуна</a:t>
            </a:r>
            <a:endParaRPr lang="ru-RU" dirty="0" smtClean="0"/>
          </a:p>
          <a:p>
            <a:pPr>
              <a:buNone/>
            </a:pPr>
            <a:r>
              <a:rPr lang="ru-RU" dirty="0" smtClean="0"/>
              <a:t> </a:t>
            </a:r>
          </a:p>
          <a:p>
            <a:endParaRPr lang="ru-RU" dirty="0"/>
          </a:p>
        </p:txBody>
      </p:sp>
      <p:pic>
        <p:nvPicPr>
          <p:cNvPr id="4098" name="Picture 2"/>
          <p:cNvPicPr>
            <a:picLocks noGrp="1" noChangeAspect="1" noChangeArrowheads="1"/>
          </p:cNvPicPr>
          <p:nvPr>
            <p:ph sz="half" idx="2"/>
          </p:nvPr>
        </p:nvPicPr>
        <p:blipFill>
          <a:blip r:embed="rId2" cstate="print"/>
          <a:srcRect/>
          <a:stretch>
            <a:fillRect/>
          </a:stretch>
        </p:blipFill>
        <p:spPr bwMode="auto">
          <a:xfrm>
            <a:off x="4067944" y="4149080"/>
            <a:ext cx="4490413" cy="2490030"/>
          </a:xfrm>
          <a:prstGeom prst="rect">
            <a:avLst/>
          </a:prstGeom>
          <a:noFill/>
          <a:ln w="9525">
            <a:noFill/>
            <a:miter lim="800000"/>
            <a:headEnd/>
            <a:tailEnd/>
          </a:ln>
        </p:spPr>
      </p:pic>
      <p:sp>
        <p:nvSpPr>
          <p:cNvPr id="6" name="TextBox 5"/>
          <p:cNvSpPr txBox="1"/>
          <p:nvPr/>
        </p:nvSpPr>
        <p:spPr>
          <a:xfrm>
            <a:off x="5436096" y="3068960"/>
            <a:ext cx="2808312" cy="461665"/>
          </a:xfrm>
          <a:prstGeom prst="rect">
            <a:avLst/>
          </a:prstGeom>
          <a:noFill/>
        </p:spPr>
        <p:txBody>
          <a:bodyPr wrap="square" rtlCol="0">
            <a:spAutoFit/>
          </a:bodyPr>
          <a:lstStyle/>
          <a:p>
            <a:r>
              <a:rPr lang="ru-RU" sz="2400" dirty="0" smtClean="0"/>
              <a:t>Юпитер</a:t>
            </a:r>
            <a:endParaRPr lang="ru-RU" sz="2400" dirty="0"/>
          </a:p>
        </p:txBody>
      </p:sp>
    </p:spTree>
    <p:extLst>
      <p:ext uri="{BB962C8B-B14F-4D97-AF65-F5344CB8AC3E}">
        <p14:creationId xmlns="" xmlns:p14="http://schemas.microsoft.com/office/powerpoint/2010/main" val="36277517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332656"/>
            <a:ext cx="7859216" cy="708688"/>
          </a:xfrm>
        </p:spPr>
        <p:txBody>
          <a:bodyPr>
            <a:normAutofit fontScale="90000"/>
          </a:bodyPr>
          <a:lstStyle/>
          <a:p>
            <a:r>
              <a:rPr lang="ru-RU" dirty="0" smtClean="0"/>
              <a:t>                        </a:t>
            </a:r>
            <a:r>
              <a:rPr lang="ru-RU" dirty="0" err="1" smtClean="0"/>
              <a:t>сатурн</a:t>
            </a:r>
            <a:endParaRPr lang="ru-RU" dirty="0"/>
          </a:p>
        </p:txBody>
      </p:sp>
      <p:pic>
        <p:nvPicPr>
          <p:cNvPr id="5122" name="Picture 2"/>
          <p:cNvPicPr>
            <a:picLocks noGrp="1" noChangeAspect="1" noChangeArrowheads="1"/>
          </p:cNvPicPr>
          <p:nvPr>
            <p:ph sz="half" idx="1"/>
          </p:nvPr>
        </p:nvPicPr>
        <p:blipFill>
          <a:blip r:embed="rId2" cstate="print"/>
          <a:stretch>
            <a:fillRect/>
          </a:stretch>
        </p:blipFill>
        <p:spPr bwMode="auto">
          <a:xfrm>
            <a:off x="251520" y="980728"/>
            <a:ext cx="4038600" cy="40234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Содержимое 7"/>
          <p:cNvSpPr>
            <a:spLocks noGrp="1"/>
          </p:cNvSpPr>
          <p:nvPr>
            <p:ph sz="half" idx="2"/>
          </p:nvPr>
        </p:nvSpPr>
        <p:spPr/>
        <p:txBody>
          <a:bodyPr/>
          <a:lstStyle/>
          <a:p>
            <a:endParaRPr lang="ru-RU" dirty="0"/>
          </a:p>
        </p:txBody>
      </p:sp>
      <p:pic>
        <p:nvPicPr>
          <p:cNvPr id="5124" name="Picture 4"/>
          <p:cNvPicPr>
            <a:picLocks noChangeAspect="1" noChangeArrowheads="1"/>
          </p:cNvPicPr>
          <p:nvPr/>
        </p:nvPicPr>
        <p:blipFill>
          <a:blip r:embed="rId3" cstate="print"/>
          <a:srcRect/>
          <a:stretch>
            <a:fillRect/>
          </a:stretch>
        </p:blipFill>
        <p:spPr bwMode="auto">
          <a:xfrm>
            <a:off x="3995936" y="2420888"/>
            <a:ext cx="4762500" cy="38100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 xmlns:p14="http://schemas.microsoft.com/office/powerpoint/2010/main" val="31181405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err="1" smtClean="0"/>
              <a:t>сатурн</a:t>
            </a:r>
            <a:endParaRPr lang="ru-RU" dirty="0"/>
          </a:p>
        </p:txBody>
      </p:sp>
      <p:pic>
        <p:nvPicPr>
          <p:cNvPr id="6146" name="Picture 2"/>
          <p:cNvPicPr>
            <a:picLocks noGrp="1" noChangeAspect="1" noChangeArrowheads="1"/>
          </p:cNvPicPr>
          <p:nvPr>
            <p:ph idx="1"/>
          </p:nvPr>
        </p:nvPicPr>
        <p:blipFill>
          <a:blip r:embed="rId2" cstate="print"/>
          <a:stretch>
            <a:fillRect/>
          </a:stretch>
        </p:blipFill>
        <p:spPr bwMode="auto">
          <a:xfrm>
            <a:off x="1060450" y="1935163"/>
            <a:ext cx="7023099" cy="4389437"/>
          </a:xfrm>
          <a:prstGeom prst="ellipse">
            <a:avLst/>
          </a:prstGeom>
          <a:ln>
            <a:noFill/>
          </a:ln>
          <a:effectLst>
            <a:softEdge rad="112500"/>
          </a:effectLst>
        </p:spPr>
      </p:pic>
    </p:spTree>
    <p:extLst>
      <p:ext uri="{BB962C8B-B14F-4D97-AF65-F5344CB8AC3E}">
        <p14:creationId xmlns="" xmlns:p14="http://schemas.microsoft.com/office/powerpoint/2010/main" val="22509027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Заключение</a:t>
            </a:r>
            <a:endParaRPr lang="ru-RU" dirty="0"/>
          </a:p>
        </p:txBody>
      </p:sp>
      <p:sp>
        <p:nvSpPr>
          <p:cNvPr id="3" name="Содержимое 2"/>
          <p:cNvSpPr>
            <a:spLocks noGrp="1"/>
          </p:cNvSpPr>
          <p:nvPr>
            <p:ph idx="1"/>
          </p:nvPr>
        </p:nvSpPr>
        <p:spPr/>
        <p:txBody>
          <a:bodyPr>
            <a:normAutofit/>
          </a:bodyPr>
          <a:lstStyle/>
          <a:p>
            <a:r>
              <a:rPr lang="ru-RU" dirty="0" smtClean="0"/>
              <a:t>Сегодня ребята вы познакомились  с помощью ребят старших классов </a:t>
            </a:r>
            <a:r>
              <a:rPr lang="ru-RU" dirty="0" smtClean="0"/>
              <a:t>с  удивительным </a:t>
            </a:r>
            <a:r>
              <a:rPr lang="ru-RU" dirty="0" smtClean="0"/>
              <a:t>миром магнитов, о них вы знали и раньше, но теперь поняли, что ваши знания стали более глубоким , в старших классах вы еще боле подробно изучите магнитное поле и его применение</a:t>
            </a:r>
          </a:p>
          <a:p>
            <a:r>
              <a:rPr lang="ru-RU" dirty="0" smtClean="0"/>
              <a:t>Всем участникам выставляются отличные оценки за выступления и грамотные вопросы</a:t>
            </a:r>
          </a:p>
          <a:p>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792088"/>
          </a:xfrm>
        </p:spPr>
        <p:txBody>
          <a:bodyPr>
            <a:normAutofit fontScale="90000"/>
          </a:bodyPr>
          <a:lstStyle/>
          <a:p>
            <a:r>
              <a:rPr lang="ru-RU" dirty="0" smtClean="0"/>
              <a:t>Литература:</a:t>
            </a:r>
            <a:endParaRPr lang="ru-RU" dirty="0"/>
          </a:p>
        </p:txBody>
      </p:sp>
      <p:sp>
        <p:nvSpPr>
          <p:cNvPr id="3" name="Объект 2"/>
          <p:cNvSpPr>
            <a:spLocks noGrp="1"/>
          </p:cNvSpPr>
          <p:nvPr>
            <p:ph idx="1"/>
          </p:nvPr>
        </p:nvSpPr>
        <p:spPr>
          <a:xfrm>
            <a:off x="457200" y="1052736"/>
            <a:ext cx="8229600" cy="5271864"/>
          </a:xfrm>
        </p:spPr>
        <p:txBody>
          <a:bodyPr>
            <a:normAutofit fontScale="77500" lnSpcReduction="20000"/>
          </a:bodyPr>
          <a:lstStyle/>
          <a:p>
            <a:r>
              <a:rPr lang="en-US" dirty="0" smtClean="0">
                <a:hlinkClick r:id="rId2"/>
              </a:rPr>
              <a:t>http://physiclib.ru/books/item/f00/s00/z0000045/st006.shtml</a:t>
            </a:r>
            <a:endParaRPr lang="ru-RU" dirty="0" smtClean="0"/>
          </a:p>
          <a:p>
            <a:r>
              <a:rPr lang="en-US" dirty="0" smtClean="0">
                <a:hlinkClick r:id="rId3"/>
              </a:rPr>
              <a:t>http://www.12talerov.ru/category_167.html</a:t>
            </a:r>
            <a:endParaRPr lang="ru-RU" dirty="0" smtClean="0"/>
          </a:p>
          <a:p>
            <a:r>
              <a:rPr lang="en-US" dirty="0">
                <a:hlinkClick r:id="rId4"/>
              </a:rPr>
              <a:t>http://ru.wikipedia.org/wiki/</a:t>
            </a:r>
            <a:r>
              <a:rPr lang="ru-RU" dirty="0">
                <a:hlinkClick r:id="rId4"/>
              </a:rPr>
              <a:t>Колесница,_</a:t>
            </a:r>
            <a:r>
              <a:rPr lang="ru-RU" dirty="0" err="1" smtClean="0">
                <a:hlinkClick r:id="rId4"/>
              </a:rPr>
              <a:t>указывающая_на_юг</a:t>
            </a:r>
            <a:endParaRPr lang="ru-RU" dirty="0" smtClean="0"/>
          </a:p>
          <a:p>
            <a:r>
              <a:rPr lang="en-US" dirty="0">
                <a:hlinkClick r:id="rId5"/>
              </a:rPr>
              <a:t>http://ru.wikipedia.org/wiki/</a:t>
            </a:r>
            <a:r>
              <a:rPr lang="ru-RU" dirty="0" smtClean="0">
                <a:hlinkClick r:id="rId5"/>
              </a:rPr>
              <a:t>Компас</a:t>
            </a:r>
            <a:endParaRPr lang="ru-RU" dirty="0" smtClean="0"/>
          </a:p>
          <a:p>
            <a:r>
              <a:rPr lang="en-US" dirty="0" smtClean="0">
                <a:hlinkClick r:id="rId6"/>
              </a:rPr>
              <a:t>http://the-day-x.ru/ischeznovenie-magnitnogo-polya-zemli-perspektivy-i-opasnosti-dlya-chelovechestva.html</a:t>
            </a:r>
            <a:endParaRPr lang="ru-RU" dirty="0" smtClean="0"/>
          </a:p>
          <a:p>
            <a:r>
              <a:rPr lang="en-US" dirty="0" smtClean="0">
                <a:hlinkClick r:id="rId7"/>
              </a:rPr>
              <a:t>http://ru.wikipedia.org/wiki/</a:t>
            </a:r>
            <a:r>
              <a:rPr lang="ru-RU" dirty="0" smtClean="0">
                <a:hlinkClick r:id="rId7"/>
              </a:rPr>
              <a:t>Магнит</a:t>
            </a:r>
            <a:endParaRPr lang="ru-RU" dirty="0" smtClean="0"/>
          </a:p>
          <a:p>
            <a:r>
              <a:rPr lang="en-US" dirty="0" smtClean="0">
                <a:hlinkClick r:id="rId8"/>
              </a:rPr>
              <a:t>http://</a:t>
            </a:r>
            <a:r>
              <a:rPr lang="en-US" dirty="0" smtClean="0">
                <a:hlinkClick r:id="rId8"/>
              </a:rPr>
              <a:t>samaramagnit.tiu.ru/a120289-primenenie-magnitov-bytu.html</a:t>
            </a:r>
            <a:endParaRPr lang="ru-RU" dirty="0" smtClean="0"/>
          </a:p>
          <a:p>
            <a:r>
              <a:rPr lang="en-US" dirty="0" smtClean="0">
                <a:hlinkClick r:id="rId9"/>
              </a:rPr>
              <a:t>http://</a:t>
            </a:r>
            <a:r>
              <a:rPr lang="en-US" dirty="0" smtClean="0">
                <a:hlinkClick r:id="rId9"/>
              </a:rPr>
              <a:t>www.foto-ru.ru/text_moda/svojstva_magnitnykh_brasljetov.html</a:t>
            </a:r>
            <a:endParaRPr lang="ru-RU" dirty="0" smtClean="0"/>
          </a:p>
          <a:p>
            <a:r>
              <a:rPr lang="en-US" dirty="0" smtClean="0">
                <a:hlinkClick r:id="rId10"/>
              </a:rPr>
              <a:t>http://</a:t>
            </a:r>
            <a:r>
              <a:rPr lang="en-US" dirty="0" smtClean="0">
                <a:hlinkClick r:id="rId10"/>
              </a:rPr>
              <a:t>zdorovieiuspex.ru/lechenie-magnitoterapiej</a:t>
            </a:r>
            <a:endParaRPr lang="ru-RU" dirty="0" smtClean="0"/>
          </a:p>
          <a:p>
            <a:r>
              <a:rPr lang="en-US" dirty="0" smtClean="0">
                <a:hlinkClick r:id="rId11"/>
              </a:rPr>
              <a:t>http://</a:t>
            </a:r>
            <a:r>
              <a:rPr lang="en-US" dirty="0" smtClean="0">
                <a:hlinkClick r:id="rId11"/>
              </a:rPr>
              <a:t>past-life.ru/stati/isledovanija/2012.html</a:t>
            </a:r>
            <a:endParaRPr lang="ru-RU" dirty="0" smtClean="0"/>
          </a:p>
          <a:p>
            <a:r>
              <a:rPr lang="en-US" dirty="0" smtClean="0">
                <a:hlinkClick r:id="rId12"/>
              </a:rPr>
              <a:t>http://</a:t>
            </a:r>
            <a:r>
              <a:rPr lang="en-US" dirty="0" smtClean="0">
                <a:hlinkClick r:id="rId12"/>
              </a:rPr>
              <a:t>spacegid.com/polyarnyie-siyaniya-na-drugih-planetah.html</a:t>
            </a:r>
            <a:endParaRPr lang="ru-RU" dirty="0" smtClean="0"/>
          </a:p>
          <a:p>
            <a:r>
              <a:rPr lang="ru-RU" smtClean="0"/>
              <a:t> Учебник </a:t>
            </a:r>
            <a:r>
              <a:rPr lang="ru-RU" dirty="0" smtClean="0"/>
              <a:t>8 класса под редакцией АВ </a:t>
            </a:r>
            <a:r>
              <a:rPr lang="ru-RU" dirty="0" err="1" smtClean="0"/>
              <a:t>Перышкин</a:t>
            </a:r>
            <a:r>
              <a:rPr lang="ru-RU" dirty="0" smtClean="0"/>
              <a:t>. </a:t>
            </a:r>
            <a:endParaRPr lang="ru-RU" dirty="0" smtClean="0"/>
          </a:p>
          <a:p>
            <a:r>
              <a:rPr lang="ru-RU" dirty="0" smtClean="0"/>
              <a:t>Учебник </a:t>
            </a:r>
            <a:r>
              <a:rPr lang="ru-RU" dirty="0" smtClean="0"/>
              <a:t>10 касса под редакцией ББ </a:t>
            </a:r>
            <a:r>
              <a:rPr lang="ru-RU" dirty="0" err="1" smtClean="0"/>
              <a:t>Буховцев</a:t>
            </a:r>
            <a:r>
              <a:rPr lang="ru-RU" dirty="0" smtClean="0"/>
              <a:t>, </a:t>
            </a:r>
            <a:endParaRPr lang="ru-RU" dirty="0" smtClean="0"/>
          </a:p>
          <a:p>
            <a:r>
              <a:rPr lang="ru-RU" dirty="0" smtClean="0"/>
              <a:t>Астрономия  </a:t>
            </a:r>
            <a:r>
              <a:rPr lang="ru-RU" dirty="0" smtClean="0"/>
              <a:t>ЕП Левитан, Алексеева «Физика юным»</a:t>
            </a:r>
          </a:p>
          <a:p>
            <a:endParaRPr lang="ru-RU" dirty="0" smtClean="0"/>
          </a:p>
          <a:p>
            <a:endParaRPr lang="ru-RU" dirty="0" smtClean="0"/>
          </a:p>
          <a:p>
            <a:endParaRPr lang="ru-RU" dirty="0" smtClean="0"/>
          </a:p>
          <a:p>
            <a:endParaRPr lang="ru-RU" dirty="0" smtClean="0"/>
          </a:p>
          <a:p>
            <a:endParaRPr lang="ru-RU" dirty="0" smtClean="0"/>
          </a:p>
          <a:p>
            <a:endParaRPr lang="ru-RU" dirty="0"/>
          </a:p>
        </p:txBody>
      </p:sp>
    </p:spTree>
    <p:extLst>
      <p:ext uri="{BB962C8B-B14F-4D97-AF65-F5344CB8AC3E}">
        <p14:creationId xmlns="" xmlns:p14="http://schemas.microsoft.com/office/powerpoint/2010/main" val="10003516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27784" y="188640"/>
            <a:ext cx="6092204" cy="2007096"/>
          </a:xfrm>
        </p:spPr>
        <p:txBody>
          <a:bodyPr>
            <a:normAutofit fontScale="90000"/>
          </a:bodyPr>
          <a:lstStyle/>
          <a:p>
            <a:r>
              <a:rPr lang="ru-RU" dirty="0"/>
              <a:t>Ход  пресс-конференции.</a:t>
            </a:r>
            <a:br>
              <a:rPr lang="ru-RU" dirty="0"/>
            </a:br>
            <a:endParaRPr lang="ru-RU" dirty="0"/>
          </a:p>
        </p:txBody>
      </p:sp>
      <p:sp>
        <p:nvSpPr>
          <p:cNvPr id="3" name="Объект 2"/>
          <p:cNvSpPr>
            <a:spLocks noGrp="1"/>
          </p:cNvSpPr>
          <p:nvPr>
            <p:ph idx="1"/>
          </p:nvPr>
        </p:nvSpPr>
        <p:spPr/>
        <p:txBody>
          <a:bodyPr/>
          <a:lstStyle/>
          <a:p>
            <a:endParaRPr lang="ru-RU" b="1" dirty="0" smtClean="0"/>
          </a:p>
          <a:p>
            <a:pPr marL="0" indent="0">
              <a:buNone/>
            </a:pPr>
            <a:r>
              <a:rPr lang="ru-RU" b="1" dirty="0" smtClean="0"/>
              <a:t>корреспондент </a:t>
            </a:r>
            <a:r>
              <a:rPr lang="ru-RU" b="1" dirty="0"/>
              <a:t>журнала « Вокруг света» - </a:t>
            </a:r>
            <a:endParaRPr lang="ru-RU" b="1" dirty="0" smtClean="0"/>
          </a:p>
          <a:p>
            <a:endParaRPr lang="ru-RU" b="1" dirty="0" smtClean="0"/>
          </a:p>
          <a:p>
            <a:endParaRPr lang="ru-RU" b="1" dirty="0"/>
          </a:p>
          <a:p>
            <a:pPr marL="0" indent="0">
              <a:buNone/>
            </a:pPr>
            <a:r>
              <a:rPr lang="ru-RU" dirty="0" smtClean="0"/>
              <a:t>Как  </a:t>
            </a:r>
            <a:r>
              <a:rPr lang="ru-RU" dirty="0"/>
              <a:t>люди  узнали  о  магнитах  и  почему  их так  назвали?</a:t>
            </a:r>
          </a:p>
          <a:p>
            <a:endParaRPr lang="ru-RU" b="1" dirty="0"/>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88640"/>
            <a:ext cx="2415084" cy="18591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224900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95536" y="332656"/>
            <a:ext cx="8229600" cy="1143000"/>
          </a:xfrm>
        </p:spPr>
        <p:txBody>
          <a:bodyPr/>
          <a:lstStyle/>
          <a:p>
            <a:r>
              <a:rPr lang="ru-RU" b="1" dirty="0" smtClean="0"/>
              <a:t>Историк:</a:t>
            </a:r>
            <a:r>
              <a:rPr lang="ru-RU" dirty="0" smtClean="0"/>
              <a:t> </a:t>
            </a:r>
            <a:endParaRPr lang="ru-RU" dirty="0"/>
          </a:p>
        </p:txBody>
      </p:sp>
      <p:sp>
        <p:nvSpPr>
          <p:cNvPr id="5" name="Объект 4"/>
          <p:cNvSpPr>
            <a:spLocks noGrp="1"/>
          </p:cNvSpPr>
          <p:nvPr>
            <p:ph sz="half" idx="1"/>
          </p:nvPr>
        </p:nvSpPr>
        <p:spPr>
          <a:xfrm>
            <a:off x="457200" y="1412776"/>
            <a:ext cx="4330824" cy="4942149"/>
          </a:xfrm>
        </p:spPr>
        <p:txBody>
          <a:bodyPr>
            <a:normAutofit lnSpcReduction="10000"/>
          </a:bodyPr>
          <a:lstStyle/>
          <a:p>
            <a:r>
              <a:rPr lang="ru-RU" dirty="0"/>
              <a:t>«Этот  камень  притягивает  не только  железное  кольцо,  но  и  одаряет  своей силой  это  кольцо,  так  что  оно  в  свою  очередь  может  притягивать  другое  кольцо  или  кусок  железа.  Это  происходит  благодаря  силе  магнитного  камня»  Так  писал  древнегреческий  философ Сократ. </a:t>
            </a:r>
          </a:p>
        </p:txBody>
      </p:sp>
      <p:pic>
        <p:nvPicPr>
          <p:cNvPr id="4098" name="Picture 2"/>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bwMode="auto">
          <a:xfrm>
            <a:off x="4932040" y="2132856"/>
            <a:ext cx="3903723" cy="30963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9811226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1520" y="116632"/>
            <a:ext cx="3898776" cy="1143000"/>
          </a:xfrm>
        </p:spPr>
        <p:txBody>
          <a:bodyPr>
            <a:normAutofit/>
          </a:bodyPr>
          <a:lstStyle/>
          <a:p>
            <a:r>
              <a:rPr lang="ru-RU" sz="3200" b="1" dirty="0"/>
              <a:t>Колесница, указывающая на юг</a:t>
            </a:r>
          </a:p>
        </p:txBody>
      </p:sp>
      <p:sp>
        <p:nvSpPr>
          <p:cNvPr id="5" name="Объект 4"/>
          <p:cNvSpPr>
            <a:spLocks noGrp="1"/>
          </p:cNvSpPr>
          <p:nvPr>
            <p:ph sz="half" idx="1"/>
          </p:nvPr>
        </p:nvSpPr>
        <p:spPr/>
        <p:txBody>
          <a:bodyPr>
            <a:normAutofit/>
          </a:bodyPr>
          <a:lstStyle/>
          <a:p>
            <a:r>
              <a:rPr lang="ru-RU" dirty="0"/>
              <a:t>Древняя  летопись  повествует,  что  еще  4000 лет назад  в  Китае  использовались  повозки, на  которых  поворачивались  на оси  магнитные  фигурки  человека,  показывающая  рукой на  </a:t>
            </a:r>
            <a:r>
              <a:rPr lang="ru-RU" dirty="0" smtClean="0"/>
              <a:t>юг</a:t>
            </a:r>
            <a:endParaRPr lang="ru-RU" dirty="0"/>
          </a:p>
        </p:txBody>
      </p:sp>
      <p:sp>
        <p:nvSpPr>
          <p:cNvPr id="6" name="Объект 5"/>
          <p:cNvSpPr>
            <a:spLocks noGrp="1"/>
          </p:cNvSpPr>
          <p:nvPr>
            <p:ph sz="half" idx="2"/>
          </p:nvPr>
        </p:nvSpPr>
        <p:spPr/>
        <p:txBody>
          <a:bodyPr>
            <a:normAutofit/>
          </a:bodyPr>
          <a:lstStyle/>
          <a:p>
            <a:endParaRPr lang="ru-RU" dirty="0"/>
          </a:p>
        </p:txBody>
      </p:sp>
      <p:pic>
        <p:nvPicPr>
          <p:cNvPr id="307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96003" y="116632"/>
            <a:ext cx="4200467" cy="31503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427984" y="3266982"/>
            <a:ext cx="4104457" cy="3899233"/>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5077577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274638"/>
            <a:ext cx="8229600" cy="490066"/>
          </a:xfrm>
        </p:spPr>
        <p:txBody>
          <a:bodyPr>
            <a:normAutofit fontScale="90000"/>
          </a:bodyPr>
          <a:lstStyle/>
          <a:p>
            <a:endParaRPr lang="ru-RU" dirty="0"/>
          </a:p>
        </p:txBody>
      </p:sp>
      <p:sp>
        <p:nvSpPr>
          <p:cNvPr id="6" name="Объект 5"/>
          <p:cNvSpPr>
            <a:spLocks noGrp="1"/>
          </p:cNvSpPr>
          <p:nvPr>
            <p:ph sz="half" idx="1"/>
          </p:nvPr>
        </p:nvSpPr>
        <p:spPr>
          <a:xfrm>
            <a:off x="251520" y="908720"/>
            <a:ext cx="4172272" cy="5289451"/>
          </a:xfrm>
        </p:spPr>
        <p:txBody>
          <a:bodyPr>
            <a:normAutofit lnSpcReduction="10000"/>
          </a:bodyPr>
          <a:lstStyle/>
          <a:p>
            <a:r>
              <a:rPr lang="ru-RU" dirty="0" smtClean="0"/>
              <a:t>В  </a:t>
            </a:r>
            <a:r>
              <a:rPr lang="ru-RU" dirty="0"/>
              <a:t>китайских  энциклопедиях  есть  и  первые  упоминания о  использовании  магнитной  стрелки на кораблях.  300-400  Лет до  нашей  эры ее  стали применять  индейцы,  арабы, греки</a:t>
            </a:r>
            <a:r>
              <a:rPr lang="ru-RU" dirty="0" smtClean="0"/>
              <a:t>. Так  </a:t>
            </a:r>
            <a:r>
              <a:rPr lang="ru-RU" dirty="0"/>
              <a:t>в древности  появился компас,  который  стал надежным  помощником  путешественникам.</a:t>
            </a:r>
          </a:p>
        </p:txBody>
      </p:sp>
      <p:sp>
        <p:nvSpPr>
          <p:cNvPr id="7" name="Объект 6"/>
          <p:cNvSpPr>
            <a:spLocks noGrp="1"/>
          </p:cNvSpPr>
          <p:nvPr>
            <p:ph sz="half" idx="2"/>
          </p:nvPr>
        </p:nvSpPr>
        <p:spPr/>
        <p:txBody>
          <a:bodyPr>
            <a:normAutofit lnSpcReduction="10000"/>
          </a:bodyPr>
          <a:lstStyle/>
          <a:p>
            <a:endParaRPr lang="ru-RU"/>
          </a:p>
        </p:txBody>
      </p:sp>
      <p:pic>
        <p:nvPicPr>
          <p:cNvPr id="102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2000" y="1268760"/>
            <a:ext cx="4330011" cy="289063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076056" y="4725144"/>
            <a:ext cx="3456384" cy="646331"/>
          </a:xfrm>
          <a:prstGeom prst="rect">
            <a:avLst/>
          </a:prstGeom>
          <a:noFill/>
        </p:spPr>
        <p:txBody>
          <a:bodyPr wrap="square" rtlCol="0">
            <a:spAutoFit/>
          </a:bodyPr>
          <a:lstStyle/>
          <a:p>
            <a:r>
              <a:rPr lang="ru-RU" dirty="0"/>
              <a:t>Модель китайского компаса периода династии </a:t>
            </a:r>
            <a:r>
              <a:rPr lang="ru-RU" dirty="0" err="1"/>
              <a:t>Хань</a:t>
            </a:r>
            <a:endParaRPr lang="ru-RU" dirty="0"/>
          </a:p>
        </p:txBody>
      </p:sp>
    </p:spTree>
    <p:extLst>
      <p:ext uri="{BB962C8B-B14F-4D97-AF65-F5344CB8AC3E}">
        <p14:creationId xmlns="" xmlns:p14="http://schemas.microsoft.com/office/powerpoint/2010/main" val="34940339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lnSpcReduction="10000"/>
          </a:bodyPr>
          <a:lstStyle/>
          <a:p>
            <a:r>
              <a:rPr lang="ru-RU" dirty="0"/>
              <a:t>«Любящий  камень»,  дали  китайцы </a:t>
            </a:r>
            <a:r>
              <a:rPr lang="ru-RU" dirty="0" smtClean="0"/>
              <a:t>название  </a:t>
            </a:r>
            <a:r>
              <a:rPr lang="ru-RU" dirty="0"/>
              <a:t>магниту,  он  притягивает  железо,  как  любящая  мать  притягивает к себе  своих  детей. Замечательно,  что  и  французов, живущим на противоположном  конце  материка,  мА  встречаем  сходное  название  «</a:t>
            </a:r>
            <a:r>
              <a:rPr lang="ru-RU" dirty="0" err="1"/>
              <a:t>animant</a:t>
            </a:r>
            <a:r>
              <a:rPr lang="ru-RU" dirty="0"/>
              <a:t> –что означает  «любящий».  Сила  любви  у естественных  магнитов  незначительна,  </a:t>
            </a:r>
            <a:r>
              <a:rPr lang="ru-RU" dirty="0" smtClean="0"/>
              <a:t>поэтому </a:t>
            </a:r>
            <a:r>
              <a:rPr lang="ru-RU" dirty="0"/>
              <a:t>наивно  звучит греческое  название  «геркулесов камень».  Что  сказали  бы они  сейчас  в  сравнении   с  электромагнитами,  поднимающими  тонны железа  на  металлургических  заводах.</a:t>
            </a:r>
          </a:p>
        </p:txBody>
      </p:sp>
    </p:spTree>
    <p:extLst>
      <p:ext uri="{BB962C8B-B14F-4D97-AF65-F5344CB8AC3E}">
        <p14:creationId xmlns="" xmlns:p14="http://schemas.microsoft.com/office/powerpoint/2010/main" val="37890668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sp>
        <p:nvSpPr>
          <p:cNvPr id="3" name="Содержимое 2"/>
          <p:cNvSpPr>
            <a:spLocks noGrp="1"/>
          </p:cNvSpPr>
          <p:nvPr>
            <p:ph sz="half" idx="1"/>
          </p:nvPr>
        </p:nvSpPr>
        <p:spPr/>
        <p:txBody>
          <a:bodyPr/>
          <a:lstStyle/>
          <a:p>
            <a:r>
              <a:rPr lang="ru-RU" dirty="0" smtClean="0"/>
              <a:t>Корреспондент  журнала  «Юный  техник :  </a:t>
            </a:r>
          </a:p>
          <a:p>
            <a:endParaRPr lang="ru-RU" dirty="0" smtClean="0"/>
          </a:p>
          <a:p>
            <a:endParaRPr lang="ru-RU" dirty="0" smtClean="0"/>
          </a:p>
          <a:p>
            <a:endParaRPr lang="ru-RU" dirty="0" smtClean="0"/>
          </a:p>
          <a:p>
            <a:r>
              <a:rPr lang="ru-RU" dirty="0" smtClean="0"/>
              <a:t>Почему земля  окружена магнитным  полем?</a:t>
            </a:r>
          </a:p>
          <a:p>
            <a:endParaRPr lang="ru-RU" dirty="0"/>
          </a:p>
        </p:txBody>
      </p:sp>
      <p:pic>
        <p:nvPicPr>
          <p:cNvPr id="1027" name="Picture 3"/>
          <p:cNvPicPr>
            <a:picLocks noGrp="1" noChangeAspect="1" noChangeArrowheads="1"/>
          </p:cNvPicPr>
          <p:nvPr>
            <p:ph sz="half" idx="2"/>
          </p:nvPr>
        </p:nvPicPr>
        <p:blipFill>
          <a:blip r:embed="rId2" cstate="print"/>
          <a:srcRect/>
          <a:stretch>
            <a:fillRect/>
          </a:stretch>
        </p:blipFill>
        <p:spPr bwMode="auto">
          <a:xfrm>
            <a:off x="4355976" y="1772816"/>
            <a:ext cx="4326632" cy="37444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ru-RU" dirty="0" smtClean="0"/>
              <a:t>географ</a:t>
            </a:r>
            <a:endParaRPr lang="ru-RU" dirty="0"/>
          </a:p>
        </p:txBody>
      </p:sp>
      <p:sp>
        <p:nvSpPr>
          <p:cNvPr id="3" name="Содержимое 2"/>
          <p:cNvSpPr>
            <a:spLocks noGrp="1"/>
          </p:cNvSpPr>
          <p:nvPr>
            <p:ph idx="1"/>
          </p:nvPr>
        </p:nvSpPr>
        <p:spPr>
          <a:xfrm>
            <a:off x="251520" y="980728"/>
            <a:ext cx="8712968" cy="5877272"/>
          </a:xfrm>
        </p:spPr>
        <p:txBody>
          <a:bodyPr>
            <a:normAutofit lnSpcReduction="10000"/>
          </a:bodyPr>
          <a:lstStyle/>
          <a:p>
            <a:r>
              <a:rPr lang="ru-RU" sz="2800" dirty="0" smtClean="0"/>
              <a:t>Земной магнетизм еще не окончательно выяснен, но читается , что магнитное поле создает электрический ток. Возникающий, как в коре Земли, в атмосфере, а особенно в ядре Земли , где в раскаленном состоя НИИ движутся заряженные частицы .Самое сильное магнитное поле на полюсах их название северный и южный противоположны названию географических </a:t>
            </a:r>
            <a:r>
              <a:rPr lang="ru-RU" sz="2800" dirty="0" err="1" smtClean="0"/>
              <a:t>полюсов.Ведь</a:t>
            </a:r>
            <a:r>
              <a:rPr lang="ru-RU" sz="2800" dirty="0" smtClean="0"/>
              <a:t> северный конец магнитной стрелки всегда направлен на юг, значит на севере находится южный магнитный полюс. Кроме того их координаты не совпадают с географическими. </a:t>
            </a:r>
          </a:p>
          <a:p>
            <a:r>
              <a:rPr lang="ru-RU" sz="2800" dirty="0" smtClean="0"/>
              <a:t>Со временем магнитные полюса </a:t>
            </a:r>
            <a:r>
              <a:rPr lang="ru-RU" sz="2800" dirty="0" err="1" smtClean="0"/>
              <a:t>перемещаються</a:t>
            </a:r>
            <a:r>
              <a:rPr lang="ru-RU" sz="2800" dirty="0" smtClean="0"/>
              <a:t>, В глубокой древности они находились на </a:t>
            </a:r>
            <a:r>
              <a:rPr lang="ru-RU" sz="2800" dirty="0" err="1" smtClean="0"/>
              <a:t>зкваторе</a:t>
            </a:r>
            <a:r>
              <a:rPr lang="ru-RU" sz="2800" dirty="0" smtClean="0"/>
              <a:t>.</a:t>
            </a:r>
          </a:p>
          <a:p>
            <a:endParaRPr lang="ru-RU" dirty="0" smtClean="0"/>
          </a:p>
          <a:p>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426</TotalTime>
  <Words>968</Words>
  <Application>Microsoft Office PowerPoint</Application>
  <PresentationFormat>Экран (4:3)</PresentationFormat>
  <Paragraphs>99</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Поток</vt:lpstr>
      <vt:lpstr>«Волшебный  мир  магнетизма» </vt:lpstr>
      <vt:lpstr>Цель </vt:lpstr>
      <vt:lpstr>Ход  пресс-конференции. </vt:lpstr>
      <vt:lpstr>Историк: </vt:lpstr>
      <vt:lpstr>Колесница, указывающая на юг</vt:lpstr>
      <vt:lpstr>Слайд 6</vt:lpstr>
      <vt:lpstr>Слайд 7</vt:lpstr>
      <vt:lpstr>Слайд 8</vt:lpstr>
      <vt:lpstr>географ</vt:lpstr>
      <vt:lpstr>географ</vt:lpstr>
      <vt:lpstr>Слайд 11</vt:lpstr>
      <vt:lpstr>Магнитное поле Земли</vt:lpstr>
      <vt:lpstr>Слайд 13</vt:lpstr>
      <vt:lpstr>Инженер</vt:lpstr>
      <vt:lpstr>инженер</vt:lpstr>
      <vt:lpstr>Инженер</vt:lpstr>
      <vt:lpstr>Слайд 17</vt:lpstr>
      <vt:lpstr>  врач</vt:lpstr>
      <vt:lpstr>врач</vt:lpstr>
      <vt:lpstr>Магнитные браслеты</vt:lpstr>
      <vt:lpstr>Магнито - терапия</vt:lpstr>
      <vt:lpstr>Слайд 22</vt:lpstr>
      <vt:lpstr>ученый</vt:lpstr>
      <vt:lpstr>                        сатурн</vt:lpstr>
      <vt:lpstr>сатурн</vt:lpstr>
      <vt:lpstr>Заключение</vt:lpstr>
      <vt:lpstr>Литература:</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Deoi</dc:creator>
  <cp:lastModifiedBy>Ирина Викторовна</cp:lastModifiedBy>
  <cp:revision>30</cp:revision>
  <dcterms:created xsi:type="dcterms:W3CDTF">2013-11-11T04:36:41Z</dcterms:created>
  <dcterms:modified xsi:type="dcterms:W3CDTF">2013-11-13T07:17:31Z</dcterms:modified>
</cp:coreProperties>
</file>