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8" r:id="rId2"/>
    <p:sldId id="265" r:id="rId3"/>
    <p:sldId id="258" r:id="rId4"/>
    <p:sldId id="272" r:id="rId5"/>
    <p:sldId id="267" r:id="rId6"/>
    <p:sldId id="271" r:id="rId7"/>
    <p:sldId id="273" r:id="rId8"/>
    <p:sldId id="274" r:id="rId9"/>
    <p:sldId id="275" r:id="rId10"/>
    <p:sldId id="276" r:id="rId11"/>
    <p:sldId id="269" r:id="rId12"/>
    <p:sldId id="262" r:id="rId13"/>
    <p:sldId id="270" r:id="rId14"/>
    <p:sldId id="277" r:id="rId15"/>
    <p:sldId id="278" r:id="rId16"/>
    <p:sldId id="279" r:id="rId17"/>
    <p:sldId id="280" r:id="rId18"/>
    <p:sldId id="259" r:id="rId19"/>
    <p:sldId id="26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12404EF-9B3B-4AAC-9CA2-F6366A244B03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FFCB71-69CE-4AB2-8A26-0403B0EC6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850E48-85D5-4E02-B13B-9E7231EBE5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D38E5A-E397-44D8-A261-6D62FF66F17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1D1B1B-3091-4F25-A7F9-9EBF25A4115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209E56-F223-4DBC-B536-A576F5848D3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CB79E2-29BC-451B-B56A-F4B647604C1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DCB98B-BB69-4B7F-B325-EBB918627D5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3C5C85-F8D4-4B49-AE2F-547BA2DF0E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0D6AD0-0745-49CA-92E9-1AEC01AB30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9D1FF9-C112-4390-AAAC-FA21625A96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 rot="5400000" flipH="1">
              <a:off x="83" y="3777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2" name="AutoShape 15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3" name="AutoShape 16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5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AutoShape 26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5" name="AutoShape 28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7" name="AutoShape 30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31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881188"/>
            <a:ext cx="77724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" name="Rectangle 37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DB6E4-D517-4E7F-928B-AF262F6EA40B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31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75BD5-22D0-40AB-AC5F-82C5C282E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B9CA9-FE8B-403F-AD1B-AECAAF4C5774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0D767-0D04-4D52-BC25-2CBC26B47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814388"/>
            <a:ext cx="1962150" cy="52816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14388"/>
            <a:ext cx="5734050" cy="52816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605DB-E256-40E8-BF7B-2ABE01294F92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B0BDC-49B9-4AE3-BDA5-797EC5762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0D7DB-4DE8-4ED1-B5C0-188D7D6E6794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71C2F-D2B4-421E-988E-3CCAE80FE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5113-81B7-488B-B8C4-344CE0863E34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393C5-903A-4B9A-82A7-68F3724C8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67300" y="19812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84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640F9-A2B3-486A-8724-389ED2376E49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7A6EB-0783-4BDC-890C-7A251DD77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A384-04A7-497D-8FD7-C1C71B0E2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9B9C8-D425-49D6-B3D7-8424C0072309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5F00A-FE4F-4D23-9560-5B288B965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39830-681C-43C7-A3DB-B0B8FD909193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CA213-04B9-478F-8DCD-3C5103D2A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9089E-D99B-4B14-A8B8-987EAABB04E4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48759-3A00-4AE4-B6EB-DCCFD6507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38A6E-30A7-4CAE-B3EE-2E49E9D052D1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14385-57CA-4D54-B994-0F3371FC6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349EC-51CA-4949-9703-66BD491E2E0D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1E795-7635-4856-BECE-51C1C3C96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476D4-1C85-4975-B7AF-92FB46D66719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12ACF-9C28-491C-9A2F-B8B390A10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88983-8DC9-4530-B048-52AD5C36C158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85172-472B-4BAB-BA79-993A4D597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89437-D911-46CD-B45A-4971274833C1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D7B6C-4C6A-4455-8776-3EEF708B8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 rot="5400000" flipH="1">
              <a:off x="83" y="3777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>
              <a:latin typeface="+mn-lt"/>
              <a:cs typeface="+mn-cs"/>
            </a:endParaRPr>
          </a:p>
        </p:txBody>
      </p:sp>
      <p:grpSp>
        <p:nvGrpSpPr>
          <p:cNvPr id="3081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080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814388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450C333-37E7-4007-999B-A2545480A02B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69F128A-5519-4DD7-80FA-38D2E7687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6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 animBg="1" autoUpdateAnimBg="0"/>
      <p:bldP spid="2067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hyperlink" Target="http://www.altai.fio.ru/projects/GROUP4/potok40/site/velichini/soprotivleni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2571750" y="0"/>
            <a:ext cx="65722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 dirty="0">
                <a:solidFill>
                  <a:schemeClr val="bg2"/>
                </a:solidFill>
                <a:latin typeface="Arial Black" pitchFamily="34" charset="0"/>
              </a:rPr>
              <a:t>Мы, учась,  проверяем,</a:t>
            </a:r>
            <a:r>
              <a:rPr lang="ru-RU" sz="3200" dirty="0">
                <a:solidFill>
                  <a:schemeClr val="bg2"/>
                </a:solidFill>
                <a:latin typeface="Arial Black" pitchFamily="34" charset="0"/>
              </a:rPr>
              <a:t> </a:t>
            </a:r>
            <a:br>
              <a:rPr lang="ru-RU" sz="3200" dirty="0">
                <a:solidFill>
                  <a:schemeClr val="bg2"/>
                </a:solidFill>
                <a:latin typeface="Arial Black" pitchFamily="34" charset="0"/>
              </a:rPr>
            </a:br>
            <a:r>
              <a:rPr lang="ru-RU" sz="3200" dirty="0">
                <a:solidFill>
                  <a:schemeClr val="bg2"/>
                </a:solidFill>
                <a:latin typeface="Arial Black" pitchFamily="34" charset="0"/>
              </a:rPr>
              <a:t> </a:t>
            </a:r>
            <a:r>
              <a:rPr lang="ru-RU" sz="3200" i="1" dirty="0">
                <a:solidFill>
                  <a:schemeClr val="bg2"/>
                </a:solidFill>
                <a:latin typeface="Arial Black" pitchFamily="34" charset="0"/>
              </a:rPr>
              <a:t>что умеем и что знаем</a:t>
            </a:r>
            <a:r>
              <a:rPr lang="ru-RU" sz="3200" i="1" dirty="0" smtClean="0">
                <a:solidFill>
                  <a:schemeClr val="bg2"/>
                </a:solidFill>
                <a:latin typeface="Arial Black" pitchFamily="34" charset="0"/>
              </a:rPr>
              <a:t>”</a:t>
            </a:r>
            <a:endParaRPr lang="ru-RU" sz="3200" dirty="0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000108"/>
            <a:ext cx="7572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6000" b="1" cap="all" dirty="0" err="1" smtClean="0">
                <a:ln w="6350">
                  <a:noFill/>
                </a:ln>
                <a:solidFill>
                  <a:schemeClr val="bg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АсИЛ</a:t>
            </a:r>
            <a:r>
              <a:rPr lang="ru-RU" sz="6000" b="1" cap="all" dirty="0" smtClean="0">
                <a:ln w="6350">
                  <a:noFill/>
                </a:ln>
                <a:solidFill>
                  <a:schemeClr val="bg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ОТКА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cap="all" dirty="0" err="1" smtClean="0">
                <a:ln w="6350">
                  <a:noFill/>
                </a:ln>
                <a:solidFill>
                  <a:schemeClr val="bg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ДЯзАР</a:t>
            </a:r>
            <a:endParaRPr lang="ru-RU" sz="6000" b="1" cap="all" dirty="0" smtClean="0">
              <a:ln w="6350">
                <a:noFill/>
              </a:ln>
              <a:solidFill>
                <a:schemeClr val="bg2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cap="all" dirty="0" err="1" smtClean="0">
                <a:ln w="6350">
                  <a:noFill/>
                </a:ln>
                <a:solidFill>
                  <a:schemeClr val="bg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вРМЕя</a:t>
            </a:r>
            <a:endParaRPr lang="ru-RU" sz="6000" b="1" cap="all" dirty="0" smtClean="0">
              <a:ln w="6350">
                <a:noFill/>
              </a:ln>
              <a:solidFill>
                <a:schemeClr val="bg2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cap="all" dirty="0" err="1" smtClean="0">
                <a:ln w="6350">
                  <a:noFill/>
                </a:ln>
                <a:solidFill>
                  <a:schemeClr val="bg2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влНиЕЕСоПроти</a:t>
            </a:r>
            <a:endParaRPr lang="ru-RU" sz="6000" b="1" cap="all" dirty="0" smtClean="0">
              <a:ln w="6350">
                <a:noFill/>
              </a:ln>
              <a:solidFill>
                <a:schemeClr val="bg2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r">
              <a:buFont typeface="Wingdings 2" pitchFamily="18" charset="2"/>
              <a:buNone/>
              <a:defRPr/>
            </a:pPr>
            <a:r>
              <a:rPr lang="ru-RU" sz="2400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Подготовила: учитель физики и математики</a:t>
            </a:r>
          </a:p>
          <a:p>
            <a:pPr algn="r">
              <a:buFont typeface="Wingdings 2" pitchFamily="18" charset="2"/>
              <a:buNone/>
              <a:defRPr/>
            </a:pPr>
            <a:r>
              <a:rPr lang="ru-RU" sz="2400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Афонина Любовь Геннадьевна</a:t>
            </a:r>
          </a:p>
          <a:p>
            <a:pPr algn="r">
              <a:buFont typeface="Wingdings 2" pitchFamily="18" charset="2"/>
              <a:buNone/>
              <a:defRPr/>
            </a:pPr>
            <a:r>
              <a:rPr lang="ru-RU" sz="2400" cap="all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400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Гурьевская </a:t>
            </a:r>
            <a:r>
              <a:rPr lang="ru-RU" sz="2400" cap="all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СОШ </a:t>
            </a:r>
          </a:p>
          <a:p>
            <a:pPr algn="r">
              <a:buFont typeface="Wingdings 2" pitchFamily="18" charset="2"/>
              <a:buNone/>
              <a:defRPr/>
            </a:pPr>
            <a:r>
              <a:rPr lang="ru-RU" sz="2400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им. </a:t>
            </a:r>
            <a:r>
              <a:rPr lang="ru-RU" sz="2400" cap="all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С.к. </a:t>
            </a:r>
            <a:r>
              <a:rPr lang="ru-RU" sz="2400" dirty="0" smtClean="0">
                <a:ln w="6350">
                  <a:noFill/>
                </a:ln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Иванчикова»</a:t>
            </a:r>
            <a:endParaRPr lang="ru-RU" sz="5400" cap="all" dirty="0" smtClean="0">
              <a:ln w="6350">
                <a:noFill/>
              </a:ln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772400" cy="1200329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Удельное сопротивление проводника -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848600" cy="2214578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это физическая величина, показывающая, каково сопротивление проводника из данного вещества длиной 1 м и площадью поперечного сечения 1мм</a:t>
            </a:r>
            <a:r>
              <a:rPr lang="ru-RU" b="1" i="1" baseline="30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cs typeface="Arial" charset="0"/>
              </a:rPr>
              <a:t>Обозначение: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    </a:t>
            </a:r>
            <a:r>
              <a:rPr lang="el-GR" sz="4400" b="1" i="1" dirty="0" smtClean="0">
                <a:solidFill>
                  <a:srgbClr val="FFC000"/>
                </a:solidFill>
                <a:cs typeface="Arial" charset="0"/>
              </a:rPr>
              <a:t>ρ</a:t>
            </a:r>
            <a:r>
              <a:rPr lang="ru-RU" sz="6000" b="1" dirty="0" smtClean="0">
                <a:solidFill>
                  <a:srgbClr val="FFC000"/>
                </a:solidFill>
              </a:rPr>
              <a:t> </a:t>
            </a:r>
            <a:endParaRPr lang="ru-RU" sz="6000" b="1" i="1" baseline="300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rgbClr val="000000"/>
                </a:solidFill>
                <a:effectLst/>
              </a:rPr>
              <a:t>Единица удельного сопротивления:</a:t>
            </a:r>
          </a:p>
          <a:p>
            <a:pPr algn="just">
              <a:buNone/>
            </a:pPr>
            <a:endParaRPr lang="ru-RU" sz="280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000100" y="3429000"/>
            <a:ext cx="8143900" cy="20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2928926" y="4929198"/>
          <a:ext cx="3714761" cy="1661413"/>
        </p:xfrm>
        <a:graphic>
          <a:graphicData uri="http://schemas.openxmlformats.org/presentationml/2006/ole">
            <p:oleObj spid="_x0000_s43013" name="Формула" r:id="rId3" imgW="10792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14313"/>
            <a:ext cx="7772400" cy="14465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C000"/>
                </a:solidFill>
              </a:rPr>
              <a:t>Обобщив полученные данные: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3428992" y="1643050"/>
          <a:ext cx="2861938" cy="4968897"/>
        </p:xfrm>
        <a:graphic>
          <a:graphicData uri="http://schemas.openxmlformats.org/presentationml/2006/ole">
            <p:oleObj spid="_x0000_s1030" name="Формула" r:id="rId4" imgW="647640" imgH="1028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63" y="214313"/>
            <a:ext cx="7129462" cy="20621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Площадь безопасности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C000"/>
                </a:solidFill>
              </a:rPr>
              <a:t>Электрическое сопротивление тела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1981200"/>
          <a:ext cx="7848600" cy="4766945"/>
        </p:xfrm>
        <a:graphic>
          <a:graphicData uri="http://schemas.openxmlformats.org/drawingml/2006/table">
            <a:tbl>
              <a:tblPr/>
              <a:tblGrid>
                <a:gridCol w="3362325"/>
                <a:gridCol w="1500188"/>
                <a:gridCol w="1571625"/>
                <a:gridCol w="1414462"/>
              </a:tblGrid>
              <a:tr h="10906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Цепь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Электрическое сопротивление, кОм,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при напряжении в сети,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</a:p>
                  </a:txBody>
                  <a:tcPr marL="25400" marR="2540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Бол.220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От ладони к тыльной части кисти руки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2,5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0,8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0,65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От ладони к ногам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3,4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От ладони одной руки к ладони другой руки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3,4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FF6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От плеча к ноге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2,8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1,2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93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932"/>
                          </a:solidFill>
                          <a:effectLst/>
                          <a:latin typeface="Arial Black" pitchFamily="34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FEC"/>
                    </a:solidFill>
                  </a:tcPr>
                </a:tc>
              </a:tr>
            </a:tbl>
          </a:graphicData>
        </a:graphic>
      </p:graphicFrame>
      <p:pic>
        <p:nvPicPr>
          <p:cNvPr id="78849" name="Picture 1" descr="C:\Users\ЛЮБОВЬ\Pictures\высокое напряжение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1907670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000100" y="1071801"/>
            <a:ext cx="7929618" cy="5786199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.Размеры </a:t>
            </a:r>
            <a:r>
              <a:rPr lang="ru-RU" sz="3200" dirty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медного и железного проводов одинаковы. Сопротивление какого провода больше</a:t>
            </a:r>
            <a:r>
              <a:rPr lang="ru-RU" sz="3200" dirty="0" smtClean="0">
                <a:solidFill>
                  <a:srgbClr val="000000"/>
                </a:solidFill>
                <a:latin typeface="Arial Black" pitchFamily="34" charset="0"/>
                <a:cs typeface="Times New Roman" pitchFamily="18" charset="0"/>
              </a:rPr>
              <a:t>?</a:t>
            </a:r>
          </a:p>
          <a:p>
            <a:pPr>
              <a:defRPr/>
            </a:pPr>
            <a:r>
              <a:rPr lang="ru-RU" sz="3200" dirty="0" smtClean="0">
                <a:solidFill>
                  <a:srgbClr val="000000"/>
                </a:solidFill>
                <a:latin typeface="Arial Black" pitchFamily="34" charset="0"/>
              </a:rPr>
              <a:t>2. Площади поперечных сечений двух стальных проволок с одинаковыми длинами равны 0,5 и 1 мм</a:t>
            </a:r>
            <a:r>
              <a:rPr lang="ru-RU" sz="3200" baseline="30000" dirty="0" smtClean="0">
                <a:solidFill>
                  <a:srgbClr val="000000"/>
                </a:solidFill>
                <a:latin typeface="Arial Black" pitchFamily="34" charset="0"/>
              </a:rPr>
              <a:t>2 </a:t>
            </a:r>
            <a:r>
              <a:rPr lang="ru-RU" sz="3200" dirty="0" smtClean="0">
                <a:solidFill>
                  <a:srgbClr val="000000"/>
                </a:solidFill>
                <a:latin typeface="Arial Black" pitchFamily="34" charset="0"/>
              </a:rPr>
              <a:t>Какая из них обладает меньшим сопротивлением и во сколько раз? </a:t>
            </a:r>
            <a:r>
              <a:rPr lang="ru-RU" sz="3200" baseline="30000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cs typeface="Times New Roman" pitchFamily="18" charset="0"/>
              </a:rPr>
              <a:t> </a:t>
            </a:r>
            <a:endParaRPr lang="ru-RU"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143000" y="428625"/>
            <a:ext cx="7572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 Физические задачи: </a:t>
            </a:r>
            <a:endParaRPr lang="ru-RU" sz="4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11" name="Рисунок 5" descr="smil4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16430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uiExpand="1" build="allAtOnce" autoUpdateAnimBg="0"/>
      <p:bldP spid="1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285720" y="214290"/>
          <a:ext cx="8643999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928958"/>
                <a:gridCol w="3286149"/>
              </a:tblGrid>
              <a:tr h="40408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28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28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53894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Сила</a:t>
                      </a:r>
                      <a:r>
                        <a:rPr lang="ru-RU" sz="28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тока в спирали электрического кипятильника 4А. Определите сопротивление спирали, если напряжение на клеммах кипятильника 220В.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Сколько метров никелиновой проволоки сечением 0,1 мм</a:t>
                      </a:r>
                      <a:r>
                        <a:rPr lang="ru-RU" sz="2800" b="1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потребуется для изготовления проводника с   сопротивлением 180 Ом?</a:t>
                      </a:r>
                    </a:p>
                    <a:p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Определите силу тока, проходящего через проводник, изготовленный  из константановой проволоки длиной 50 м и площадью сечения 1 мм</a:t>
                      </a:r>
                      <a:r>
                        <a:rPr lang="ru-RU" sz="2800" b="1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,</a:t>
                      </a:r>
                      <a:b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</a:b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если напряжение на зажимах реостата равно 45В.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.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5" descr="eleve_prof-0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5326063"/>
            <a:ext cx="1379538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21299999" rev="0"/>
            </a:camera>
            <a:lightRig rig="threePt" dir="t"/>
          </a:scene3d>
        </p:spPr>
      </p:pic>
    </p:spTree>
  </p:cSld>
  <p:clrMapOvr>
    <a:masterClrMapping/>
  </p:clrMapOvr>
  <p:transition advClick="0" advTm="6000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4500594" cy="584775"/>
          </a:xfrm>
        </p:spPr>
        <p:txBody>
          <a:bodyPr/>
          <a:lstStyle/>
          <a:p>
            <a:pPr algn="ctr"/>
            <a:r>
              <a:rPr lang="ru-RU" sz="3200" u="sng" dirty="0" smtClean="0">
                <a:solidFill>
                  <a:srgbClr val="FFC000"/>
                </a:solidFill>
                <a:effectLst/>
              </a:rPr>
              <a:t>Задача № 3</a:t>
            </a:r>
            <a:endParaRPr lang="ru-RU" sz="3200" u="sng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785794"/>
            <a:ext cx="8205790" cy="4286280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Дано:                            Решение.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 = 4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              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U = 220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 -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= 55 Ом.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 rot="5400000">
            <a:off x="1179489" y="1892289"/>
            <a:ext cx="2214578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 rot="10800000">
            <a:off x="714348" y="2285992"/>
            <a:ext cx="157163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4357686" y="1285860"/>
          <a:ext cx="1484316" cy="1094799"/>
        </p:xfrm>
        <a:graphic>
          <a:graphicData uri="http://schemas.openxmlformats.org/presentationml/2006/ole">
            <p:oleObj spid="_x0000_s44035" name="Формула" r:id="rId3" imgW="533160" imgH="393480" progId="Equation.3">
              <p:embed/>
            </p:oleObj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3071802" y="2357430"/>
          <a:ext cx="4286280" cy="1317339"/>
        </p:xfrm>
        <a:graphic>
          <a:graphicData uri="http://schemas.openxmlformats.org/presentationml/2006/ole">
            <p:oleObj spid="_x0000_s44041" name="Формула" r:id="rId4" imgW="116820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subSp spid="_x0000_s4403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5">
                                            <p:subSp spid="_x0000_s44035"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35">
                                            <p:subSp spid="_x0000_s44035"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35">
                                            <p:subSp spid="_x0000_s44035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5">
                                            <p:subSp spid="_x0000_s44035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72400" cy="58477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u="sng" dirty="0" smtClean="0">
                <a:solidFill>
                  <a:srgbClr val="FFC000"/>
                </a:solidFill>
                <a:effectLst/>
              </a:rPr>
              <a:t>Задача № 1</a:t>
            </a:r>
            <a:endParaRPr lang="ru-RU" sz="3200" u="sng" dirty="0">
              <a:solidFill>
                <a:srgbClr val="FFC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14356"/>
            <a:ext cx="8134352" cy="5572164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Дано:                        Решение.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0,1 мм</a:t>
            </a:r>
            <a:r>
              <a:rPr lang="ru-RU" sz="2800" b="1" baseline="30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endParaRPr lang="en-US" sz="2800" b="1" baseline="300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R =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180 Ом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 -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?  </a:t>
            </a:r>
            <a:endParaRPr lang="en-US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en-US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en-US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en-US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Ответ: </a:t>
            </a:r>
            <a:r>
              <a:rPr lang="en-US" sz="28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 =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45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м.                     </a:t>
            </a:r>
            <a:r>
              <a:rPr lang="en-US" sz="28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214554"/>
            <a:ext cx="2720617" cy="523220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l-GR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=0,4 Ом</a:t>
            </a:r>
            <a:r>
              <a:rPr lang="el-GR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2800" b="1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/м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 rot="5400000">
            <a:off x="2536017" y="1964521"/>
            <a:ext cx="2357454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 rot="10800000">
            <a:off x="1071538" y="2714620"/>
            <a:ext cx="264320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3857620" y="1500174"/>
          <a:ext cx="2064987" cy="1357322"/>
        </p:xfrm>
        <a:graphic>
          <a:graphicData uri="http://schemas.openxmlformats.org/presentationml/2006/ole">
            <p:oleObj spid="_x0000_s51203" name="Формула" r:id="rId3" imgW="647640" imgH="393480" progId="Equation.3">
              <p:embed/>
            </p:oleObj>
          </a:graphicData>
        </a:graphic>
      </p:graphicFrame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09" name="Object 16"/>
          <p:cNvGraphicFramePr>
            <a:graphicFrameLocks noChangeAspect="1"/>
          </p:cNvGraphicFramePr>
          <p:nvPr/>
        </p:nvGraphicFramePr>
        <p:xfrm>
          <a:off x="3556000" y="2857500"/>
          <a:ext cx="4625975" cy="1389063"/>
        </p:xfrm>
        <a:graphic>
          <a:graphicData uri="http://schemas.openxmlformats.org/presentationml/2006/ole">
            <p:oleObj spid="_x0000_s51209" name="Формула" r:id="rId4" imgW="1396800" imgH="419040" progId="Equation.3">
              <p:embed/>
            </p:oleObj>
          </a:graphicData>
        </a:graphic>
      </p:graphicFrame>
      <p:graphicFrame>
        <p:nvGraphicFramePr>
          <p:cNvPr id="51210" name="Object 15"/>
          <p:cNvGraphicFramePr>
            <a:graphicFrameLocks noChangeAspect="1"/>
          </p:cNvGraphicFramePr>
          <p:nvPr/>
        </p:nvGraphicFramePr>
        <p:xfrm>
          <a:off x="3428992" y="4071942"/>
          <a:ext cx="4522308" cy="1071570"/>
        </p:xfrm>
        <a:graphic>
          <a:graphicData uri="http://schemas.openxmlformats.org/presentationml/2006/ole">
            <p:oleObj spid="_x0000_s51210" name="Формула" r:id="rId5" imgW="1549080" imgH="48240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6286512" y="1500174"/>
          <a:ext cx="1636580" cy="1500198"/>
        </p:xfrm>
        <a:graphic>
          <a:graphicData uri="http://schemas.openxmlformats.org/presentationml/2006/ole">
            <p:oleObj spid="_x0000_s51211" name="Формула" r:id="rId6" imgW="4572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subSp spid="_x0000_s5120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72400" cy="584775"/>
          </a:xfrm>
        </p:spPr>
        <p:txBody>
          <a:bodyPr/>
          <a:lstStyle/>
          <a:p>
            <a:pPr algn="ctr"/>
            <a:r>
              <a:rPr lang="ru-RU" sz="3200" u="sng" dirty="0" smtClean="0">
                <a:solidFill>
                  <a:srgbClr val="FFC000"/>
                </a:solidFill>
              </a:rPr>
              <a:t>Задача № 2</a:t>
            </a:r>
            <a:endParaRPr lang="ru-RU" sz="3200" u="sng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77228" cy="5286412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Дано:                          Решение.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1,8 </a:t>
            </a: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endParaRPr lang="ru-RU" sz="2800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85860"/>
            <a:ext cx="27146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l-GR" sz="2800" b="1" dirty="0" smtClean="0">
                <a:solidFill>
                  <a:srgbClr val="000000"/>
                </a:solidFill>
                <a:latin typeface="Times New Roman" pitchFamily="18" charset="0"/>
              </a:rPr>
              <a:t>ρ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=0,5 Ом</a:t>
            </a:r>
            <a:r>
              <a:rPr lang="el-GR" sz="2800" b="1" dirty="0" smtClean="0">
                <a:solidFill>
                  <a:srgbClr val="000000"/>
                </a:solidFill>
                <a:latin typeface="Times New Roman" pitchFamily="18" charset="0"/>
              </a:rPr>
              <a:t>·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мм</a:t>
            </a:r>
            <a:r>
              <a:rPr lang="ru-RU" sz="2800" b="1" baseline="30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/м</a:t>
            </a:r>
          </a:p>
          <a:p>
            <a:pPr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l=50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м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S=1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 мм</a:t>
            </a:r>
            <a:r>
              <a:rPr lang="ru-RU" sz="2800" b="1" baseline="300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</a:p>
          <a:p>
            <a:pPr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U=45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  <a:endParaRPr lang="el-GR" sz="28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 rot="5400000">
            <a:off x="2358216" y="2285992"/>
            <a:ext cx="2285222" cy="79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785786" y="3000372"/>
            <a:ext cx="2723374" cy="103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3571868" y="1428736"/>
          <a:ext cx="1225292" cy="1085846"/>
        </p:xfrm>
        <a:graphic>
          <a:graphicData uri="http://schemas.openxmlformats.org/presentationml/2006/ole">
            <p:oleObj spid="_x0000_s52227" name="Формула" r:id="rId3" imgW="444240" imgH="393480" progId="Equation.3">
              <p:embed/>
            </p:oleObj>
          </a:graphicData>
        </a:graphic>
      </p:graphicFrame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4656138" y="1428750"/>
          <a:ext cx="4146550" cy="923925"/>
        </p:xfrm>
        <a:graphic>
          <a:graphicData uri="http://schemas.openxmlformats.org/presentationml/2006/ole">
            <p:oleObj spid="_x0000_s52229" name="Формула" r:id="rId4" imgW="1765080" imgH="393480" progId="Equation.3">
              <p:embed/>
            </p:oleObj>
          </a:graphicData>
        </a:graphic>
      </p:graphicFrame>
      <p:graphicFrame>
        <p:nvGraphicFramePr>
          <p:cNvPr id="52230" name="Object 6"/>
          <p:cNvGraphicFramePr>
            <a:graphicFrameLocks noChangeAspect="1"/>
          </p:cNvGraphicFramePr>
          <p:nvPr/>
        </p:nvGraphicFramePr>
        <p:xfrm>
          <a:off x="3500430" y="2214554"/>
          <a:ext cx="2624217" cy="1055695"/>
        </p:xfrm>
        <a:graphic>
          <a:graphicData uri="http://schemas.openxmlformats.org/presentationml/2006/ole">
            <p:oleObj spid="_x0000_s52230" name="Формула" r:id="rId5" imgW="977760" imgH="393480" progId="Equation.3">
              <p:embed/>
            </p:oleObj>
          </a:graphicData>
        </a:graphic>
      </p:graphicFrame>
      <p:graphicFrame>
        <p:nvGraphicFramePr>
          <p:cNvPr id="52231" name="Object 7"/>
          <p:cNvGraphicFramePr>
            <a:graphicFrameLocks noChangeAspect="1"/>
          </p:cNvGraphicFramePr>
          <p:nvPr/>
        </p:nvGraphicFramePr>
        <p:xfrm>
          <a:off x="3071802" y="3429000"/>
          <a:ext cx="5681244" cy="1143008"/>
        </p:xfrm>
        <a:graphic>
          <a:graphicData uri="http://schemas.openxmlformats.org/presentationml/2006/ole">
            <p:oleObj spid="_x0000_s52231" name="Формула" r:id="rId6" imgW="2400120" imgH="482400" progId="Equation.3">
              <p:embed/>
            </p:oleObj>
          </a:graphicData>
        </a:graphic>
      </p:graphicFrame>
      <p:graphicFrame>
        <p:nvGraphicFramePr>
          <p:cNvPr id="52232" name="Object 8"/>
          <p:cNvGraphicFramePr>
            <a:graphicFrameLocks noChangeAspect="1"/>
          </p:cNvGraphicFramePr>
          <p:nvPr/>
        </p:nvGraphicFramePr>
        <p:xfrm>
          <a:off x="3560763" y="4643438"/>
          <a:ext cx="2970212" cy="1089025"/>
        </p:xfrm>
        <a:graphic>
          <a:graphicData uri="http://schemas.openxmlformats.org/presentationml/2006/ole">
            <p:oleObj spid="_x0000_s52232" name="Формула" r:id="rId7" imgW="1143000" imgH="419040" progId="Equation.3">
              <p:embed/>
            </p:oleObj>
          </a:graphicData>
        </a:graphic>
      </p:graphicFrame>
      <p:graphicFrame>
        <p:nvGraphicFramePr>
          <p:cNvPr id="52233" name="Object 9"/>
          <p:cNvGraphicFramePr>
            <a:graphicFrameLocks noChangeAspect="1"/>
          </p:cNvGraphicFramePr>
          <p:nvPr/>
        </p:nvGraphicFramePr>
        <p:xfrm>
          <a:off x="6429388" y="2214554"/>
          <a:ext cx="1357322" cy="1177676"/>
        </p:xfrm>
        <a:graphic>
          <a:graphicData uri="http://schemas.openxmlformats.org/presentationml/2006/ole">
            <p:oleObj spid="_x0000_s52233" name="Формула" r:id="rId8" imgW="4824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714488"/>
            <a:ext cx="7848600" cy="41148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Домашнее </a:t>
            </a:r>
            <a:r>
              <a:rPr lang="ru-RU" sz="80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задание: </a:t>
            </a:r>
            <a:endParaRPr lang="ru-RU" sz="8000" b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algn="ctr" eaLnBrk="1" hangingPunct="1">
              <a:buNone/>
              <a:defRPr/>
            </a:pP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43,45</a:t>
            </a:r>
            <a:r>
              <a:rPr lang="ru-RU" sz="80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, упр. </a:t>
            </a: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20 </a:t>
            </a:r>
            <a:r>
              <a:rPr lang="ru-RU" sz="8000" b="1" dirty="0">
                <a:solidFill>
                  <a:srgbClr val="000000"/>
                </a:solidFill>
                <a:effectLst/>
                <a:latin typeface="Times New Roman" pitchFamily="18" charset="0"/>
              </a:rPr>
              <a:t>(</a:t>
            </a:r>
            <a:r>
              <a:rPr lang="ru-RU" sz="80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2б,в)</a:t>
            </a:r>
            <a:endParaRPr lang="ru-RU" sz="8000" b="1" dirty="0"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285750"/>
            <a:ext cx="8286750" cy="6215063"/>
          </a:xfrm>
        </p:spPr>
      </p:pic>
    </p:spTree>
  </p:cSld>
  <p:clrMapOvr>
    <a:masterClrMapping/>
  </p:clrMapOvr>
  <p:transition advClick="0" advTm="6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7848600" cy="471490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dirty="0" smtClean="0"/>
              <a:t>Сила тока</a:t>
            </a:r>
          </a:p>
          <a:p>
            <a:pPr algn="ctr" eaLnBrk="1" hangingPunct="1">
              <a:defRPr/>
            </a:pPr>
            <a:r>
              <a:rPr lang="ru-RU" sz="6000" dirty="0" smtClean="0"/>
              <a:t>Заряд</a:t>
            </a:r>
          </a:p>
          <a:p>
            <a:pPr algn="ctr" eaLnBrk="1" hangingPunct="1">
              <a:defRPr/>
            </a:pPr>
            <a:r>
              <a:rPr lang="ru-RU" sz="6000" dirty="0" smtClean="0"/>
              <a:t>Время</a:t>
            </a:r>
          </a:p>
          <a:p>
            <a:pPr algn="ctr" eaLnBrk="1" hangingPunct="1">
              <a:defRPr/>
            </a:pPr>
            <a:r>
              <a:rPr lang="ru-RU" sz="6000" dirty="0" smtClean="0"/>
              <a:t>Сопротивление</a:t>
            </a:r>
          </a:p>
          <a:p>
            <a:pPr algn="ctr" eaLnBrk="1" hangingPunct="1"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3135" y="357166"/>
            <a:ext cx="8170865" cy="620071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400" dirty="0" smtClean="0">
                <a:solidFill>
                  <a:schemeClr val="accent4">
                    <a:lumMod val="10000"/>
                  </a:schemeClr>
                </a:solidFill>
              </a:rPr>
              <a:t>Тема урока:</a:t>
            </a:r>
            <a:br>
              <a:rPr lang="ru-RU" sz="6400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ru-RU" sz="6400" dirty="0" smtClean="0">
                <a:solidFill>
                  <a:schemeClr val="accent4">
                    <a:lumMod val="10000"/>
                  </a:schemeClr>
                </a:solidFill>
              </a:rPr>
              <a:t>«Электрическое сопротивление проводника.</a:t>
            </a:r>
            <a:br>
              <a:rPr lang="ru-RU" sz="6400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ru-RU" sz="6400" dirty="0" smtClean="0">
                <a:solidFill>
                  <a:schemeClr val="accent4">
                    <a:lumMod val="10000"/>
                  </a:schemeClr>
                </a:solidFill>
              </a:rPr>
              <a:t> Удельное сопротивление.»</a:t>
            </a:r>
            <a:endParaRPr lang="ru-RU" sz="64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Цель урока: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0000"/>
                </a:solidFill>
              </a:rPr>
              <a:t>Выявить зависимость сопротивления проводника от его длины, площади поперечного сечения и рода материала.</a:t>
            </a:r>
            <a:endParaRPr lang="ru-RU" sz="4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14438" y="260351"/>
            <a:ext cx="7389812" cy="66832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sz="2800" b="1" i="1" u="sng" dirty="0" smtClean="0">
                <a:solidFill>
                  <a:srgbClr val="FFC000"/>
                </a:solidFill>
                <a:latin typeface="+mj-lt"/>
              </a:rPr>
              <a:t>Электрическое сопротивление </a:t>
            </a:r>
          </a:p>
        </p:txBody>
      </p:sp>
      <p:pic>
        <p:nvPicPr>
          <p:cNvPr id="10243" name="Picture 5" descr="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785926"/>
            <a:ext cx="145573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13"/>
          <p:cNvSpPr>
            <a:spLocks noChangeArrowheads="1"/>
          </p:cNvSpPr>
          <p:nvPr/>
        </p:nvSpPr>
        <p:spPr bwMode="auto">
          <a:xfrm>
            <a:off x="0" y="1500188"/>
            <a:ext cx="9864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hlinkClick r:id="rId4"/>
              </a:rPr>
              <a:t>.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0245" name="Rectangle 14"/>
          <p:cNvSpPr>
            <a:spLocks noChangeArrowheads="1"/>
          </p:cNvSpPr>
          <p:nvPr/>
        </p:nvSpPr>
        <p:spPr bwMode="auto">
          <a:xfrm>
            <a:off x="6983413" y="3786190"/>
            <a:ext cx="21605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 Black" pitchFamily="34" charset="0"/>
              </a:rPr>
              <a:t>Ом Георг </a:t>
            </a:r>
            <a:r>
              <a:rPr lang="ru-RU" sz="1400" b="1" dirty="0" err="1">
                <a:solidFill>
                  <a:srgbClr val="000000"/>
                </a:solidFill>
                <a:latin typeface="Arial Black" pitchFamily="34" charset="0"/>
              </a:rPr>
              <a:t>Симон</a:t>
            </a:r>
            <a:r>
              <a:rPr lang="ru-RU" sz="1400" dirty="0">
                <a:latin typeface="Arial Black" pitchFamily="34" charset="0"/>
              </a:rPr>
              <a:t> </a:t>
            </a:r>
          </a:p>
          <a:p>
            <a:pPr algn="ctr"/>
            <a:r>
              <a:rPr lang="ru-RU" sz="1400" dirty="0">
                <a:latin typeface="Arial Black" pitchFamily="34" charset="0"/>
              </a:rPr>
              <a:t>(1787-1854 гг.) немецкий физик </a:t>
            </a:r>
          </a:p>
        </p:txBody>
      </p:sp>
      <p:sp>
        <p:nvSpPr>
          <p:cNvPr id="77841" name="Rectangle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428728" y="3071810"/>
            <a:ext cx="46434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Обозначение: </a:t>
            </a:r>
            <a:r>
              <a:rPr lang="ru-RU" sz="3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R.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Единица измерения: 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1285852" y="857232"/>
            <a:ext cx="6000750" cy="1754326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- мера 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противодействия проводника установлению в нём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электрического тока.</a:t>
            </a:r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3929066"/>
            <a:ext cx="4572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en-US" sz="4400" b="1" dirty="0" smtClean="0">
                <a:solidFill>
                  <a:srgbClr val="FFC000"/>
                </a:solidFill>
                <a:latin typeface="Arial" pitchFamily="34" charset="0"/>
              </a:rPr>
              <a:t>1 </a:t>
            </a:r>
            <a:r>
              <a:rPr lang="ru-RU" sz="4400" b="1" dirty="0" smtClean="0">
                <a:solidFill>
                  <a:srgbClr val="FFC000"/>
                </a:solidFill>
                <a:latin typeface="Arial" pitchFamily="34" charset="0"/>
              </a:rPr>
              <a:t>Ом = 1 В</a:t>
            </a:r>
            <a:r>
              <a:rPr lang="en-US" sz="4400" b="1" dirty="0" smtClean="0">
                <a:solidFill>
                  <a:srgbClr val="FFC000"/>
                </a:solidFill>
                <a:latin typeface="Arial" pitchFamily="34" charset="0"/>
              </a:rPr>
              <a:t>/1 A</a:t>
            </a:r>
            <a:endParaRPr lang="ru-RU" sz="4400" b="1" dirty="0" smtClean="0">
              <a:solidFill>
                <a:srgbClr val="FFC000"/>
              </a:solidFill>
              <a:latin typeface="Arial" pitchFamily="34" charset="0"/>
            </a:endParaRP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Формула:</a:t>
            </a:r>
            <a:endParaRPr lang="en-US" sz="2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i="1" dirty="0" smtClean="0">
                <a:latin typeface="Lucida Handwriting" pitchFamily="66" charset="0"/>
              </a:rPr>
              <a:t>  </a:t>
            </a:r>
            <a:r>
              <a:rPr lang="en-US" sz="5400" b="1" i="1" dirty="0" smtClean="0">
                <a:solidFill>
                  <a:srgbClr val="FFC000"/>
                </a:solidFill>
                <a:latin typeface="Lucida Handwriting" pitchFamily="66" charset="0"/>
              </a:rPr>
              <a:t>R = U/I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77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77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uild="p"/>
      <p:bldP spid="778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72400" cy="14763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Из-за чего возникает сопротивление?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8" name="Содержимое 3" descr="http://elementy.ru/images/eltbook/free_electron_theory_of_conduction_520.jpg"/>
          <p:cNvPicPr>
            <a:picLocks noGrp="1"/>
          </p:cNvPicPr>
          <p:nvPr>
            <p:ph sz="half" idx="1"/>
          </p:nvPr>
        </p:nvPicPr>
        <p:blipFill>
          <a:blip r:embed="rId2">
            <a:duotone>
              <a:prstClr val="black"/>
              <a:schemeClr val="bg2">
                <a:tint val="45000"/>
                <a:satMod val="400000"/>
              </a:schemeClr>
            </a:duotone>
          </a:blip>
          <a:srcRect l="3960"/>
          <a:stretch>
            <a:fillRect/>
          </a:stretch>
        </p:blipFill>
        <p:spPr bwMode="auto">
          <a:xfrm>
            <a:off x="4357686" y="1928802"/>
            <a:ext cx="478631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6"/>
          <p:cNvPicPr>
            <a:picLocks noGrp="1"/>
          </p:cNvPicPr>
          <p:nvPr>
            <p:ph sz="half" idx="2"/>
          </p:nvPr>
        </p:nvPicPr>
        <p:blipFill>
          <a:blip r:embed="rId3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 t="5832" b="5832"/>
          <a:stretch>
            <a:fillRect/>
          </a:stretch>
        </p:blipFill>
        <p:spPr>
          <a:xfrm>
            <a:off x="0" y="1928802"/>
            <a:ext cx="4419572" cy="42862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72400" cy="107721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1. Зависимость сопротивления проводника от его длины.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42976" y="1214422"/>
            <a:ext cx="7777162" cy="3786214"/>
          </a:xfrm>
          <a:solidFill>
            <a:schemeClr val="bg2">
              <a:lumMod val="25000"/>
              <a:lumOff val="75000"/>
            </a:schemeClr>
          </a:solidFill>
          <a:effectLst/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S</a:t>
            </a:r>
            <a:r>
              <a:rPr lang="en-US" sz="3600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=S</a:t>
            </a:r>
            <a:r>
              <a:rPr lang="en-US" sz="3600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=S</a:t>
            </a:r>
            <a:endParaRPr lang="ru-RU" sz="3600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нихром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</a:t>
            </a:r>
            <a:r>
              <a:rPr lang="en-US" sz="3600" b="1" i="1" dirty="0" smtClean="0">
                <a:effectLst/>
                <a:latin typeface="Times New Roman" pitchFamily="18" charset="0"/>
              </a:rPr>
              <a:t> </a:t>
            </a:r>
            <a:r>
              <a:rPr lang="ru-RU" sz="3600" b="1" i="1" dirty="0" smtClean="0">
                <a:effectLst/>
                <a:latin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3600" b="1" i="1" dirty="0" smtClean="0">
                <a:effectLst/>
                <a:latin typeface="Times New Roman" pitchFamily="18" charset="0"/>
              </a:rPr>
              <a:t>                        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R</a:t>
            </a:r>
            <a:endParaRPr lang="ru-RU" sz="3600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2l</a:t>
            </a:r>
            <a:r>
              <a:rPr lang="en-US" sz="3600" b="1" i="1" dirty="0" smtClean="0">
                <a:effectLst/>
                <a:latin typeface="Times New Roman" pitchFamily="18" charset="0"/>
              </a:rPr>
              <a:t> </a:t>
            </a:r>
            <a:r>
              <a:rPr lang="ru-RU" sz="3600" b="1" i="1" dirty="0" smtClean="0">
                <a:effectLst/>
                <a:latin typeface="Times New Roman" pitchFamily="18" charset="0"/>
              </a:rPr>
              <a:t>                                 </a:t>
            </a:r>
          </a:p>
          <a:p>
            <a:pPr>
              <a:buNone/>
            </a:pPr>
            <a:r>
              <a:rPr lang="ru-RU" sz="3600" b="1" i="1" dirty="0" smtClean="0">
                <a:effectLst/>
                <a:latin typeface="Times New Roman" pitchFamily="18" charset="0"/>
              </a:rPr>
              <a:t>                                       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2R</a:t>
            </a:r>
            <a:endParaRPr lang="ru-RU" sz="3600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algn="just">
              <a:buNone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</a:rPr>
              <a:t>Таким образом, сопротивление проводника зависит прямо пропорционально от длины.</a:t>
            </a:r>
          </a:p>
          <a:p>
            <a:pPr algn="just">
              <a:buNone/>
            </a:pPr>
            <a:endParaRPr lang="ru-RU" sz="28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sz="36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rgbClr val="00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1357290" y="3357562"/>
            <a:ext cx="228601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1357290" y="4786322"/>
            <a:ext cx="478634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Прямоугольник 15"/>
          <p:cNvSpPr/>
          <p:nvPr/>
        </p:nvSpPr>
        <p:spPr>
          <a:xfrm>
            <a:off x="3929058" y="5857892"/>
            <a:ext cx="1428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</a:rPr>
              <a:t>R ~ l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72400" cy="1569660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rgbClr val="FFC000"/>
                </a:solidFill>
              </a:rPr>
              <a:t>2. Зависимость сопротивления          проводника от площади его поперечного сечения.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14488"/>
            <a:ext cx="7777162" cy="3071834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</a:t>
            </a:r>
            <a:r>
              <a:rPr lang="en-US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1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=l</a:t>
            </a:r>
            <a:r>
              <a:rPr lang="en-US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=l</a:t>
            </a:r>
            <a:endParaRPr lang="ru-RU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S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</a:t>
            </a:r>
            <a:r>
              <a:rPr lang="ru-RU" b="1" i="1" dirty="0" smtClean="0">
                <a:effectLst/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нихром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endParaRPr lang="ru-RU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S</a:t>
            </a:r>
            <a:endParaRPr lang="en-US" b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R/2</a:t>
            </a:r>
            <a:endParaRPr lang="ru-RU" b="1" i="1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Таким образом, сопротивление проводника                обратно пропорционально площади его      поперечного сечения.</a:t>
            </a:r>
            <a:endParaRPr lang="en-US" sz="2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</a:rPr>
              <a:t>R </a:t>
            </a: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~ 1/S</a:t>
            </a:r>
            <a:endParaRPr lang="en-US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 bwMode="auto">
          <a:xfrm>
            <a:off x="1643042" y="3143248"/>
            <a:ext cx="228601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Прямая соединительная линия 4"/>
          <p:cNvCxnSpPr/>
          <p:nvPr/>
        </p:nvCxnSpPr>
        <p:spPr bwMode="auto">
          <a:xfrm>
            <a:off x="1643042" y="4357694"/>
            <a:ext cx="2286016" cy="15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72400" cy="1077218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</a:rPr>
              <a:t>3. Зависимость сопротивления проводника от рода материала.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848600" cy="1785950"/>
          </a:xfrm>
          <a:solidFill>
            <a:schemeClr val="bg2">
              <a:lumMod val="25000"/>
              <a:lumOff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b="1" i="1" dirty="0" smtClean="0">
                <a:effectLst/>
                <a:latin typeface="Times New Roman" pitchFamily="18" charset="0"/>
              </a:rPr>
              <a:t>     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l, S, 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нихром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</a:t>
            </a:r>
            <a:r>
              <a:rPr lang="en-US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l, S, 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сталь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R</a:t>
            </a:r>
            <a:r>
              <a:rPr lang="ru-RU" sz="3600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1</a:t>
            </a:r>
            <a:r>
              <a:rPr lang="en-US" sz="3600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</a:t>
            </a:r>
            <a:r>
              <a:rPr lang="en-US" sz="4800" b="1" i="1" baseline="-25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ru-RU" sz="4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R</a:t>
            </a:r>
            <a:r>
              <a:rPr lang="en-US" sz="3600" b="1" i="1" baseline="-2500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endParaRPr lang="ru-RU" sz="3600" b="1" i="1" baseline="-25000" dirty="0" smtClean="0"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>
              <a:buNone/>
            </a:pPr>
            <a:endParaRPr lang="ru-RU" sz="3600" b="1" i="1" baseline="-25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</a:rPr>
              <a:t>Очевидно, что сопротивление проводника зависит от </a:t>
            </a:r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</a:rPr>
              <a:t>рода вещества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</a:rPr>
              <a:t>, из которого изготовлен проводник.</a:t>
            </a:r>
          </a:p>
          <a:p>
            <a:pPr>
              <a:buNone/>
            </a:pPr>
            <a:endParaRPr lang="ru-RU" dirty="0">
              <a:solidFill>
                <a:srgbClr val="0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1500166" y="2357430"/>
            <a:ext cx="2286016" cy="15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>
            <a:off x="5072066" y="2357430"/>
            <a:ext cx="2286016" cy="15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4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1545</TotalTime>
  <Words>512</Words>
  <Application>Microsoft Office PowerPoint</Application>
  <PresentationFormat>Экран (4:3)</PresentationFormat>
  <Paragraphs>137</Paragraphs>
  <Slides>19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Тема4</vt:lpstr>
      <vt:lpstr>Формула</vt:lpstr>
      <vt:lpstr>Слайд 1</vt:lpstr>
      <vt:lpstr>Слайд 2</vt:lpstr>
      <vt:lpstr>Тема урока: «Электрическое сопротивление проводника.  Удельное сопротивление.»</vt:lpstr>
      <vt:lpstr>Цель урока:</vt:lpstr>
      <vt:lpstr>Слайд 5</vt:lpstr>
      <vt:lpstr>Из-за чего возникает сопротивление?</vt:lpstr>
      <vt:lpstr>1. Зависимость сопротивления проводника от его длины.</vt:lpstr>
      <vt:lpstr>2. Зависимость сопротивления          проводника от площади его поперечного сечения.</vt:lpstr>
      <vt:lpstr>3. Зависимость сопротивления проводника от рода материала.</vt:lpstr>
      <vt:lpstr>Удельное сопротивление проводника -</vt:lpstr>
      <vt:lpstr>Обобщив полученные данные:</vt:lpstr>
      <vt:lpstr>Площадь безопасности Электрическое сопротивление тела человека </vt:lpstr>
      <vt:lpstr>Слайд 13</vt:lpstr>
      <vt:lpstr>Слайд 14</vt:lpstr>
      <vt:lpstr>Задача № 3</vt:lpstr>
      <vt:lpstr>Задача № 1</vt:lpstr>
      <vt:lpstr>Задача № 2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ЛЮБОВЬ</cp:lastModifiedBy>
  <cp:revision>101</cp:revision>
  <dcterms:created xsi:type="dcterms:W3CDTF">2010-01-30T07:23:54Z</dcterms:created>
  <dcterms:modified xsi:type="dcterms:W3CDTF">2012-11-27T14:15:07Z</dcterms:modified>
</cp:coreProperties>
</file>