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2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38C756-73B1-4DE2-8E62-646630920278}" type="datetimeFigureOut">
              <a:rPr lang="ru-RU"/>
              <a:pPr>
                <a:defRPr/>
              </a:pPr>
              <a:t>19.06.2012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60DE63D-06D9-4D89-AB15-4BAB31DB9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Любисток – лекарственное и пряное растение. Выпечка с тмином. Анис.</a:t>
            </a:r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BD60AD-DFDB-4305-816A-F6108CB2412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Вех ядовит не только в сыром виде, но и в виде сена и тем опасен для скота.</a:t>
            </a:r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4435E42-15C1-4D8F-9219-05B1A9DDADA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Бедренец камнеломка</a:t>
            </a:r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10F950-7A43-48ED-8FE1-808570A58B1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Анис и дягиль</a:t>
            </a:r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749A09-36DD-48F5-B56D-E8699D1FB72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Дудник лесной</a:t>
            </a:r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EDBEB4F-4FD0-45CD-BFD3-D10655CE62F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157D1-D56B-48F1-A04E-49A342EA6CC5}" type="datetimeFigureOut">
              <a:rPr lang="ru-RU"/>
              <a:pPr>
                <a:defRPr/>
              </a:pPr>
              <a:t>19.06.2012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D1D8A-182F-4A2E-B500-742C54D09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B4DDB-4912-406B-9ED0-034327D3905E}" type="datetimeFigureOut">
              <a:rPr lang="ru-RU"/>
              <a:pPr>
                <a:defRPr/>
              </a:pPr>
              <a:t>19.06.2012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D3053-86AE-4590-B317-5ACE223C5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15E6C-55AB-4054-8E9F-6FE6323B2887}" type="datetimeFigureOut">
              <a:rPr lang="ru-RU"/>
              <a:pPr>
                <a:defRPr/>
              </a:pPr>
              <a:t>19.06.2012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83925-62FA-4842-80D3-11055325B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AF52B-A7F8-46B1-A3F0-5090B131174A}" type="datetimeFigureOut">
              <a:rPr lang="ru-RU"/>
              <a:pPr>
                <a:defRPr/>
              </a:pPr>
              <a:t>19.06.2012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DD5F2-7331-4E41-A68B-E658736B0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C6781-E9F2-4F32-8627-4996189BBDC9}" type="datetimeFigureOut">
              <a:rPr lang="ru-RU"/>
              <a:pPr>
                <a:defRPr/>
              </a:pPr>
              <a:t>19.06.2012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CD2A4-660C-41EA-8FCB-753AAB93C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F0786-2F93-4D62-AE22-88920883E5FB}" type="datetimeFigureOut">
              <a:rPr lang="ru-RU"/>
              <a:pPr>
                <a:defRPr/>
              </a:pPr>
              <a:t>19.06.2012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A66CD-8AF2-4FC7-85FC-2BE5CE374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EC355-3A4B-4466-81DB-90C216B086C7}" type="datetimeFigureOut">
              <a:rPr lang="ru-RU"/>
              <a:pPr>
                <a:defRPr/>
              </a:pPr>
              <a:t>19.06.2012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D986E-E908-41AB-AE55-2E3E3D31F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4A9FE-54A3-4D55-A0D2-13CE3F9DCC9F}" type="datetimeFigureOut">
              <a:rPr lang="ru-RU"/>
              <a:pPr>
                <a:defRPr/>
              </a:pPr>
              <a:t>19.06.2012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53B14-BE2F-459F-B422-0D1CFDCD6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918C6-DBB4-4F38-AD7F-CC340F85744E}" type="datetimeFigureOut">
              <a:rPr lang="ru-RU"/>
              <a:pPr>
                <a:defRPr/>
              </a:pPr>
              <a:t>19.06.2012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BFEE9-4907-463F-BA23-305DDF84C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88084-6DB5-4CC3-AB27-CC7EED98ECF3}" type="datetimeFigureOut">
              <a:rPr lang="ru-RU"/>
              <a:pPr>
                <a:defRPr/>
              </a:pPr>
              <a:t>19.06.2012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EBF03-6C1F-4625-9AAC-D92C8819D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E2064-9284-406D-BC42-25FE918C42BF}" type="datetimeFigureOut">
              <a:rPr lang="ru-RU"/>
              <a:pPr>
                <a:defRPr/>
              </a:pPr>
              <a:t>19.06.2012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A8A17-54A7-470A-BA75-A4FDF96E8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D79312-5B0F-48DC-9178-FA2B9CF0E8DF}" type="datetimeFigureOut">
              <a:rPr lang="ru-RU"/>
              <a:pPr>
                <a:defRPr/>
              </a:pPr>
              <a:t>19.06.2012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17A002-2451-46F7-A82A-9908AB54D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Семейство Зонтичные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Смолина Ольга Викторовна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Учитель биологии МБОУ СОШ №5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Г. Торжок</a:t>
            </a:r>
            <a:endParaRPr lang="ru-RU" dirty="0"/>
          </a:p>
        </p:txBody>
      </p:sp>
      <p:pic>
        <p:nvPicPr>
          <p:cNvPr id="14340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0"/>
            <a:ext cx="2195512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2160588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0"/>
            <a:ext cx="208915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20638"/>
            <a:ext cx="2016125" cy="235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895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143000"/>
          </a:xfrm>
        </p:spPr>
        <p:txBody>
          <a:bodyPr/>
          <a:lstStyle/>
          <a:p>
            <a:r>
              <a:rPr lang="ru-RU" smtClean="0"/>
              <a:t>Ответьте на вопросы:</a:t>
            </a:r>
          </a:p>
        </p:txBody>
      </p:sp>
      <p:sp>
        <p:nvSpPr>
          <p:cNvPr id="29698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Какое из этих растений относится к семейству зонтичные?</a:t>
            </a:r>
          </a:p>
        </p:txBody>
      </p:sp>
      <p:pic>
        <p:nvPicPr>
          <p:cNvPr id="29699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32363" y="1989138"/>
            <a:ext cx="3960812" cy="3384550"/>
          </a:xfrm>
        </p:spPr>
      </p:pic>
      <p:pic>
        <p:nvPicPr>
          <p:cNvPr id="29700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924175"/>
            <a:ext cx="3671887" cy="381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Ответьте на вопросы:</a:t>
            </a:r>
          </a:p>
        </p:txBody>
      </p:sp>
      <p:sp>
        <p:nvSpPr>
          <p:cNvPr id="30722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По каким признакам растения объединены в семейство зонтичные?</a:t>
            </a:r>
          </a:p>
          <a:p>
            <a:r>
              <a:rPr lang="ru-RU" smtClean="0"/>
              <a:t>Какой признак по-вашему самый главный?</a:t>
            </a:r>
          </a:p>
          <a:p>
            <a:r>
              <a:rPr lang="ru-RU" smtClean="0"/>
              <a:t>Перечислите опасные ядовитые виды.</a:t>
            </a:r>
          </a:p>
        </p:txBody>
      </p:sp>
      <p:pic>
        <p:nvPicPr>
          <p:cNvPr id="30723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557338"/>
            <a:ext cx="4248150" cy="431958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Характеристика семейства</a:t>
            </a:r>
          </a:p>
        </p:txBody>
      </p:sp>
      <p:pic>
        <p:nvPicPr>
          <p:cNvPr id="15362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52863" y="273050"/>
            <a:ext cx="4556125" cy="5853113"/>
          </a:xfrm>
        </p:spPr>
      </p:pic>
      <p:sp>
        <p:nvSpPr>
          <p:cNvPr id="15363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Arial" charset="0"/>
              <a:buAutoNum type="arabicPeriod"/>
            </a:pPr>
            <a:r>
              <a:rPr lang="ru-RU" sz="1800" smtClean="0"/>
              <a:t>Соцветие – сложный зонтик.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sz="1800" smtClean="0"/>
              <a:t>Жизненная форма – однолетние и многолетние травы.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sz="1800" smtClean="0"/>
              <a:t>Цветок – 5 чашелистиков, 5 свободных лепестков, 5 тычинок, 1 пестик, образованный 2 сросшимися плодолистиками, завязь нижняя.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sz="1800" smtClean="0"/>
              <a:t>Плод дробный – двураздельная семянка, или вислоплодник.</a:t>
            </a:r>
          </a:p>
          <a:p>
            <a:pPr marL="342900" indent="-342900">
              <a:buFont typeface="Arial" charset="0"/>
              <a:buAutoNum type="arabicPeriod"/>
            </a:pPr>
            <a:endParaRPr lang="ru-RU" sz="1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smtClean="0"/>
              <a:t>Побег</a:t>
            </a:r>
          </a:p>
        </p:txBody>
      </p:sp>
      <p:pic>
        <p:nvPicPr>
          <p:cNvPr id="16386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05288" y="273050"/>
            <a:ext cx="3851275" cy="5853113"/>
          </a:xfrm>
        </p:spPr>
      </p:pic>
      <p:sp>
        <p:nvSpPr>
          <p:cNvPr id="16387" name="Текст 3"/>
          <p:cNvSpPr>
            <a:spLocks noGrp="1"/>
          </p:cNvSpPr>
          <p:nvPr>
            <p:ph type="body" sz="half" idx="2"/>
          </p:nvPr>
        </p:nvSpPr>
        <p:spPr>
          <a:xfrm>
            <a:off x="539750" y="1628775"/>
            <a:ext cx="2925763" cy="4497388"/>
          </a:xfrm>
        </p:spPr>
        <p:txBody>
          <a:bodyPr/>
          <a:lstStyle/>
          <a:p>
            <a:r>
              <a:rPr lang="ru-RU" sz="2800" smtClean="0"/>
              <a:t>Побег разделен на полые ребристые междоузлия.</a:t>
            </a:r>
          </a:p>
          <a:p>
            <a:r>
              <a:rPr lang="ru-RU" sz="2800" smtClean="0"/>
              <a:t>Листья очередные, крупные перисторассеченные, иногда цельные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Значение.</a:t>
            </a:r>
          </a:p>
        </p:txBody>
      </p:sp>
      <p:pic>
        <p:nvPicPr>
          <p:cNvPr id="17410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19475" y="620713"/>
            <a:ext cx="5267325" cy="5184775"/>
          </a:xfrm>
        </p:spPr>
      </p:pic>
      <p:sp>
        <p:nvSpPr>
          <p:cNvPr id="17411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smtClean="0"/>
              <a:t>В семействе более 3 тыс. видов.</a:t>
            </a:r>
          </a:p>
          <a:p>
            <a:r>
              <a:rPr lang="ru-RU" sz="2400" smtClean="0"/>
              <a:t>Есть ценные овощные и эфиромасличные культуры:</a:t>
            </a:r>
          </a:p>
          <a:p>
            <a:r>
              <a:rPr lang="ru-RU" sz="2400" smtClean="0"/>
              <a:t>морковь,</a:t>
            </a:r>
          </a:p>
          <a:p>
            <a:r>
              <a:rPr lang="ru-RU" sz="2400" smtClean="0"/>
              <a:t>петрушка,</a:t>
            </a:r>
          </a:p>
          <a:p>
            <a:r>
              <a:rPr lang="ru-RU" sz="2400" smtClean="0"/>
              <a:t>сельдерей,</a:t>
            </a:r>
          </a:p>
          <a:p>
            <a:r>
              <a:rPr lang="ru-RU" sz="2400" smtClean="0"/>
              <a:t>укроп,</a:t>
            </a:r>
          </a:p>
          <a:p>
            <a:r>
              <a:rPr lang="ru-RU" sz="2400" smtClean="0"/>
              <a:t>тмин, </a:t>
            </a:r>
          </a:p>
          <a:p>
            <a:r>
              <a:rPr lang="ru-RU" sz="2400" smtClean="0"/>
              <a:t>анис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464050" cy="400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50" y="-1588"/>
            <a:ext cx="489585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7600" y="2349500"/>
            <a:ext cx="4216400" cy="454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12\Desktop\P83106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8640763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Опасные ядовитые виды:</a:t>
            </a:r>
            <a:endParaRPr lang="ru-RU" sz="3200" dirty="0"/>
          </a:p>
        </p:txBody>
      </p:sp>
      <p:pic>
        <p:nvPicPr>
          <p:cNvPr id="21506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635375" y="188913"/>
            <a:ext cx="5113338" cy="6480175"/>
          </a:xfrm>
        </p:spPr>
      </p:pic>
      <p:sp>
        <p:nvSpPr>
          <p:cNvPr id="21507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smtClean="0"/>
              <a:t>Болиголов пятнистый,</a:t>
            </a:r>
          </a:p>
          <a:p>
            <a:r>
              <a:rPr lang="ru-RU" sz="2400" smtClean="0"/>
              <a:t>вех или цикута</a:t>
            </a:r>
            <a:r>
              <a:rPr lang="ru-RU" smtClean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Лекарственные растения:</a:t>
            </a:r>
          </a:p>
        </p:txBody>
      </p:sp>
      <p:pic>
        <p:nvPicPr>
          <p:cNvPr id="23554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086225" y="273050"/>
            <a:ext cx="4089400" cy="5853113"/>
          </a:xfrm>
          <a:noFill/>
        </p:spPr>
      </p:pic>
      <p:sp>
        <p:nvSpPr>
          <p:cNvPr id="23555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smtClean="0"/>
              <a:t>Бедренец камнеломка (используется как отхаркивающее средство),</a:t>
            </a:r>
          </a:p>
          <a:p>
            <a:r>
              <a:rPr lang="ru-RU" sz="2000" smtClean="0"/>
              <a:t>любисток аптечный (мочегонное средство),</a:t>
            </a:r>
          </a:p>
          <a:p>
            <a:r>
              <a:rPr lang="ru-RU" sz="2000" smtClean="0"/>
              <a:t>сельдерей пахучий ( применяется при мочекаменной болезни),</a:t>
            </a:r>
          </a:p>
          <a:p>
            <a:r>
              <a:rPr lang="ru-RU" sz="2000" smtClean="0"/>
              <a:t>Дягиль лекарственный (при заболеваниях желудочно-кишечного тракта)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-11113"/>
            <a:ext cx="4859337" cy="675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2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178</Words>
  <Application>Microsoft Office PowerPoint</Application>
  <PresentationFormat>Экран (4:3)</PresentationFormat>
  <Paragraphs>45</Paragraphs>
  <Slides>12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Calibri</vt:lpstr>
      <vt:lpstr>Arial</vt:lpstr>
      <vt:lpstr>Тема Office</vt:lpstr>
      <vt:lpstr>Семейство Зонтичные</vt:lpstr>
      <vt:lpstr>Характеристика семейства</vt:lpstr>
      <vt:lpstr>Побег</vt:lpstr>
      <vt:lpstr>Значение.</vt:lpstr>
      <vt:lpstr>Слайд 5</vt:lpstr>
      <vt:lpstr>Слайд 6</vt:lpstr>
      <vt:lpstr>Опасные ядовитые виды:</vt:lpstr>
      <vt:lpstr>Лекарственные растения:</vt:lpstr>
      <vt:lpstr>Слайд 9</vt:lpstr>
      <vt:lpstr>Слайд 10</vt:lpstr>
      <vt:lpstr>Ответьте на вопросы:</vt:lpstr>
      <vt:lpstr>Ответьте на вопросы: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Семейство Зонтичные</dc:title>
  <dc:creator>12</dc:creator>
  <cp:lastModifiedBy>КарМаН</cp:lastModifiedBy>
  <cp:revision>16</cp:revision>
  <dcterms:created xsi:type="dcterms:W3CDTF">2012-03-10T15:24:58Z</dcterms:created>
  <dcterms:modified xsi:type="dcterms:W3CDTF">2012-06-18T21:57:37Z</dcterms:modified>
</cp:coreProperties>
</file>