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71" r:id="rId16"/>
    <p:sldId id="274" r:id="rId17"/>
    <p:sldId id="275" r:id="rId18"/>
    <p:sldId id="277" r:id="rId19"/>
    <p:sldId id="278" r:id="rId20"/>
    <p:sldId id="279" r:id="rId21"/>
    <p:sldId id="280" r:id="rId22"/>
    <p:sldId id="283" r:id="rId23"/>
    <p:sldId id="284" r:id="rId24"/>
    <p:sldId id="281" r:id="rId25"/>
    <p:sldId id="282" r:id="rId26"/>
    <p:sldId id="25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D7A8166-9580-41E5-9FBF-E65E6C00AA09}" type="datetimeFigureOut">
              <a:rPr lang="ru-RU" smtClean="0"/>
              <a:pPr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D696662-F330-4ADF-A413-CC2A68A5B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3;&#1072;&#1090;&#1072;&#1083;&#1100;&#1103;\&#1056;&#1072;&#1073;&#1086;&#1095;&#1080;&#1081;%20&#1089;&#1090;&#1086;&#1083;\&#1074;&#1099;&#1089;&#1096;&#1072;&#1103;%20&#1085;&#1077;&#1088;&#1074;&#1085;&#1072;&#1103;%20&#1076;&#1077;&#1103;&#1090;&#1077;&#1083;&#1100;&#1085;&#1086;&#1089;&#1090;&#1100;\&#1040;&#1091;&#1076;&#1080;&#1086;.wma" TargetMode="Externa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mp3ostrov.com/?string=%20%D1%EE%EB%EE%E2%E5%E9" TargetMode="External"/><Relationship Id="rId3" Type="http://schemas.openxmlformats.org/officeDocument/2006/relationships/hyperlink" Target="http://skonieczna.wordpress.com/tag/modern/" TargetMode="External"/><Relationship Id="rId7" Type="http://schemas.openxmlformats.org/officeDocument/2006/relationships/hyperlink" Target="http://images.yandex.ru/yandsearch?text=%D1%81%D0%BE%D0%BB%D0%BE%D0%B2%D0%B5%D0%B9&amp;rpt=simage&amp;p=0&amp;img_url=img-2007-05.photosight.ru/14/2088274.jpg&amp;noreask=1&amp;lr=14" TargetMode="External"/><Relationship Id="rId2" Type="http://schemas.openxmlformats.org/officeDocument/2006/relationships/hyperlink" Target="http://jizn-com-ua.1gb.ua/category/tegi/obezyan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obshestvo.egepedia.ru/doku.php/%D0%B3%D0%BB%D0%B0%D0%B2%D0%BD%D0%B0%D1%8F:%D1%81%D0%B0%D0%BC%D0%BE%D0%B5_%D0%B2%D0%B0%D0%B6%D0%BD%D0%BE%D0%B5:%D1%82%D1%80%D1%83%D0%B4_%D1%87%D0%B5%D0%BB%D0%BE%D0%B2%D0%B5%D0%BA%D0%B0" TargetMode="External"/><Relationship Id="rId11" Type="http://schemas.openxmlformats.org/officeDocument/2006/relationships/hyperlink" Target="http://www.sunhome.ru/journal/118924" TargetMode="External"/><Relationship Id="rId5" Type="http://schemas.openxmlformats.org/officeDocument/2006/relationships/hyperlink" Target="http://adalin.mospsy.ru/l_01a_04.shtml" TargetMode="External"/><Relationship Id="rId10" Type="http://schemas.openxmlformats.org/officeDocument/2006/relationships/hyperlink" Target="http://www.medlinks.ru/article.php?sid=9042" TargetMode="External"/><Relationship Id="rId4" Type="http://schemas.openxmlformats.org/officeDocument/2006/relationships/hyperlink" Target="http://www.sunhome.ru/religion/14328" TargetMode="External"/><Relationship Id="rId9" Type="http://schemas.openxmlformats.org/officeDocument/2006/relationships/hyperlink" Target="http://facenews.ua/12676/samie-izvestnie-deti-maugli-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708920"/>
            <a:ext cx="8458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ВЫСШЕЙ НЕРВНОЙ ДЕЯТЕЛЬНОСТИ ЧЕЛОВЕКА.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ПОЗНАВАТЕЛЬНЫЕ ПРОЦЕССЫ.</a:t>
            </a:r>
            <a:br>
              <a:rPr lang="ru-RU" b="1" dirty="0" smtClean="0"/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4365104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/>
              <a:t>Автор </a:t>
            </a:r>
            <a:endParaRPr lang="ru-RU" sz="2400" smtClean="0"/>
          </a:p>
          <a:p>
            <a:r>
              <a:rPr lang="ru-RU" sz="2400" smtClean="0"/>
              <a:t>Кузнецова Наталья Алексеевна </a:t>
            </a:r>
            <a:endParaRPr lang="ru-RU" sz="2400" dirty="0" smtClean="0"/>
          </a:p>
          <a:p>
            <a:r>
              <a:rPr lang="ru-RU" sz="2400" dirty="0" smtClean="0"/>
              <a:t>Учитель биологии</a:t>
            </a:r>
          </a:p>
          <a:p>
            <a:r>
              <a:rPr lang="ru-RU" sz="2400" dirty="0" smtClean="0"/>
              <a:t>МОУ СОШ №39 г. Тверь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060848"/>
            <a:ext cx="75608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ПОЗНАВАТЕЛЬНЫЕ ПРОЦЕССЫ.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772816"/>
            <a:ext cx="74168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Познание – процесс деятельности  человека,  основным содержанием которого является отражении объективной реальности в его сознании, а результатом – получении нового знания об окружающем мире.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7992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Первым шагом познания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ОЩУЩЕНИЕ</a:t>
            </a:r>
          </a:p>
          <a:p>
            <a:pPr algn="ctr"/>
            <a:r>
              <a:rPr lang="ru-RU" sz="3200" dirty="0" smtClean="0"/>
              <a:t>Непосредственная реакция нервной системы на факт реальности (раздражение)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07904" y="3717032"/>
            <a:ext cx="4680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/>
              <a:t>Например: мы слышим пение соловья, т.е. звуковых волны разной длины раздражают нервные клетки уха, и сигналы от нейрона идет в мозг.</a:t>
            </a:r>
            <a:endParaRPr lang="ru-RU" sz="24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573016"/>
            <a:ext cx="3393248" cy="238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179512" y="4581128"/>
            <a:ext cx="360040" cy="504056"/>
            <a:chOff x="3131840" y="2924944"/>
            <a:chExt cx="936104" cy="1008112"/>
          </a:xfrm>
          <a:solidFill>
            <a:schemeClr val="tx1"/>
          </a:solidFill>
        </p:grpSpPr>
        <p:sp>
          <p:nvSpPr>
            <p:cNvPr id="10" name="Овал 9"/>
            <p:cNvSpPr/>
            <p:nvPr/>
          </p:nvSpPr>
          <p:spPr>
            <a:xfrm>
              <a:off x="3131840" y="3573016"/>
              <a:ext cx="360040" cy="28803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3707904" y="3645024"/>
              <a:ext cx="360040" cy="28803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0" idx="6"/>
            </p:cNvCxnSpPr>
            <p:nvPr/>
          </p:nvCxnSpPr>
          <p:spPr>
            <a:xfrm flipH="1" flipV="1">
              <a:off x="3419872" y="2924944"/>
              <a:ext cx="72008" cy="79208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 flipV="1">
              <a:off x="3995936" y="3068960"/>
              <a:ext cx="72008" cy="75608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3419872" y="2924944"/>
              <a:ext cx="576064" cy="14401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3419872" y="3068960"/>
              <a:ext cx="576064" cy="14401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Дуга 15"/>
          <p:cNvSpPr/>
          <p:nvPr/>
        </p:nvSpPr>
        <p:spPr>
          <a:xfrm rot="1688077" flipH="1" flipV="1">
            <a:off x="830335" y="4015913"/>
            <a:ext cx="432048" cy="504056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1688077" flipH="1" flipV="1">
            <a:off x="678228" y="4114663"/>
            <a:ext cx="608403" cy="572890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052736"/>
            <a:ext cx="77048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На второй ступени познания работает механизм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ВОСПРИЯТИЯ</a:t>
            </a:r>
          </a:p>
          <a:p>
            <a:pPr algn="just"/>
            <a:r>
              <a:rPr lang="ru-RU" sz="3200" dirty="0" smtClean="0"/>
              <a:t>Первичное целостный анализ нервных сигналов в мозге. Если ощущение звука лишь хаотичное колебание, то  ВОСПРИЯТИЕ укладывает хаос в мелодию.</a:t>
            </a:r>
            <a:endParaRPr lang="ru-RU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4581128"/>
            <a:ext cx="2808312" cy="1975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Ауди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868144" y="4581128"/>
            <a:ext cx="944488" cy="94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268760"/>
            <a:ext cx="820891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Третий шаг можно считать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МЫШЛЕНИЕ</a:t>
            </a:r>
          </a:p>
          <a:p>
            <a:pPr algn="just"/>
            <a:r>
              <a:rPr lang="ru-RU" sz="3200" dirty="0" smtClean="0"/>
              <a:t>Чувственный или логический анализ факта. Здесь уже мозг использует существующий опыт, включает операции сравнения, анализа, обобщения.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Мыслительные операции: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1988840"/>
            <a:ext cx="57606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3600" dirty="0" smtClean="0"/>
              <a:t>Анализ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 Синтез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 Сравнение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 Обобщение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 Абстрагирование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069848"/>
          </a:xfrm>
        </p:spPr>
        <p:txBody>
          <a:bodyPr/>
          <a:lstStyle/>
          <a:p>
            <a:pPr algn="ctr"/>
            <a:r>
              <a:rPr lang="ru-RU" dirty="0" smtClean="0"/>
              <a:t>Виды мышления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340768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 ФОРМЕ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Наглядно-действенное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Наглядно-образное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Абстрактно-логическое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3212976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 ХАРАКТЕРУ ЗАДАЧ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Теоретическое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Практическое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79715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 СТЕПЕНИ НОВИЗНЫ И ОРГИНАЛЬНОСТИ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Репродуктивное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Творческое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069848"/>
          </a:xfrm>
        </p:spPr>
        <p:txBody>
          <a:bodyPr/>
          <a:lstStyle/>
          <a:p>
            <a:pPr algn="ctr"/>
            <a:r>
              <a:rPr lang="ru-RU" b="1" dirty="0" smtClean="0"/>
              <a:t>ПАМЯТЬ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340768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Память – это запоминание, сохранение и последующее воспроизведение человеком его опыта. Без памяти не может происходить обучение, мышление, ни навык.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3212976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сновные процессы памяти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691680" y="3645024"/>
            <a:ext cx="792088" cy="43204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860032" y="3789040"/>
            <a:ext cx="0" cy="504056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308304" y="3717032"/>
            <a:ext cx="648072" cy="360040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9552" y="443711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запоминание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450912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сохранения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6156176" y="450912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воспроизведения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1069848"/>
          </a:xfrm>
        </p:spPr>
        <p:txBody>
          <a:bodyPr/>
          <a:lstStyle/>
          <a:p>
            <a:pPr algn="ctr"/>
            <a:r>
              <a:rPr lang="ru-RU" b="1" dirty="0" smtClean="0"/>
              <a:t>Виды памяти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08920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долговременная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2708920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краткосрочная</a:t>
            </a:r>
            <a:endParaRPr lang="ru-RU" sz="3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843808" y="2060848"/>
            <a:ext cx="720080" cy="576064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08104" y="2060848"/>
            <a:ext cx="720080" cy="64807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1069848"/>
          </a:xfrm>
        </p:spPr>
        <p:txBody>
          <a:bodyPr/>
          <a:lstStyle/>
          <a:p>
            <a:pPr algn="ctr"/>
            <a:r>
              <a:rPr lang="ru-RU" b="1" dirty="0" smtClean="0"/>
              <a:t>Виды памяти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08920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механическая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2708920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логическая</a:t>
            </a:r>
            <a:endParaRPr lang="ru-RU" sz="3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843808" y="2060848"/>
            <a:ext cx="720080" cy="576064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08104" y="2060848"/>
            <a:ext cx="720080" cy="64807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20888"/>
            <a:ext cx="8229600" cy="106984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ВЫСШЕЙ НЕРВНОЙ ДЕЯТЕЛЬНОСТИ ЧЕЛОВЕКА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1069848"/>
          </a:xfrm>
        </p:spPr>
        <p:txBody>
          <a:bodyPr/>
          <a:lstStyle/>
          <a:p>
            <a:pPr algn="ctr"/>
            <a:r>
              <a:rPr lang="ru-RU" b="1" dirty="0" smtClean="0"/>
              <a:t>Виды памяти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08920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зрительная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2708920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слуховая</a:t>
            </a:r>
            <a:endParaRPr lang="ru-RU" sz="3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843808" y="2060848"/>
            <a:ext cx="720080" cy="576064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08104" y="2060848"/>
            <a:ext cx="720080" cy="64807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59832" y="4077072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моторная</a:t>
            </a:r>
            <a:endParaRPr lang="ru-RU" sz="32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716016" y="2060848"/>
            <a:ext cx="0" cy="2088232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 запомнить много, быстро и надёжно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556792"/>
            <a:ext cx="828092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Очень важно сосредоточиться на том, что Вы хотите выучить, и не отвлекаться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Пересказать  другим людям то, что вы прочитали.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Не стоит при чтении шепотом проговаривать слова, либо мысленно произносить то, что читаете в данный момент.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Записывайте прочитанное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Самый важный для вас текст лучше прочитывать утром, когда мозг работает лучше всего, или днем, если вы тяжело просыпаетесь.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Повторять то, что было выучено. В первый раз всё обновить в памяти через 40 минут после заучивания. </a:t>
            </a:r>
            <a:r>
              <a:rPr lang="ru-RU" sz="1600" dirty="0" smtClean="0"/>
              <a:t>Повторить в этот же день, 2-3 раза. Затем, если не забудете, на следующий день одно или два повторения. А после, по одному повторению с интервалом в 7-10 дней.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1412776"/>
            <a:ext cx="568863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Каждому человеку свойственно воображение. Образы воображения закрепляются с помощью речи и могут передаваться другим людям в виде художественных образов или научных предположений, которые потом будут проанализированы логическим мышлением и использованы в построении замыслов при создании новых вещей.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476672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Воображение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3986" y="1844824"/>
            <a:ext cx="244155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4888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Различают активное и пассивное воображение.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i="1" dirty="0" smtClean="0">
                <a:latin typeface="Arial" charset="0"/>
              </a:rPr>
              <a:t>Активное воображение</a:t>
            </a:r>
            <a:r>
              <a:rPr lang="ru-RU" sz="2400" dirty="0" smtClean="0">
                <a:latin typeface="Arial" charset="0"/>
              </a:rPr>
              <a:t> позволяет человеку до начала его работы представить себе то, что получится в результате. Эти образы позволяют довести изделие до необходимого уровня, будь то самоделка в руках ребенка или космический корабль в чертежах генерального конструктора.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Arial" charset="0"/>
              </a:rPr>
              <a:t>От активного воображения следует отличать </a:t>
            </a:r>
            <a:r>
              <a:rPr lang="ru-RU" sz="2400" b="1" i="1" dirty="0" smtClean="0">
                <a:latin typeface="Arial" charset="0"/>
              </a:rPr>
              <a:t>пассивное воображение</a:t>
            </a:r>
            <a:r>
              <a:rPr lang="ru-RU" sz="2400" dirty="0" smtClean="0">
                <a:latin typeface="Arial" charset="0"/>
              </a:rPr>
              <a:t>, которое подменяет собой активные действия.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Первая и вторая сигнальные системы и их взаимодействие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Условнорефлекторную деятельность коры больших полушарий Павлов назвал сигнальной деятельностью мозга.</a:t>
            </a:r>
          </a:p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1 сигнальная система </a:t>
            </a:r>
            <a:r>
              <a:rPr lang="ru-RU" sz="2400" dirty="0" smtClean="0"/>
              <a:t>- сигналы поступающие в мозг, которые вызываются предметами и явлениями, действующими на органы чувств (в результате чего возникают ощущения, восприятия, представления). Она имеется у человека и у животных. </a:t>
            </a:r>
          </a:p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2 сигнальная система </a:t>
            </a:r>
            <a:r>
              <a:rPr lang="ru-RU" sz="2400" dirty="0" smtClean="0"/>
              <a:t>– Слово. Есть только у человека.</a:t>
            </a:r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Первая и вторая сигнальные системы и их взаимодействие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Обе сигнальные системы находятся в постоянном взаимодействии. Если сигналы второй сигнальной системы (слова) не имеют опоры в первой сигнальной системе (не отражают того, что было получено через нее), то они становятся непонятными.</a:t>
            </a:r>
            <a:br>
              <a:rPr lang="ru-RU" sz="2400" dirty="0" smtClean="0"/>
            </a:br>
            <a:r>
              <a:rPr lang="ru-RU" sz="2400" dirty="0" smtClean="0"/>
              <a:t>Так, слово на иностранном языке, которого мы не знаем, ничего нам не говорит, так как за этим словом нет для нас конкретного содержания.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845864"/>
            <a:ext cx="3523853" cy="182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1"/>
            <a:ext cx="835292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http://jizn-com-ua.1gb.ua/category/tegi/obezyana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http://skonieczna.wordpress.com/tag/modern/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http://www.sunhome.ru/religion/14328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5"/>
              </a:rPr>
              <a:t>http://adalin.mospsy.ru/l_01a_04.shtml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6"/>
              </a:rPr>
              <a:t>http://obshestvo.egepedia.ru/doku.php/%D0%B3%D0%BB%D0%B0%D0%B2%D0%BD%D0%B0%D1%8F:%D1%81%D0%B0%D0%BC%D0%BE%D0%B5_%D0%B2%D0%B0%D0%B6%D0%BD%D0%BE%D0%B5:%D1%82%D1%80%D1%83%D0%B4_%D1%87%D0%B5%D0%BB%D0%BE%D0%B2%D0%B5%D0%BA%D0%B0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7"/>
              </a:rPr>
              <a:t>http://images.yandex.ru/yandsearch?text=%D1%81%D0%BE%D0%BB%D0%BE%D0%B2%D0%B5%D0%B9&amp;rpt=simage&amp;p=0&amp;img_url=img-2007-05.photosight.ru%2F14%2F2088274.jpg&amp;noreask=1&amp;lr=14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8"/>
              </a:rPr>
              <a:t>http://mp3ostrov.com/?string=%20%D1%EE%EB%EE%E2%E5%E9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9"/>
              </a:rPr>
              <a:t>http://facenews.ua/12676/samie-izvestnie-deti-maugli-.html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10"/>
              </a:rPr>
              <a:t>http://www.medlinks.ru/article.php?sid=9042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11"/>
              </a:rPr>
              <a:t>http://www.sunhome.ru/journal/118924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http://images.yandex.ru/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http://www.innovationtools.com/Articles/EnterpriseDetails.asp?a=164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 l="2568"/>
          <a:stretch>
            <a:fillRect/>
          </a:stretch>
        </p:blipFill>
        <p:spPr bwMode="auto">
          <a:xfrm>
            <a:off x="0" y="476671"/>
            <a:ext cx="3131840" cy="4787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39861" y="4149080"/>
            <a:ext cx="1804139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15816" y="620688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Главное </a:t>
            </a:r>
            <a:r>
              <a:rPr lang="ru-RU" sz="3200" dirty="0" smtClean="0"/>
              <a:t>отличие </a:t>
            </a:r>
            <a:r>
              <a:rPr lang="ru-RU" sz="3200" dirty="0" smtClean="0"/>
              <a:t>человека от других существ: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1628800"/>
            <a:ext cx="54726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 Сознание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Владение речью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Способность к трудовой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Общественная жизнь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Сознание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– высшая, свойственная только человеку, форма психического отражения объективной действительности.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2204864"/>
            <a:ext cx="55446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Сознание человека — способность отделения себя («я») от других людей и окружающей среды («не я»), адекватного отражения действительности. Сознание базируется на коммуникации между людьми, развивается по мере приобретения индивидуального жизненного опыта и связано с речью (языком). </a:t>
            </a:r>
            <a:endParaRPr lang="ru-RU" sz="24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420888"/>
            <a:ext cx="2615537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49694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Речь</a:t>
            </a:r>
          </a:p>
          <a:p>
            <a:pPr algn="just"/>
            <a:r>
              <a:rPr lang="ru-RU" sz="2400" b="1" dirty="0" smtClean="0"/>
              <a:t>Речь</a:t>
            </a:r>
            <a:r>
              <a:rPr lang="ru-RU" sz="2400" dirty="0" smtClean="0"/>
              <a:t> - сложившаяся в процессе исторической эволюции человека форма общения, опосредствованная языком.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Функции речи:</a:t>
            </a:r>
          </a:p>
          <a:p>
            <a:pPr marL="457200" indent="-457200" algn="just">
              <a:buAutoNum type="arabicParenR"/>
            </a:pPr>
            <a:r>
              <a:rPr lang="ru-RU" sz="2400" dirty="0" smtClean="0"/>
              <a:t>Речь - это наиболее совершенное емкое, точное и быстродействующее средство общения между людьми. </a:t>
            </a:r>
          </a:p>
          <a:p>
            <a:pPr marL="457200" indent="-457200" algn="just">
              <a:buAutoNum type="arabicParenR"/>
            </a:pPr>
            <a:r>
              <a:rPr lang="ru-RU" sz="2400" dirty="0" smtClean="0"/>
              <a:t> Речь служит орудием осуществления                               многих психических функций, поднимая их                            до уровня ясного осознания и открывая                           возможности произвольно регулировать и контролировать психические процессы.</a:t>
            </a:r>
          </a:p>
          <a:p>
            <a:pPr marL="457200" indent="-457200" algn="just">
              <a:buAutoNum type="arabicParenR"/>
            </a:pPr>
            <a:r>
              <a:rPr lang="ru-RU" sz="2400" dirty="0" smtClean="0"/>
              <a:t> Речь представляет отдельному человеку канал связи для получения информации из общечеловеческого социально-исторического опыта.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40466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Виды речи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Внешняя</a:t>
            </a:r>
          </a:p>
          <a:p>
            <a:pPr algn="ctr"/>
            <a:r>
              <a:rPr lang="ru-RU" sz="2400" dirty="0" smtClean="0"/>
              <a:t>Общение между людьми при помощи разговора или технических устройств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1052736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Внутренняя</a:t>
            </a:r>
          </a:p>
          <a:p>
            <a:pPr algn="ctr"/>
            <a:r>
              <a:rPr lang="ru-RU" sz="2400" dirty="0" smtClean="0"/>
              <a:t>Направлена на себя. Носит свернутый, сокращенный характер.</a:t>
            </a:r>
            <a:endParaRPr lang="ru-RU" sz="2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267744" y="908720"/>
            <a:ext cx="1008112" cy="216024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436096" y="908720"/>
            <a:ext cx="936104" cy="216024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5536" y="342900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Письменная 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91880" y="342900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Устная</a:t>
            </a:r>
            <a:endParaRPr lang="ru-RU" sz="24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1547664" y="2996952"/>
            <a:ext cx="720080" cy="504056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275856" y="2996952"/>
            <a:ext cx="720080" cy="504056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355976" y="3861048"/>
            <a:ext cx="504056" cy="43204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3491880" y="3861048"/>
            <a:ext cx="432048" cy="43204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339752" y="4437112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Диалог</a:t>
            </a:r>
            <a:endParaRPr lang="ru-RU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4355976" y="4437112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Монолог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 стрелкой 17"/>
          <p:cNvCxnSpPr/>
          <p:nvPr/>
        </p:nvCxnSpPr>
        <p:spPr>
          <a:xfrm>
            <a:off x="2915816" y="3933056"/>
            <a:ext cx="144016" cy="43204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267744" y="620688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Функции речи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19675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 общении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1196752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 мышлении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204864"/>
            <a:ext cx="3024336" cy="175432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Коммуникация</a:t>
            </a:r>
          </a:p>
          <a:p>
            <a:pPr algn="ctr"/>
            <a:r>
              <a:rPr lang="ru-RU" sz="2400" b="1" dirty="0" smtClean="0"/>
              <a:t>(общение)</a:t>
            </a:r>
          </a:p>
          <a:p>
            <a:pPr algn="ctr"/>
            <a:r>
              <a:rPr lang="ru-RU" sz="2000" dirty="0" smtClean="0"/>
              <a:t>Передача друг другу определенных сведений.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4365104"/>
            <a:ext cx="2664296" cy="193899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Экспрессия</a:t>
            </a:r>
          </a:p>
          <a:p>
            <a:pPr algn="ctr"/>
            <a:r>
              <a:rPr lang="ru-RU" sz="2400" dirty="0" smtClean="0"/>
              <a:t>Передача эмоционального отношения к человеку.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2132856"/>
            <a:ext cx="2592288" cy="1938992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Сигнализация</a:t>
            </a:r>
          </a:p>
          <a:p>
            <a:pPr algn="ctr"/>
            <a:r>
              <a:rPr lang="ru-RU" sz="2400" dirty="0" smtClean="0"/>
              <a:t>Через слово обозначается предмет, действие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2132856"/>
            <a:ext cx="2376264" cy="267765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Обобщение</a:t>
            </a:r>
          </a:p>
          <a:p>
            <a:pPr algn="ctr"/>
            <a:r>
              <a:rPr lang="ru-RU" sz="2400" dirty="0" smtClean="0"/>
              <a:t>Каждое слово уже обобщает и это позволяет реализовываться мышлению</a:t>
            </a:r>
            <a:endParaRPr lang="ru-RU" sz="2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195736" y="1124744"/>
            <a:ext cx="1008112" cy="216024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588224" y="1124744"/>
            <a:ext cx="792088" cy="216024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899592" y="1700808"/>
            <a:ext cx="360040" cy="504056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411760" y="1700808"/>
            <a:ext cx="144016" cy="504056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5508104" y="1628800"/>
            <a:ext cx="432048" cy="504056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7740352" y="1700808"/>
            <a:ext cx="504056" cy="43204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Труд</a:t>
            </a:r>
          </a:p>
          <a:p>
            <a:pPr algn="ctr"/>
            <a:endParaRPr lang="ru-RU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800" b="1" dirty="0" smtClean="0"/>
              <a:t>Труд</a:t>
            </a:r>
            <a:r>
              <a:rPr lang="ru-RU" sz="2800" dirty="0" smtClean="0"/>
              <a:t> – это фундаментальная форма деятельности человека, в процессе которого созидается вся совокупность предметов, необходимых ему для удовлетворения потребностей. 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i="1" dirty="0" smtClean="0"/>
              <a:t>В процессе эволюции у человека появились приспособления к труду, большой палец руки противопоставлен остальным.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604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Человек биосоциальное существо. 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40768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Жизнь, развитие, воспитание в обществе — ключевое условие нормального развития человека, превращения в личность. Известны случаи, когда люди с рождения жили вне человеческого общества, воспитывались среди животных. В таких случаях из двух начал, социального и биологического, в человеке оставалось только одно — биологическое. Такие люди усваивали привычки животных, теряли способность к членораздельной речи, сильно отставали в умственном развитии и даже после возвращения в человеческое общество не приживались в нем. </a:t>
            </a:r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057800"/>
            <a:ext cx="349405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225</TotalTime>
  <Words>971</Words>
  <Application>Microsoft Office PowerPoint</Application>
  <PresentationFormat>Экран (4:3)</PresentationFormat>
  <Paragraphs>127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ОСОБЕННОСТИ ВЫСШЕЙ НЕРВНОЙ ДЕЯТЕЛЬНОСТИ ЧЕЛОВЕКА.  ПОЗНАВАТЕЛЬНЫЕ ПРОЦЕССЫ. </vt:lpstr>
      <vt:lpstr>ОСОБЕННОСТИ ВЫСШЕЙ НЕРВНОЙ ДЕЯТЕЛЬНОСТИ ЧЕЛОВЕКА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Виды мышления</vt:lpstr>
      <vt:lpstr>ПАМЯТЬ</vt:lpstr>
      <vt:lpstr>Виды памяти</vt:lpstr>
      <vt:lpstr>Виды памяти</vt:lpstr>
      <vt:lpstr>Виды памяти</vt:lpstr>
      <vt:lpstr>Как запомнить много, быстро и надёжно  </vt:lpstr>
      <vt:lpstr>Слайд 22</vt:lpstr>
      <vt:lpstr>Слайд 23</vt:lpstr>
      <vt:lpstr>Слайд 24</vt:lpstr>
      <vt:lpstr>Слайд 25</vt:lpstr>
      <vt:lpstr>Слайд 26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ВЫСШЕЙ НЕРВНОЙ ДЕЯТЕЛЬНОСТИ ЧЕЛОВЕКА.  ПОЗНАВАТЕЛЬНЫЕ ПРОЦЕССЫ. </dc:title>
  <dc:creator>Наталья</dc:creator>
  <cp:lastModifiedBy>Наталья</cp:lastModifiedBy>
  <cp:revision>27</cp:revision>
  <dcterms:created xsi:type="dcterms:W3CDTF">2012-01-27T17:06:39Z</dcterms:created>
  <dcterms:modified xsi:type="dcterms:W3CDTF">2012-02-06T16:40:07Z</dcterms:modified>
</cp:coreProperties>
</file>