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3"/>
  </p:notesMasterIdLst>
  <p:sldIdLst>
    <p:sldId id="276" r:id="rId2"/>
    <p:sldId id="258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70" r:id="rId16"/>
    <p:sldId id="271" r:id="rId17"/>
    <p:sldId id="269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33"/>
    <a:srgbClr val="1F64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5" autoAdjust="0"/>
    <p:restoredTop sz="95086" autoAdjust="0"/>
  </p:normalViewPr>
  <p:slideViewPr>
    <p:cSldViewPr>
      <p:cViewPr varScale="1">
        <p:scale>
          <a:sx n="76" d="100"/>
          <a:sy n="76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EEF5FD4-23DE-47F5-A2CB-1DC71D3CB811}" type="datetimeFigureOut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61F1C8E-0938-4606-AB40-0F34C4C6B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DEB8FE-4DE8-4D01-9414-3B4860FD11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3C3380-8313-46A5-8536-E6D1590844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BAB94-0E8E-4CF7-92F4-A4CBED1085C7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05B22-E3ED-4E47-A5C1-71E9ED77D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70EB0-EF2C-4273-BCF1-A7233B25636D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6FC0B-4BB5-4209-BE7F-101DD52B4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E4EF7-2012-40E4-A00E-0BEBF27C6388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2F0AC-C590-4BBB-A492-5EBE297DF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E66C0-69F0-4E81-B4CE-FF0BE34FE06F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39460-FFCE-4998-AB9A-C11B70218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03FFF-B859-486E-B68C-11D2F7570DAB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9C06-601E-4D3A-BD42-51CFDA45B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28DA5-18F5-480D-BACA-0F6CE8BF9347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713D-3666-41A0-8FF2-FDC680772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A0054-FA4D-4A91-86C9-6DFB0E7E41F8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A091F-31A6-4BF1-B0DA-20B865EDD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F6DF-B93E-4BE0-A0A2-7CFDFCB9212D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8062-F8DD-4871-A7A1-96D06D956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9CF79-070B-4DBC-B24D-15229FD207B8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497F8-559E-43AF-96A6-95D7027F3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9A088-163D-4CCF-91EB-A876279A2642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07EB6-1DFB-4547-81E6-50DDA4282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595EF-B883-4F2A-A84F-AEBAEAB12E93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E5BA0-2BCD-4002-97BE-2DC50003D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F50D79-2A8A-4441-8545-60B00AFC3D33}" type="datetime1">
              <a:rPr lang="ru-RU"/>
              <a:pPr>
                <a:defRPr/>
              </a:pPr>
              <a:t>20.12.2011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CD7A6A-4532-4563-84A6-20E196E46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1" r:id="rId4"/>
    <p:sldLayoutId id="2147483855" r:id="rId5"/>
    <p:sldLayoutId id="2147483850" r:id="rId6"/>
    <p:sldLayoutId id="2147483856" r:id="rId7"/>
    <p:sldLayoutId id="2147483857" r:id="rId8"/>
    <p:sldLayoutId id="2147483858" r:id="rId9"/>
    <p:sldLayoutId id="2147483849" r:id="rId10"/>
    <p:sldLayoutId id="2147483859" r:id="rId11"/>
  </p:sldLayoutIdLst>
  <p:transition/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1331913" y="981075"/>
            <a:ext cx="676910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Презентация «Знакомьтесь! Пауки.» выполнена </a:t>
            </a:r>
          </a:p>
          <a:p>
            <a:endParaRPr lang="ru-RU" sz="2000" b="1">
              <a:latin typeface="Constantia" pitchFamily="18" charset="0"/>
            </a:endParaRPr>
          </a:p>
          <a:p>
            <a:r>
              <a:rPr lang="ru-RU" sz="2000" b="1">
                <a:latin typeface="Constantia" pitchFamily="18" charset="0"/>
              </a:rPr>
              <a:t>Мазанько Еленой Ивановной – учителем биологии</a:t>
            </a:r>
          </a:p>
          <a:p>
            <a:endParaRPr lang="ru-RU" sz="2000" b="1">
              <a:latin typeface="Constantia" pitchFamily="18" charset="0"/>
            </a:endParaRPr>
          </a:p>
          <a:p>
            <a:r>
              <a:rPr lang="ru-RU" sz="2000" b="1">
                <a:latin typeface="Constantia" pitchFamily="18" charset="0"/>
              </a:rPr>
              <a:t> ГБОУ СОШ №  402  ВАО г.  Москвы.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47813" y="3644900"/>
            <a:ext cx="6696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Цель презентации: расширить представленный в учебнике материал про пауков , сделать его более насыщенным, ярким, запоминающимся. Воспитывать уважение  и  любовь к природе.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331913" y="692150"/>
            <a:ext cx="74882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В местах, где жаркое лето сменяет тёплая осень живёт </a:t>
            </a:r>
            <a:r>
              <a:rPr lang="ru-RU" b="1">
                <a:latin typeface="Constantia" pitchFamily="18" charset="0"/>
              </a:rPr>
              <a:t>Каракурт, </a:t>
            </a:r>
            <a:r>
              <a:rPr lang="ru-RU">
                <a:latin typeface="Constantia" pitchFamily="18" charset="0"/>
              </a:rPr>
              <a:t>прозванный  черной  вдовой. Смысл прозвища очень точен: сразу после свадьбы почти все паучихи этого рода сами себя обрекают на вдовство - убивают эфемерных мужей. Если за первым, домогаясь любви, придет второй паук, то и его ждет та же печальная судьба.</a:t>
            </a:r>
          </a:p>
          <a:p>
            <a:endParaRPr lang="ru-RU">
              <a:latin typeface="Constantia" pitchFamily="18" charset="0"/>
            </a:endParaRPr>
          </a:p>
        </p:txBody>
      </p:sp>
      <p:pic>
        <p:nvPicPr>
          <p:cNvPr id="1026" name="Picture 2" descr="C:\Users\Елена\Desktop\black-widow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213100"/>
            <a:ext cx="22494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Елена\Desktop\latrodectus tredecimguttatu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213100"/>
            <a:ext cx="2087563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3132138" y="3213100"/>
            <a:ext cx="31686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Яд Каракурта в 15 раз сильнее яда одной из самых страшных змей -  гремучей змеи. Укусы Каракурта вызывают у человека очень тяжелое отравление, которое при несвоевременном лечении может заканчиваться смертью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1403350" y="333375"/>
            <a:ext cx="741680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Но не все самцы смиряются со своей участью – быть съеденными самкой. Есть пауки, которые не делают ловчих сетей, а ведут бродячий образ жизни. Это пауки – волки. Например</a:t>
            </a:r>
            <a:r>
              <a:rPr lang="ru-RU" b="1">
                <a:latin typeface="Constantia" pitchFamily="18" charset="0"/>
              </a:rPr>
              <a:t>, Пизаура удивительная.</a:t>
            </a:r>
          </a:p>
          <a:p>
            <a:r>
              <a:rPr lang="ru-RU">
                <a:latin typeface="Constantia" pitchFamily="18" charset="0"/>
              </a:rPr>
              <a:t>Она очень подвижна, имеет маленькое брюшко и длинные ноги. Самец преподносит самке «свадебный» подарок. Поймав муху он тщательно  заворачивает её в многослойную паутину. Прикрываясь подарком как щитом, он медленно ползёт к самке. Самка хватает свёрток .Теперь каждый занят своим делом. Самка спокойно высасывает муху , а самец спешит  выполнить задачу своей жизни – продолжить род.</a:t>
            </a:r>
          </a:p>
        </p:txBody>
      </p:sp>
      <p:pic>
        <p:nvPicPr>
          <p:cNvPr id="6148" name="Picture 4" descr="C:\Users\Елена\Desktop\0_2fed9_7e5a0214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644900"/>
            <a:ext cx="3744913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Елена\Desktop\1_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644900"/>
            <a:ext cx="376713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Елена\Desktop\tarantul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429000"/>
            <a:ext cx="41036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Елена\Desktop\tarantula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60350"/>
            <a:ext cx="4103687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6"/>
          <p:cNvSpPr>
            <a:spLocks noChangeArrowheads="1"/>
          </p:cNvSpPr>
          <p:nvPr/>
        </p:nvSpPr>
        <p:spPr bwMode="auto">
          <a:xfrm>
            <a:off x="2286000" y="170021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.</a:t>
            </a: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468313" y="1268413"/>
            <a:ext cx="36718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r>
              <a:rPr lang="ru-RU" b="1">
                <a:latin typeface="Constantia" pitchFamily="18" charset="0"/>
              </a:rPr>
              <a:t>Тарантулы</a:t>
            </a:r>
            <a:r>
              <a:rPr lang="ru-RU">
                <a:latin typeface="Constantia" pitchFamily="18" charset="0"/>
              </a:rPr>
              <a:t> представляют собой группу волосатых и очень больших (около 3-4 см в длину) пауков, которые принадлежат к семейству пауков-птицеедов.</a:t>
            </a:r>
          </a:p>
        </p:txBody>
      </p:sp>
      <p:sp>
        <p:nvSpPr>
          <p:cNvPr id="26630" name="TextBox 10"/>
          <p:cNvSpPr txBox="1">
            <a:spLocks noChangeArrowheads="1"/>
          </p:cNvSpPr>
          <p:nvPr/>
        </p:nvSpPr>
        <p:spPr bwMode="auto">
          <a:xfrm>
            <a:off x="5219700" y="3860800"/>
            <a:ext cx="34559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Тарантулы живут в глубоких и влажных норах в степях и пустынях. Яд тарантула не очень опасный для человека, а некоторых даже можно держать в качестве домашних животных.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1619250" y="333375"/>
            <a:ext cx="7273925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Самый трудолюбивый паук</a:t>
            </a:r>
          </a:p>
          <a:p>
            <a:r>
              <a:rPr lang="ru-RU" b="1">
                <a:latin typeface="Constantia" pitchFamily="18" charset="0"/>
              </a:rPr>
              <a:t>Золотой кругопряд </a:t>
            </a:r>
            <a:r>
              <a:rPr lang="ru-RU">
                <a:latin typeface="Constantia" pitchFamily="18" charset="0"/>
              </a:rPr>
              <a:t>(семейство Нефилов) - трудится с невероятным усердием.Он каждый день восстанавливает свою отливающую золотом паутину, Диаметр которой достигает метра.</a:t>
            </a:r>
          </a:p>
          <a:p>
            <a:r>
              <a:rPr lang="ru-RU">
                <a:latin typeface="Constantia" pitchFamily="18" charset="0"/>
              </a:rPr>
              <a:t>Ученые считают, что цвет паутины привлекает насекомых днем, а вечером прячет гнездо паука.</a:t>
            </a:r>
          </a:p>
          <a:p>
            <a:r>
              <a:rPr lang="ru-RU">
                <a:latin typeface="Constantia" pitchFamily="18" charset="0"/>
              </a:rPr>
              <a:t>Кстати, сама паутина по прочности сопоставима со сталью</a:t>
            </a:r>
          </a:p>
          <a:p>
            <a:r>
              <a:rPr lang="ru-RU">
                <a:latin typeface="Constantia" pitchFamily="18" charset="0"/>
              </a:rPr>
              <a:t>Самки могут жить от 10 до 15 лет, а самцы - всего несколько месяцев</a:t>
            </a:r>
          </a:p>
        </p:txBody>
      </p:sp>
      <p:pic>
        <p:nvPicPr>
          <p:cNvPr id="3074" name="Picture 2" descr="C:\Users\Елена\Desktop\Golden_orb_weaver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2997200"/>
            <a:ext cx="55451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Елена\Desktop\1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484313"/>
            <a:ext cx="360045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1547813" y="476250"/>
            <a:ext cx="3671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Самый добрый паук</a:t>
            </a:r>
            <a:r>
              <a:rPr lang="ru-RU">
                <a:latin typeface="Constantia" pitchFamily="18" charset="0"/>
              </a:rPr>
              <a:t>.</a:t>
            </a:r>
          </a:p>
        </p:txBody>
      </p:sp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323850" y="2133600"/>
            <a:ext cx="338455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Паук -  вегетарианец из семейства скакунов. Питается частями растений. Обладает покладистым нравом. Даже  о потомстве заботится самец и самка, что среди пауков большая редкость.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Елена\Desktop\1014.jpg"/>
          <p:cNvPicPr>
            <a:picLocks noChangeAspect="1" noChangeArrowheads="1"/>
          </p:cNvPicPr>
          <p:nvPr/>
        </p:nvPicPr>
        <p:blipFill>
          <a:blip r:embed="rId3"/>
          <a:srcRect r="-1295" b="4851"/>
          <a:stretch>
            <a:fillRect/>
          </a:stretch>
        </p:blipFill>
        <p:spPr bwMode="auto">
          <a:xfrm>
            <a:off x="4211638" y="1700213"/>
            <a:ext cx="47466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835150" y="404813"/>
            <a:ext cx="4897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 Самый пушистый паук</a:t>
            </a:r>
          </a:p>
        </p:txBody>
      </p:sp>
      <p:sp>
        <p:nvSpPr>
          <p:cNvPr id="30724" name="Прямоугольник 8"/>
          <p:cNvSpPr>
            <a:spLocks noChangeArrowheads="1"/>
          </p:cNvSpPr>
          <p:nvPr/>
        </p:nvSpPr>
        <p:spPr bwMode="auto">
          <a:xfrm>
            <a:off x="468313" y="1916113"/>
            <a:ext cx="35274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Древесный паук-птицеед </a:t>
            </a:r>
            <a:r>
              <a:rPr lang="ru-RU">
                <a:latin typeface="Constantia" pitchFamily="18" charset="0"/>
              </a:rPr>
              <a:t>в народе более известный как паук-брошь, обитает на нескольких островах Карибского бассейна – Мартинике, Гваделупе, Антильских островах. Здесь в густых кронах деревьев он плетет плотную воронкообразную паутину, в которой и проводит большую часть своей жизни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2051050" y="404813"/>
            <a:ext cx="5184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 Самый опасный паук тропиков</a:t>
            </a:r>
            <a:r>
              <a:rPr lang="ru-RU">
                <a:latin typeface="Constantia" pitchFamily="18" charset="0"/>
              </a:rPr>
              <a:t>.</a:t>
            </a:r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5435600" y="836613"/>
            <a:ext cx="37084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r>
              <a:rPr lang="ru-RU" b="1">
                <a:latin typeface="Constantia" pitchFamily="18" charset="0"/>
              </a:rPr>
              <a:t>Коричневый паук - отшельник</a:t>
            </a:r>
          </a:p>
          <a:p>
            <a:r>
              <a:rPr lang="ru-RU">
                <a:latin typeface="Constantia" pitchFamily="18" charset="0"/>
              </a:rPr>
              <a:t>является одним из немногих пауков в мире, является вредным для человека. Обитает на Среднем Западе, Калифорнии .Паук невелик – от 0,6 до 2 сантиметров – что делает его не совсем заметным. Он ищет теплые, сухие и темные места, Коричневый отшельник имеет 6 глаз в 3 пары .При укусе коричневого отшельника, зачастую симптомы проявляются в течение первых 24 часов. В то же время весь яд распространяется по всему телу человека.. Отшельники не агрессивны и кусают только тогда, когда находятся под угрозой.</a:t>
            </a:r>
          </a:p>
        </p:txBody>
      </p:sp>
      <p:pic>
        <p:nvPicPr>
          <p:cNvPr id="7170" name="Picture 2" descr="C:\Users\Елена\Desktop\brown_recluse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28775"/>
            <a:ext cx="478790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Прямоугольник 3"/>
          <p:cNvSpPr>
            <a:spLocks noChangeArrowheads="1"/>
          </p:cNvSpPr>
          <p:nvPr/>
        </p:nvSpPr>
        <p:spPr bwMode="auto">
          <a:xfrm>
            <a:off x="5651500" y="981075"/>
            <a:ext cx="32416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Водяной </a:t>
            </a:r>
            <a:r>
              <a:rPr lang="ru-RU" b="1">
                <a:latin typeface="Constantia" pitchFamily="18" charset="0"/>
              </a:rPr>
              <a:t>паук – серебрянка </a:t>
            </a:r>
            <a:r>
              <a:rPr lang="ru-RU">
                <a:latin typeface="Constantia" pitchFamily="18" charset="0"/>
              </a:rPr>
              <a:t>проводит почти всю свою жизнь под водой, что весьма необычно для пауков. Чтобы дышать там, пауки используют куполообразные гнезда из паутины, в которых они хранят запас воздуха. Для пополнения запаса они переносят пузырьки воздуха на специальных волосках на своем брюшке с поверхности. Также кислород может проникать в эти купола из воды, что избавляет паука от необходимости лезть на поверхность. </a:t>
            </a:r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2339975" y="333375"/>
            <a:ext cx="3095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Самый водяной паук</a:t>
            </a:r>
          </a:p>
        </p:txBody>
      </p:sp>
      <p:pic>
        <p:nvPicPr>
          <p:cNvPr id="5122" name="Picture 2" descr="C:\Users\Елена\Desktop\pavuk-sribl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557338"/>
            <a:ext cx="4535487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4"/>
          <p:cNvSpPr txBox="1">
            <a:spLocks noChangeArrowheads="1"/>
          </p:cNvSpPr>
          <p:nvPr/>
        </p:nvSpPr>
        <p:spPr bwMode="auto">
          <a:xfrm>
            <a:off x="1763713" y="404813"/>
            <a:ext cx="5040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Самый необычный паук</a:t>
            </a:r>
            <a:r>
              <a:rPr lang="ru-RU">
                <a:latin typeface="Constantia" pitchFamily="18" charset="0"/>
              </a:rPr>
              <a:t>.</a:t>
            </a:r>
          </a:p>
        </p:txBody>
      </p:sp>
      <p:pic>
        <p:nvPicPr>
          <p:cNvPr id="8194" name="Picture 2" descr="C:\Users\Елена\Desktop\477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508500"/>
            <a:ext cx="2187575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Елена\Desktop\28973-spiny-spider-gasteracantha-cancriformis-their-abdomen-or-opisthosoma-is-heavily-sclerotized-and-armed-with-hard-spines-possibly-to-protect-against-birds-and-lizards-dominican-republi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476250"/>
            <a:ext cx="259238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C:\Users\Елена\Desktop\Gasteracantha-cancriformis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2420938"/>
            <a:ext cx="247967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C:\Users\Елена\Desktop\1922247_f52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2852738"/>
            <a:ext cx="273526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C:\Users\Елена\Desktop\57723-spiny-spider-gasteracantha-cancriformis-their-abdomen-or-opisthosoma-is-heavily-sclerotized-and-armed-with-hard-spines-possibly-to-protect-against-birds-and-lizards-dominican-republi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8263" y="4076700"/>
            <a:ext cx="174783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C:\Users\Елена\Desktop\GasteracanthaFornicata_2b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87675" y="2492375"/>
            <a:ext cx="295275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Box 13"/>
          <p:cNvSpPr txBox="1">
            <a:spLocks noChangeArrowheads="1"/>
          </p:cNvSpPr>
          <p:nvPr/>
        </p:nvSpPr>
        <p:spPr bwMode="auto">
          <a:xfrm>
            <a:off x="1692275" y="981075"/>
            <a:ext cx="42481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Паук гастераканта </a:t>
            </a:r>
            <a:r>
              <a:rPr lang="ru-RU">
                <a:latin typeface="Constantia" pitchFamily="18" charset="0"/>
              </a:rPr>
              <a:t>из Восточной Африки яркой окраской предупреждает о своем яде и шипах.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03350" y="333375"/>
            <a:ext cx="7345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Посмотрите в простые глаза пауков! Разве они не прекрасны?</a:t>
            </a:r>
          </a:p>
        </p:txBody>
      </p:sp>
      <p:pic>
        <p:nvPicPr>
          <p:cNvPr id="34819" name="Picture 6" descr="C:\Users\Елена\Desktop\susanto-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989138"/>
            <a:ext cx="278606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7" descr="C:\Users\Елена\Desktop\11548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3500438"/>
            <a:ext cx="22574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9" descr="C:\Users\Елена\Desktop\11_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1700213"/>
            <a:ext cx="23225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0" descr="C:\Users\Елена\Desktop\2889130_large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1052513"/>
            <a:ext cx="25923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11" descr="C:\Users\Елена\Desktop\0_1f33b_5b241b84_X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221163"/>
            <a:ext cx="273685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12" descr="C:\Users\Елена\Desktop\thumb43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84888" y="4292600"/>
            <a:ext cx="26908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1116013" y="620713"/>
            <a:ext cx="75596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Из числа существ, живущих рядом с нами, пауки, без сомнения, наиболее интересные</a:t>
            </a:r>
            <a:r>
              <a:rPr lang="ru-RU">
                <a:latin typeface="Constantia" pitchFamily="18" charset="0"/>
              </a:rPr>
              <a:t>…                                                      ( Карл  Фриш)</a:t>
            </a:r>
          </a:p>
        </p:txBody>
      </p:sp>
      <p:pic>
        <p:nvPicPr>
          <p:cNvPr id="1026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916113"/>
            <a:ext cx="446405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5724525" y="2133600"/>
            <a:ext cx="2735263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Я паучок – крестовичок.  Хочу познакомить вас со своими славными собратьями по классу. Мы относимся к типу «Членистоногие». Нас известно около 60 000.</a:t>
            </a:r>
          </a:p>
          <a:p>
            <a:r>
              <a:rPr lang="ru-RU">
                <a:latin typeface="Constantia" pitchFamily="18" charset="0"/>
              </a:rPr>
              <a:t> Мы заселили наземно-воздушную среду обитания, а некоторые освоили и водную.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1908175" y="549275"/>
            <a:ext cx="6408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Наше значение для жизни людей трудно переоценить</a:t>
            </a:r>
            <a:r>
              <a:rPr lang="ru-RU">
                <a:latin typeface="Constantia" pitchFamily="18" charset="0"/>
              </a:rPr>
              <a:t>.</a:t>
            </a:r>
          </a:p>
        </p:txBody>
      </p:sp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1547813" y="1557338"/>
            <a:ext cx="698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Пауки помощники людей в борьбе за урожай. Люди уже давно умерли бы с голоду, если бы не пауки. Ежегодно на каждом гектаре  уничтожается более 2-х центнеров насекомых - вредителей.</a:t>
            </a:r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1476375" y="2924175"/>
            <a:ext cx="66246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Да и паутина находит практическое применение. Например в оптической промышленности При изготовлении телескопов, микроскопов, оптических прицелов.</a:t>
            </a:r>
          </a:p>
          <a:p>
            <a:r>
              <a:rPr lang="ru-RU">
                <a:latin typeface="Constantia" pitchFamily="18" charset="0"/>
              </a:rPr>
              <a:t>В древности свежей паутиной останавливали кровь.</a:t>
            </a:r>
          </a:p>
          <a:p>
            <a:r>
              <a:rPr lang="ru-RU">
                <a:latin typeface="Constantia" pitchFamily="18" charset="0"/>
              </a:rPr>
              <a:t>Пытались использовать паутинный шёлк в текстильной промышленности.  Людовику </a:t>
            </a:r>
            <a:r>
              <a:rPr lang="en-US">
                <a:latin typeface="Constantia" pitchFamily="18" charset="0"/>
              </a:rPr>
              <a:t>XV</a:t>
            </a:r>
            <a:r>
              <a:rPr lang="ru-RU">
                <a:latin typeface="Constantia" pitchFamily="18" charset="0"/>
              </a:rPr>
              <a:t> даже подарили перчатки и чулки из паутинного шёлка. Но пока это не доступно в промышленных масштабах. Восьминогие ткачихи едят только свежепойманную  добычу.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1547813" y="692150"/>
            <a:ext cx="72009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В презентации были использованы первоисточники: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 М.А. Козлов «Живые организмы – спутники человека»  Москва , Просвещение 1976 г.</a:t>
            </a:r>
          </a:p>
          <a:p>
            <a:r>
              <a:rPr lang="ru-RU">
                <a:latin typeface="Constantia" pitchFamily="18" charset="0"/>
              </a:rPr>
              <a:t>О.В. Волцит, М.Е. Черняховский Энциклопедия «Природа России»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Сайты:</a:t>
            </a:r>
          </a:p>
          <a:p>
            <a:r>
              <a:rPr lang="en-US">
                <a:latin typeface="Constantia" pitchFamily="18" charset="0"/>
              </a:rPr>
              <a:t>http://www.zoopicture.ru/tag/pauk/</a:t>
            </a:r>
          </a:p>
          <a:p>
            <a:r>
              <a:rPr lang="en-US">
                <a:latin typeface="Constantia" pitchFamily="18" charset="0"/>
              </a:rPr>
              <a:t>http://podsneznik.nnov.org/ </a:t>
            </a:r>
          </a:p>
          <a:p>
            <a:r>
              <a:rPr lang="en-US">
                <a:latin typeface="Constantia" pitchFamily="18" charset="0"/>
              </a:rPr>
              <a:t>http://www.gazeta.ru/ </a:t>
            </a:r>
          </a:p>
          <a:p>
            <a:r>
              <a:rPr lang="en-US">
                <a:latin typeface="Constantia" pitchFamily="18" charset="0"/>
              </a:rPr>
              <a:t>http://otherreferats.allbest.ru  </a:t>
            </a:r>
          </a:p>
          <a:p>
            <a:r>
              <a:rPr lang="en-US">
                <a:latin typeface="Constantia" pitchFamily="18" charset="0"/>
              </a:rPr>
              <a:t>http://clubs.ya.ru/</a:t>
            </a:r>
          </a:p>
          <a:p>
            <a:r>
              <a:rPr lang="en-US">
                <a:latin typeface="Constantia" pitchFamily="18" charset="0"/>
              </a:rPr>
              <a:t>http://funkys.ru</a:t>
            </a:r>
          </a:p>
          <a:p>
            <a:r>
              <a:rPr lang="en-US">
                <a:latin typeface="Constantia" pitchFamily="18" charset="0"/>
              </a:rPr>
              <a:t>http://nasfoto.narod.ru</a:t>
            </a:r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rgbClr val="008000"/>
                </a:solidFill>
              </a:rPr>
              <a:t>Знакомьтесь!  Пауки.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789363"/>
            <a:ext cx="84582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6" name="Picture 2" descr="C:\Users\Елена\Desktop\0_333a8_d5a3c6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60350"/>
            <a:ext cx="39973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Елена\Desktop\5397221025_099046a86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40322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611188" y="692150"/>
            <a:ext cx="79216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Наше латинское название </a:t>
            </a:r>
            <a:r>
              <a:rPr lang="en-US" b="1">
                <a:latin typeface="Constantia" pitchFamily="18" charset="0"/>
              </a:rPr>
              <a:t>ARACHNOIDEA</a:t>
            </a:r>
            <a:r>
              <a:rPr lang="ru-RU" b="1">
                <a:latin typeface="Constantia" pitchFamily="18" charset="0"/>
              </a:rPr>
              <a:t> -  АРАХНЫ</a:t>
            </a:r>
            <a:r>
              <a:rPr lang="ru-RU">
                <a:latin typeface="Constantia" pitchFamily="18" charset="0"/>
              </a:rPr>
              <a:t>. Древнегреческая легенда повествует о прекрасной девушке Арахне  – искусной ткачихе, не побоявшейся вызвать на состязание саму Афину Палладу. По преданию ткань, вытканная Арахной, не уступала ткани Афины. Но богиня не признала её достоинств.</a:t>
            </a:r>
          </a:p>
        </p:txBody>
      </p:sp>
      <p:pic>
        <p:nvPicPr>
          <p:cNvPr id="17410" name="Picture 2" descr="C:\Users\Елена\Desktop\normal_cr-GiovanniCaselli-TheAgeOfFable-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276475"/>
            <a:ext cx="3311525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5148263" y="2997200"/>
            <a:ext cx="31686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- Будь же ты пауком – вечно ткущем свою паутину,- вскричала Афина и превратила прекрасную  девушку в паука.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547813" y="333375"/>
            <a:ext cx="6337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Расскажу немного о моём  </a:t>
            </a:r>
            <a:r>
              <a:rPr lang="ru-RU" b="1">
                <a:latin typeface="Constantia" pitchFamily="18" charset="0"/>
              </a:rPr>
              <a:t>внешнем виде. </a:t>
            </a:r>
            <a:r>
              <a:rPr lang="ru-RU">
                <a:latin typeface="Constantia" pitchFamily="18" charset="0"/>
              </a:rPr>
              <a:t>Все пауки, несмотря на их разнообразие имеют паучий облик: два овала, один всегда больше другого , соединённые узким стебельком.</a:t>
            </a:r>
          </a:p>
        </p:txBody>
      </p:sp>
      <p:pic>
        <p:nvPicPr>
          <p:cNvPr id="1027" name="Picture 3" descr="C:\Users\Елена\Desktop\1.JPG"/>
          <p:cNvPicPr>
            <a:picLocks noChangeAspect="1" noChangeArrowheads="1"/>
          </p:cNvPicPr>
          <p:nvPr/>
        </p:nvPicPr>
        <p:blipFill>
          <a:blip r:embed="rId3"/>
          <a:srcRect t="8704" r="-320"/>
          <a:stretch>
            <a:fillRect/>
          </a:stretch>
        </p:blipFill>
        <p:spPr bwMode="auto">
          <a:xfrm>
            <a:off x="2051050" y="1700213"/>
            <a:ext cx="47736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1403350" y="4652963"/>
            <a:ext cx="66246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Овал поменьше – это головогрудь. На ней расположены:</a:t>
            </a:r>
          </a:p>
          <a:p>
            <a:r>
              <a:rPr lang="ru-RU">
                <a:latin typeface="Constantia" pitchFamily="18" charset="0"/>
              </a:rPr>
              <a:t>крючкообразные челюсти -  хелицеры,  рядом, покрытые чувствительными волосками – ногощупальца и 4 пары ходильных ног. Большой овал – это брюшко на котором расположены паутинные железы . </a:t>
            </a:r>
          </a:p>
          <a:p>
            <a:r>
              <a:rPr lang="ru-RU">
                <a:latin typeface="Constantia" pitchFamily="18" charset="0"/>
              </a:rPr>
              <a:t>                                Вот вам мой портрет.</a:t>
            </a: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835150" y="0"/>
            <a:ext cx="66976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            </a:t>
            </a:r>
            <a:r>
              <a:rPr lang="ru-RU" b="1">
                <a:latin typeface="Constantia" pitchFamily="18" charset="0"/>
              </a:rPr>
              <a:t>Моё внутреннее строение имеет особенности :</a:t>
            </a:r>
          </a:p>
        </p:txBody>
      </p:sp>
      <p:pic>
        <p:nvPicPr>
          <p:cNvPr id="2050" name="Picture 2" descr="C:\Users\Елена\Desktop\0013-013-Vnutrennee-stroenie-Paukoobraznyk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141663"/>
            <a:ext cx="80645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1258888" y="836613"/>
            <a:ext cx="77057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Пищеварение -  внекишечное,  желудок сосательный. На хелицерах  расположены ядовитые железы.</a:t>
            </a:r>
          </a:p>
          <a:p>
            <a:r>
              <a:rPr lang="ru-RU">
                <a:latin typeface="Constantia" pitchFamily="18" charset="0"/>
              </a:rPr>
              <a:t> Органы дыхания – лёгкие и трахеи.</a:t>
            </a:r>
          </a:p>
          <a:p>
            <a:r>
              <a:rPr lang="ru-RU">
                <a:latin typeface="Constantia" pitchFamily="18" charset="0"/>
              </a:rPr>
              <a:t> Сердце имеет вид длинной трубочки с отверстиями- остиями.</a:t>
            </a:r>
          </a:p>
          <a:p>
            <a:r>
              <a:rPr lang="ru-RU">
                <a:latin typeface="Constantia" pitchFamily="18" charset="0"/>
              </a:rPr>
              <a:t> Выделительная система  представлена мальпигиевыми сосудами</a:t>
            </a:r>
          </a:p>
          <a:p>
            <a:r>
              <a:rPr lang="ru-RU">
                <a:latin typeface="Constantia" pitchFamily="18" charset="0"/>
              </a:rPr>
              <a:t> Нервная система состоит из головогрудного узла и отходящих от него   нервов.</a:t>
            </a:r>
          </a:p>
          <a:p>
            <a:r>
              <a:rPr lang="ru-RU">
                <a:latin typeface="Constantia" pitchFamily="18" charset="0"/>
              </a:rPr>
              <a:t>. </a:t>
            </a:r>
          </a:p>
          <a:p>
            <a:r>
              <a:rPr lang="ru-RU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Елена\Desktop\picture_42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57563"/>
            <a:ext cx="374491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1692275" y="260350"/>
            <a:ext cx="37433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Богатство всех пауков – паутина.</a:t>
            </a:r>
          </a:p>
          <a:p>
            <a:r>
              <a:rPr lang="ru-RU">
                <a:latin typeface="Constantia" pitchFamily="18" charset="0"/>
              </a:rPr>
              <a:t>Это особый жидкий белок, выделяемый паутинными бородавками – видоизмененными брюшными ножками, и  застывающий на воздухе в прекрасное произведение природы. </a:t>
            </a:r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5219700" y="3644900"/>
            <a:ext cx="36004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Паутина обладает большой прочностью так как она в пять раз прочнее стальной нити и в три раза прочнее самых лучших синтетических волокон. Если бы пауки плели паутину толщиной порядка миллиметра, то на ней вполне можно было бы удерживать на весу человека.</a:t>
            </a:r>
          </a:p>
        </p:txBody>
      </p:sp>
      <p:pic>
        <p:nvPicPr>
          <p:cNvPr id="3076" name="Picture 4" descr="C:\Users\Елена\Desktop\pautin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04813"/>
            <a:ext cx="29337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042988" y="333375"/>
            <a:ext cx="7273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Мы, пауки, по разному используем паутину</a:t>
            </a:r>
            <a:r>
              <a:rPr lang="ru-RU">
                <a:latin typeface="Constantia" pitchFamily="18" charset="0"/>
              </a:rPr>
              <a:t>. </a:t>
            </a:r>
          </a:p>
        </p:txBody>
      </p:sp>
      <p:pic>
        <p:nvPicPr>
          <p:cNvPr id="4098" name="Picture 2" descr="C:\Users\Елена\Desktop\spider_vd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04813"/>
            <a:ext cx="2592387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Елена\Desktop\60662158_I8824w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276475"/>
            <a:ext cx="30924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C:\Users\Елена\Desktop\944f2a4b3e28a197010a9f0ede955af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149725"/>
            <a:ext cx="30384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9"/>
          <p:cNvSpPr txBox="1">
            <a:spLocks noChangeArrowheads="1"/>
          </p:cNvSpPr>
          <p:nvPr/>
        </p:nvSpPr>
        <p:spPr bwMode="auto">
          <a:xfrm>
            <a:off x="1547813" y="981075"/>
            <a:ext cx="4248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Это наш дом и обеденный стол.   Здесь же мы «справляем свадьбы».</a:t>
            </a:r>
          </a:p>
        </p:txBody>
      </p:sp>
      <p:sp>
        <p:nvSpPr>
          <p:cNvPr id="22535" name="TextBox 10"/>
          <p:cNvSpPr txBox="1">
            <a:spLocks noChangeArrowheads="1"/>
          </p:cNvSpPr>
          <p:nvPr/>
        </p:nvSpPr>
        <p:spPr bwMode="auto">
          <a:xfrm>
            <a:off x="395288" y="2060575"/>
            <a:ext cx="26638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В паутинном коконе вынашиваются яйца, что предотвращает их от высыхания, врагов и бактерий.</a:t>
            </a:r>
          </a:p>
        </p:txBody>
      </p:sp>
      <p:sp>
        <p:nvSpPr>
          <p:cNvPr id="22536" name="TextBox 11"/>
          <p:cNvSpPr txBox="1">
            <a:spLocks noChangeArrowheads="1"/>
          </p:cNvSpPr>
          <p:nvPr/>
        </p:nvSpPr>
        <p:spPr bwMode="auto">
          <a:xfrm>
            <a:off x="3851275" y="5084763"/>
            <a:ext cx="48244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Некоторые  липкую капельку на тонкой паутинке  используют  как «лассо»,</a:t>
            </a:r>
          </a:p>
        </p:txBody>
      </p:sp>
      <p:sp>
        <p:nvSpPr>
          <p:cNvPr id="22537" name="TextBox 12"/>
          <p:cNvSpPr txBox="1">
            <a:spLocks noChangeArrowheads="1"/>
          </p:cNvSpPr>
          <p:nvPr/>
        </p:nvSpPr>
        <p:spPr bwMode="auto">
          <a:xfrm>
            <a:off x="6516688" y="3213100"/>
            <a:ext cx="23034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На паутинке молодые паучки разносятся ветром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Елена\Desktop\0_7980a_982c9b5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921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692275" y="620713"/>
            <a:ext cx="6911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Многообразие внешнего строения и образа жизни просто поражает воображение. Расскажу вам о некоторых из нас.</a:t>
            </a:r>
          </a:p>
          <a:p>
            <a:r>
              <a:rPr lang="ru-RU">
                <a:latin typeface="Constantia" pitchFamily="18" charset="0"/>
              </a:rPr>
              <a:t>Начну с себя.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3779838" y="1700213"/>
            <a:ext cx="5113337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Паук-крестовик</a:t>
            </a:r>
            <a:r>
              <a:rPr lang="ru-RU">
                <a:latin typeface="Constantia" pitchFamily="18" charset="0"/>
              </a:rPr>
              <a:t> обитает по всей Европе, его можно встретить в лесу, полях и садах. Предпочитает влажные сырые места. Он строит великолепную паутину. В ней 39  радиусов,35 витков спирали,1225 точек прикрепления радиусов к спиралям. Поймав добычу паук впрыскивает в неё желудочный сок и ждёт, пока добыча перевариться в собственном хитиновом покрове.  Рот у паука меньше 1 мм и жевательных челюстей нет вот и выпивает он переваренную пищу, как через соломинку.  Паук – самец меньше самки . Прикрепляет нить к краю ловушки и дергает. Если она готова к спариванию,  то отправляется к зовущей нити. После спаривания самка съедает самца. Осенью она откладывает яйца в теплом коконе, а сама погибает. Весной появляются новые паучата.</a:t>
            </a:r>
          </a:p>
        </p:txBody>
      </p:sp>
      <p:pic>
        <p:nvPicPr>
          <p:cNvPr id="9219" name="Picture 3" descr="C:\Users\Елена\Desktop\0a0b981699c051246d73243c0eee3a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44675"/>
            <a:ext cx="3379788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787</TotalTime>
  <Words>1098</Words>
  <Application>Microsoft Office PowerPoint</Application>
  <PresentationFormat>Экран (4:3)</PresentationFormat>
  <Paragraphs>82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21</vt:i4>
      </vt:variant>
    </vt:vector>
  </HeadingPairs>
  <TitlesOfParts>
    <vt:vector size="34" baseType="lpstr">
      <vt:lpstr>Constantia</vt:lpstr>
      <vt:lpstr>Arial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КарМаН</cp:lastModifiedBy>
  <cp:revision>115</cp:revision>
  <dcterms:created xsi:type="dcterms:W3CDTF">2011-12-18T14:30:31Z</dcterms:created>
  <dcterms:modified xsi:type="dcterms:W3CDTF">2011-12-20T12:26:28Z</dcterms:modified>
</cp:coreProperties>
</file>