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2" r:id="rId10"/>
    <p:sldId id="274" r:id="rId11"/>
    <p:sldId id="263" r:id="rId12"/>
    <p:sldId id="269" r:id="rId13"/>
    <p:sldId id="270" r:id="rId14"/>
    <p:sldId id="264" r:id="rId15"/>
    <p:sldId id="275" r:id="rId16"/>
    <p:sldId id="265" r:id="rId17"/>
    <p:sldId id="271" r:id="rId18"/>
    <p:sldId id="273" r:id="rId19"/>
    <p:sldId id="266" r:id="rId20"/>
    <p:sldId id="277" r:id="rId21"/>
    <p:sldId id="278" r:id="rId22"/>
    <p:sldId id="279" r:id="rId23"/>
    <p:sldId id="281" r:id="rId24"/>
    <p:sldId id="280" r:id="rId25"/>
    <p:sldId id="28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0C8CE-406B-4123-AECC-BE8ABDCD9FA4}" type="datetimeFigureOut">
              <a:rPr lang="ru-RU"/>
              <a:pPr>
                <a:defRPr/>
              </a:pPr>
              <a:t>17.07.2011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FB1FC-C229-4502-8471-6284A69F1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C845C-9E10-4A4F-949D-EF3A7D19EB98}" type="datetimeFigureOut">
              <a:rPr lang="ru-RU"/>
              <a:pPr>
                <a:defRPr/>
              </a:pPr>
              <a:t>17.07.2011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59829-8B7F-49B6-8E4F-667A32B34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971A5-99C4-4EDF-8C8D-C32BF1E1F734}" type="datetimeFigureOut">
              <a:rPr lang="ru-RU"/>
              <a:pPr>
                <a:defRPr/>
              </a:pPr>
              <a:t>17.07.2011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FB2B-096E-464C-ABEA-76AB0F2AB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5D00-6BAE-435F-982D-6CFB601EC5EF}" type="datetimeFigureOut">
              <a:rPr lang="ru-RU"/>
              <a:pPr>
                <a:defRPr/>
              </a:pPr>
              <a:t>17.07.2011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2E3A9-3787-4B0A-AB58-7F63C4B79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A4550-1196-4317-96C1-D455D059762E}" type="datetimeFigureOut">
              <a:rPr lang="ru-RU"/>
              <a:pPr>
                <a:defRPr/>
              </a:pPr>
              <a:t>17.07.2011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06973-335F-4E6A-87A1-AAD736D15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6865A-8E67-4D90-9A94-FB632D04FF5E}" type="datetimeFigureOut">
              <a:rPr lang="ru-RU"/>
              <a:pPr>
                <a:defRPr/>
              </a:pPr>
              <a:t>17.07.2011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1691-8648-4A4A-8AA7-63C1505F3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71354-7110-4C7F-84F1-E491C1B74BBB}" type="datetimeFigureOut">
              <a:rPr lang="ru-RU"/>
              <a:pPr>
                <a:defRPr/>
              </a:pPr>
              <a:t>17.07.2011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B0E3E-FEE7-436A-8DD6-5379914A1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D22D9-3A63-43F4-A194-179F7C4FE0DA}" type="datetimeFigureOut">
              <a:rPr lang="ru-RU"/>
              <a:pPr>
                <a:defRPr/>
              </a:pPr>
              <a:t>17.07.2011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1FE6D-E908-4AA3-B042-3EBFD9279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F8CDB-6694-46BE-8C62-C2F1EB0A8AD8}" type="datetimeFigureOut">
              <a:rPr lang="ru-RU"/>
              <a:pPr>
                <a:defRPr/>
              </a:pPr>
              <a:t>17.07.2011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8B66C-1C52-4B72-85DF-0D8312577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82694-BC32-4D16-B70C-5A6A82760946}" type="datetimeFigureOut">
              <a:rPr lang="ru-RU"/>
              <a:pPr>
                <a:defRPr/>
              </a:pPr>
              <a:t>17.07.2011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B9F13-D1C4-4A6E-BCF8-D334432F5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539B6-01A7-480A-BC04-D6863E9BA97F}" type="datetimeFigureOut">
              <a:rPr lang="ru-RU"/>
              <a:pPr>
                <a:defRPr/>
              </a:pPr>
              <a:t>17.07.2011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74E0F-AE67-488C-BE48-2C932C518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22389D-025A-4A8B-8E83-FDF71D49123B}" type="datetimeFigureOut">
              <a:rPr lang="ru-RU"/>
              <a:pPr>
                <a:defRPr/>
              </a:pPr>
              <a:t>17.07.2011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02CD28-9092-4C5D-B912-2F8EAC359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73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3429000" cy="2914650"/>
          </a:xfrm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163" y="1182688"/>
            <a:ext cx="9345613" cy="2944812"/>
          </a:xfrm>
          <a:prstGeom prst="rect">
            <a:avLst/>
          </a:prstGeom>
          <a:noFill/>
        </p:spPr>
      </p:pic>
      <p:pic>
        <p:nvPicPr>
          <p:cNvPr id="8" name="Рисунок 7" descr="6507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4222750"/>
            <a:ext cx="3857625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1257800959_42229_or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13488" y="0"/>
            <a:ext cx="2830512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Astacus_fluviatili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089400"/>
            <a:ext cx="3643313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Box 10"/>
          <p:cNvSpPr txBox="1">
            <a:spLocks noChangeArrowheads="1"/>
          </p:cNvSpPr>
          <p:nvPr/>
        </p:nvSpPr>
        <p:spPr bwMode="auto">
          <a:xfrm>
            <a:off x="2357438" y="285750"/>
            <a:ext cx="46878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Составила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учитель биологии Фёдорова И. А.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СШ им. Т. Аманова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Особенности внутреннего строения</a:t>
            </a:r>
            <a:endParaRPr lang="ru-RU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8229600" cy="5043488"/>
          </a:xfrm>
        </p:spPr>
        <p:txBody>
          <a:bodyPr/>
          <a:lstStyle/>
          <a:p>
            <a:r>
              <a:rPr lang="ru-RU" sz="3600" b="1" smtClean="0">
                <a:solidFill>
                  <a:srgbClr val="FFFF00"/>
                </a:solidFill>
              </a:rPr>
              <a:t>Кровеносная система незамкнутая</a:t>
            </a:r>
          </a:p>
          <a:p>
            <a:r>
              <a:rPr lang="ru-RU" sz="3600" b="1" smtClean="0">
                <a:solidFill>
                  <a:srgbClr val="FFFF00"/>
                </a:solidFill>
              </a:rPr>
              <a:t>Органы выделения – пара зеленых желез</a:t>
            </a:r>
          </a:p>
          <a:p>
            <a:r>
              <a:rPr lang="ru-RU" sz="3600" b="1" smtClean="0">
                <a:solidFill>
                  <a:srgbClr val="FFFF00"/>
                </a:solidFill>
              </a:rPr>
              <a:t>Нервная система схожа с нервной системой дождевого червя, но окологлоточные узлы более развиты</a:t>
            </a:r>
          </a:p>
          <a:p>
            <a:r>
              <a:rPr lang="ru-RU" sz="3600" b="1" smtClean="0">
                <a:solidFill>
                  <a:srgbClr val="FFFF00"/>
                </a:solidFill>
              </a:rPr>
              <a:t>Органы осязания – усики</a:t>
            </a:r>
          </a:p>
          <a:p>
            <a:r>
              <a:rPr lang="ru-RU" sz="3600" b="1" smtClean="0">
                <a:solidFill>
                  <a:srgbClr val="FFFF00"/>
                </a:solidFill>
              </a:rPr>
              <a:t>Зрение - мозаичное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Характеристики класса Паукообразных</a:t>
            </a:r>
          </a:p>
        </p:txBody>
      </p:sp>
      <p:pic>
        <p:nvPicPr>
          <p:cNvPr id="4" name="Содержимое 3" descr="1257800959_42229_or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2000250"/>
            <a:ext cx="4308475" cy="4525963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3188" y="1643063"/>
            <a:ext cx="9040812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b="1">
                <a:solidFill>
                  <a:srgbClr val="FFFF00"/>
                </a:solidFill>
                <a:latin typeface="Calibri" pitchFamily="34" charset="0"/>
              </a:rPr>
              <a:t>Тело разделено на головогрудь и брюшко.</a:t>
            </a:r>
          </a:p>
          <a:p>
            <a:r>
              <a:rPr lang="ru-RU" sz="2600" b="1">
                <a:solidFill>
                  <a:srgbClr val="FFFF00"/>
                </a:solidFill>
                <a:latin typeface="Calibri" pitchFamily="34" charset="0"/>
              </a:rPr>
              <a:t>На головогруди расположены органы зрения – четыре пары </a:t>
            </a:r>
          </a:p>
          <a:p>
            <a:r>
              <a:rPr lang="ru-RU" sz="2600" b="1">
                <a:solidFill>
                  <a:srgbClr val="FFFF00"/>
                </a:solidFill>
                <a:latin typeface="Calibri" pitchFamily="34" charset="0"/>
              </a:rPr>
              <a:t>простых глаз.</a:t>
            </a:r>
          </a:p>
          <a:p>
            <a:r>
              <a:rPr lang="ru-RU" sz="2600" b="1">
                <a:solidFill>
                  <a:srgbClr val="FFFF00"/>
                </a:solidFill>
                <a:latin typeface="Calibri" pitchFamily="34" charset="0"/>
              </a:rPr>
              <a:t>Ротовые органы – верхние челюсти с протоками </a:t>
            </a:r>
          </a:p>
          <a:p>
            <a:r>
              <a:rPr lang="ru-RU" sz="2600" b="1">
                <a:solidFill>
                  <a:srgbClr val="FFFF00"/>
                </a:solidFill>
                <a:latin typeface="Calibri" pitchFamily="34" charset="0"/>
              </a:rPr>
              <a:t>ядовитых желез,  ногощупальца.</a:t>
            </a:r>
          </a:p>
          <a:p>
            <a:r>
              <a:rPr lang="ru-RU" sz="2600" b="1">
                <a:solidFill>
                  <a:srgbClr val="FFFF00"/>
                </a:solidFill>
                <a:latin typeface="Calibri" pitchFamily="34" charset="0"/>
              </a:rPr>
              <a:t>Имеет четыре пары ходильных ног, покрытых </a:t>
            </a:r>
          </a:p>
          <a:p>
            <a:r>
              <a:rPr lang="ru-RU" sz="2600" b="1">
                <a:solidFill>
                  <a:srgbClr val="FFFF00"/>
                </a:solidFill>
                <a:latin typeface="Calibri" pitchFamily="34" charset="0"/>
              </a:rPr>
              <a:t>чувствительными  волосками.</a:t>
            </a:r>
          </a:p>
          <a:p>
            <a:r>
              <a:rPr lang="ru-RU" sz="2600" b="1">
                <a:solidFill>
                  <a:srgbClr val="FFFF00"/>
                </a:solidFill>
                <a:latin typeface="Calibri" pitchFamily="34" charset="0"/>
              </a:rPr>
              <a:t>На задней части брюшка имеются паутинные бородавки, </a:t>
            </a:r>
          </a:p>
          <a:p>
            <a:r>
              <a:rPr lang="ru-RU" sz="2600" b="1">
                <a:solidFill>
                  <a:srgbClr val="FFFF00"/>
                </a:solidFill>
                <a:latin typeface="Calibri" pitchFamily="34" charset="0"/>
              </a:rPr>
              <a:t>в которые открываются  паутинные железы.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507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7963" y="280988"/>
            <a:ext cx="4029075" cy="2608262"/>
          </a:xfrm>
        </p:spPr>
      </p:pic>
      <p:pic>
        <p:nvPicPr>
          <p:cNvPr id="5" name="Рисунок 4" descr="spider_evarcha_culicivora_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78438" y="2779713"/>
            <a:ext cx="3657600" cy="3792537"/>
          </a:xfrm>
          <a:prstGeom prst="rect">
            <a:avLst/>
          </a:prstGeom>
          <a:noFill/>
        </p:spPr>
      </p:pic>
      <p:pic>
        <p:nvPicPr>
          <p:cNvPr id="6" name="Рисунок 5" descr="scorp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4550" y="280988"/>
            <a:ext cx="2762250" cy="2266950"/>
          </a:xfrm>
          <a:prstGeom prst="rect">
            <a:avLst/>
          </a:prstGeom>
          <a:noFill/>
        </p:spPr>
      </p:pic>
      <p:pic>
        <p:nvPicPr>
          <p:cNvPr id="7" name="Рисунок 6" descr="1257800959_42229_o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6438" y="3481388"/>
            <a:ext cx="2798762" cy="2943225"/>
          </a:xfrm>
          <a:prstGeom prst="rect">
            <a:avLst/>
          </a:prstGeom>
          <a:noFill/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43125" y="6143625"/>
            <a:ext cx="2033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Паук-птицеед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928938" y="2928938"/>
            <a:ext cx="1547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Скорпион</a:t>
            </a:r>
            <a:r>
              <a:rPr lang="ru-RU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Процессы жизнедеятельности</a:t>
            </a:r>
          </a:p>
        </p:txBody>
      </p:sp>
      <p:pic>
        <p:nvPicPr>
          <p:cNvPr id="4" name="Содержимое 3" descr="Araneus%20diadematu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2500313"/>
            <a:ext cx="4149725" cy="4149725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1428750"/>
            <a:ext cx="6548437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Паук впрыскивает яд в жертву, который 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также позволяет ей перевариваться. 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Затем паук высасывает 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внутреннее содержимое насекомого.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Самка пауков крупнее самца. 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Осенью откладывая яйца, 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оплетает их в кокон из паутины.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Внутренне строение</a:t>
            </a:r>
          </a:p>
        </p:txBody>
      </p:sp>
      <p:pic>
        <p:nvPicPr>
          <p:cNvPr id="4" name="Содержимое 3" descr="05060201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857375"/>
            <a:ext cx="8723312" cy="40005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Особенности внутреннего строения</a:t>
            </a:r>
            <a:endParaRPr lang="ru-RU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8229600" cy="5043488"/>
          </a:xfrm>
        </p:spPr>
        <p:txBody>
          <a:bodyPr/>
          <a:lstStyle/>
          <a:p>
            <a:r>
              <a:rPr lang="ru-RU" sz="3600" b="1" smtClean="0">
                <a:solidFill>
                  <a:srgbClr val="FFFF00"/>
                </a:solidFill>
              </a:rPr>
              <a:t>Кровеносная система незамкнутая</a:t>
            </a:r>
          </a:p>
          <a:p>
            <a:r>
              <a:rPr lang="ru-RU" sz="3600" b="1" smtClean="0">
                <a:solidFill>
                  <a:srgbClr val="FFFF00"/>
                </a:solidFill>
              </a:rPr>
              <a:t>Дыхательная система состоит из легочных мешков, открывающихся наружу, а также трахей и дыхательного отверстия</a:t>
            </a:r>
          </a:p>
          <a:p>
            <a:r>
              <a:rPr lang="ru-RU" sz="3600" b="1" smtClean="0">
                <a:solidFill>
                  <a:srgbClr val="FFFF00"/>
                </a:solidFill>
              </a:rPr>
              <a:t>Питание - внекишечное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Характеристики класса Насекомые</a:t>
            </a:r>
          </a:p>
        </p:txBody>
      </p:sp>
      <p:pic>
        <p:nvPicPr>
          <p:cNvPr id="4" name="Содержимое 3" descr="014715_1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57750" y="3571875"/>
            <a:ext cx="4086225" cy="3054350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1500188"/>
            <a:ext cx="8763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Тело состоит из трех отделов: головы, груди и брюшка.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Имеют крылья.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На голове расположены органы чувств и 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ротовые органы.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Имеют различные  типы ротовых аппаратов.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Имеют шесть пар ног.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Зрение сложное, мозаичное.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0" y="214313"/>
            <a:ext cx="3252788" cy="2439987"/>
          </a:xfrm>
        </p:spPr>
      </p:pic>
      <p:pic>
        <p:nvPicPr>
          <p:cNvPr id="5" name="Рисунок 4" descr="31025210_k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286125"/>
            <a:ext cx="42862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198183906_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38" y="3071813"/>
            <a:ext cx="3162300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205999410_guk_450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214313"/>
            <a:ext cx="3316287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img-1150e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75" y="2071688"/>
            <a:ext cx="3286125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57438" y="2714625"/>
            <a:ext cx="16240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Жук-олень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150100" y="2571750"/>
            <a:ext cx="1993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Майский жук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86375" y="4000500"/>
            <a:ext cx="1047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Пчела</a:t>
            </a:r>
            <a:r>
              <a:rPr lang="ru-RU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Процессы жизнедеятельности</a:t>
            </a:r>
          </a:p>
        </p:txBody>
      </p:sp>
      <p:pic>
        <p:nvPicPr>
          <p:cNvPr id="4" name="Содержимое 3" descr="29832398_babochki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357688" y="3286125"/>
            <a:ext cx="4502150" cy="3170238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1500188"/>
            <a:ext cx="86899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Размножение двух типов: с полным превращением и 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неполным превращением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Питание в зависимости от типа ротового аппарата: 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сосуще-колющий, грызущий, лижущий и т.д.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Живут колониями, семьями, парами и одиночно.</a:t>
            </a:r>
          </a:p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Имеются паразитические виды.</a:t>
            </a:r>
          </a:p>
        </p:txBody>
      </p:sp>
      <p:pic>
        <p:nvPicPr>
          <p:cNvPr id="6" name="Рисунок 5" descr="Animals_Insects_Punker_Insect_005547_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286250"/>
            <a:ext cx="3071812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beatl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0313" y="0"/>
            <a:ext cx="4357687" cy="69707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Цели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Сформировать представление о типе Членистоногих, его характеристиках, основных особенностях;</a:t>
            </a:r>
          </a:p>
          <a:p>
            <a:r>
              <a:rPr lang="ru-RU" smtClean="0">
                <a:solidFill>
                  <a:schemeClr val="bg1"/>
                </a:solidFill>
              </a:rPr>
              <a:t>Расширить представление о многообразии представителей классов;</a:t>
            </a:r>
          </a:p>
          <a:p>
            <a:r>
              <a:rPr lang="ru-RU" smtClean="0">
                <a:solidFill>
                  <a:schemeClr val="bg1"/>
                </a:solidFill>
              </a:rPr>
              <a:t>Формировать бережное отношение к природе.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Особенности внутреннего строения</a:t>
            </a:r>
            <a:endParaRPr lang="ru-RU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8229600" cy="5043488"/>
          </a:xfrm>
        </p:spPr>
        <p:txBody>
          <a:bodyPr/>
          <a:lstStyle/>
          <a:p>
            <a:r>
              <a:rPr lang="ru-RU" b="1" smtClean="0">
                <a:solidFill>
                  <a:srgbClr val="FFFF00"/>
                </a:solidFill>
              </a:rPr>
              <a:t>Кровеносная система незамкнутая, имеется сердце</a:t>
            </a:r>
          </a:p>
          <a:p>
            <a:r>
              <a:rPr lang="ru-RU" b="1" smtClean="0">
                <a:solidFill>
                  <a:srgbClr val="FFFF00"/>
                </a:solidFill>
              </a:rPr>
              <a:t>Мускулистый желудок, имеющий хитиновые зубцы</a:t>
            </a:r>
          </a:p>
          <a:p>
            <a:r>
              <a:rPr lang="ru-RU" b="1" smtClean="0">
                <a:solidFill>
                  <a:srgbClr val="FFFF00"/>
                </a:solidFill>
              </a:rPr>
              <a:t>Дыхательная система состоит из дыхалец и трахей, оплетающих все органы тела</a:t>
            </a:r>
          </a:p>
          <a:p>
            <a:r>
              <a:rPr lang="ru-RU" b="1" smtClean="0">
                <a:solidFill>
                  <a:srgbClr val="FFFF00"/>
                </a:solidFill>
              </a:rPr>
              <a:t>Органы выделения – мальпигиевы сосуды</a:t>
            </a:r>
          </a:p>
          <a:p>
            <a:r>
              <a:rPr lang="ru-RU" b="1" smtClean="0">
                <a:solidFill>
                  <a:srgbClr val="FFFF00"/>
                </a:solidFill>
              </a:rPr>
              <a:t>Нервная система как и у ракообразных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1450" y="682625"/>
            <a:ext cx="9169400" cy="351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35793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насекомых число пар двигательных конечностей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равно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раков число грудных ног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Дафнии относятся к классу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Отряды паукообразных: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Бабочки относятся к классу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/>
          <a:lstStyle/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насекомых число пар двигательных конечностей равно </a:t>
            </a: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раков число грудных ног </a:t>
            </a: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пять пар</a:t>
            </a:r>
          </a:p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Дафнии относятся к классу </a:t>
            </a: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ракообразные</a:t>
            </a:r>
          </a:p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Отряды паукообразных: </a:t>
            </a: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пауки, клещи, скорпионы</a:t>
            </a:r>
          </a:p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Бабочки относятся к классу </a:t>
            </a: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насекомые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6500812"/>
          </a:xfrm>
        </p:spPr>
        <p:txBody>
          <a:bodyPr/>
          <a:lstStyle/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Органы выделения насекомых – это</a:t>
            </a:r>
          </a:p>
          <a:p>
            <a:endParaRPr lang="ru-RU" sz="3600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одомашненным насекомым относятся</a:t>
            </a:r>
          </a:p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паукообразных питание –  </a:t>
            </a:r>
          </a:p>
          <a:p>
            <a:endParaRPr lang="ru-RU" sz="3600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Органы выделения ракообразных – </a:t>
            </a:r>
          </a:p>
          <a:p>
            <a:endParaRPr lang="ru-RU" sz="3600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Паутинные бородавки находятся: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/>
          <a:lstStyle/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Органы выделения насекомых – это </a:t>
            </a: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мальпигиевы сосуды</a:t>
            </a:r>
          </a:p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одомашненным насекомым относятся </a:t>
            </a: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пчелы</a:t>
            </a:r>
          </a:p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паукообразных питание –  </a:t>
            </a: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внекишечное</a:t>
            </a:r>
          </a:p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Органы выделения ракообразных – </a:t>
            </a: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зеленые железы</a:t>
            </a:r>
          </a:p>
          <a:p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Паутинные бородавки находятся: </a:t>
            </a: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задней части брюшка.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Дайте определения терминам: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5072062"/>
          </a:xfrm>
        </p:spPr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Дыхальца – орган дыхания паукообразных</a:t>
            </a:r>
          </a:p>
          <a:p>
            <a:r>
              <a:rPr lang="ru-RU" b="1" smtClean="0">
                <a:solidFill>
                  <a:schemeClr val="bg1"/>
                </a:solidFill>
              </a:rPr>
              <a:t>Зеленые железы – органы выделения ракообразных</a:t>
            </a:r>
          </a:p>
          <a:p>
            <a:r>
              <a:rPr lang="ru-RU" b="1" smtClean="0">
                <a:solidFill>
                  <a:schemeClr val="bg1"/>
                </a:solidFill>
              </a:rPr>
              <a:t>Хитин – особое вещество, образующее покровы тела членистоногих</a:t>
            </a:r>
          </a:p>
          <a:p>
            <a:r>
              <a:rPr lang="ru-RU" b="1" smtClean="0">
                <a:solidFill>
                  <a:schemeClr val="bg1"/>
                </a:solidFill>
              </a:rPr>
              <a:t>Мозаичное зрение – складывается из множества мелких «кусочков»</a:t>
            </a:r>
          </a:p>
          <a:p>
            <a:r>
              <a:rPr lang="ru-RU" b="1" smtClean="0">
                <a:solidFill>
                  <a:schemeClr val="bg1"/>
                </a:solidFill>
              </a:rPr>
              <a:t>Головогрудь – передний отдел тела членистоногих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Фронтальный опрос: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На </a:t>
            </a:r>
            <a:r>
              <a:rPr lang="ru-RU" b="1" dirty="0">
                <a:solidFill>
                  <a:schemeClr val="bg1"/>
                </a:solidFill>
              </a:rPr>
              <a:t>какие классы делится Тип Членистоногие?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</a:rPr>
              <a:t>Чем представлена выделительная система ракообразных?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</a:rPr>
              <a:t>Каково строение кровеносной системы ракообразных?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</a:rPr>
              <a:t>Чем представлена дыхательная система паукообразных?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bg1"/>
                </a:solidFill>
              </a:rPr>
              <a:t>На какие отделы делится тело ракообразных?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Классы типа Членистоногие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smtClean="0">
                <a:solidFill>
                  <a:schemeClr val="bg1"/>
                </a:solidFill>
              </a:rPr>
              <a:t>Класс Ракообразных</a:t>
            </a:r>
          </a:p>
          <a:p>
            <a:r>
              <a:rPr lang="ru-RU" sz="4800" b="1" smtClean="0">
                <a:solidFill>
                  <a:schemeClr val="bg1"/>
                </a:solidFill>
              </a:rPr>
              <a:t>Класс Паукообразных</a:t>
            </a:r>
          </a:p>
          <a:p>
            <a:r>
              <a:rPr lang="ru-RU" sz="4800" b="1" smtClean="0">
                <a:solidFill>
                  <a:schemeClr val="bg1"/>
                </a:solidFill>
              </a:rPr>
              <a:t>Класс Насекомые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Характеристики класса Ракообразных</a:t>
            </a:r>
          </a:p>
        </p:txBody>
      </p:sp>
      <p:pic>
        <p:nvPicPr>
          <p:cNvPr id="4" name="Содержимое 3" descr="pond_crayfish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00500" y="2857500"/>
            <a:ext cx="4960938" cy="3721100"/>
          </a:xfr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" y="1500188"/>
            <a:ext cx="81883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Тело подразделяется на два отдела: головогрудь и брюшко.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Глаза расположены на подвижных коротких усиках.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Длинные усики – орган осязания и обоняния.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Ротовые органы: верхние челюсти,  нижние челюсти, ногочелюсти.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Имеет пять пар  грудных членистых ног: клешни, ходильные.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На брюшке имеются четыре пары коротких брюшных плавательных  ножек.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Брюшко заканчивается хвостовым плавником.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9796033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350" y="280988"/>
            <a:ext cx="4017963" cy="3352800"/>
          </a:xfrm>
        </p:spPr>
      </p:pic>
      <p:pic>
        <p:nvPicPr>
          <p:cNvPr id="5" name="Рисунок 4" descr="daphn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6963" y="3565525"/>
            <a:ext cx="4243387" cy="3127375"/>
          </a:xfrm>
          <a:prstGeom prst="rect">
            <a:avLst/>
          </a:prstGeom>
          <a:noFill/>
        </p:spPr>
      </p:pic>
      <p:pic>
        <p:nvPicPr>
          <p:cNvPr id="6" name="Рисунок 5" descr="daphni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6438" y="3810000"/>
            <a:ext cx="2725737" cy="2535238"/>
          </a:xfrm>
          <a:prstGeom prst="rect">
            <a:avLst/>
          </a:prstGeom>
          <a:noFill/>
        </p:spPr>
      </p:pic>
      <p:pic>
        <p:nvPicPr>
          <p:cNvPr id="7" name="Рисунок 6" descr="Neocaridina_heteropoda_red_cherr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6013" y="633413"/>
            <a:ext cx="3810000" cy="2524125"/>
          </a:xfrm>
          <a:prstGeom prst="rect">
            <a:avLst/>
          </a:prstGeom>
          <a:noFill/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00250" y="2928938"/>
            <a:ext cx="2249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Calibri" pitchFamily="34" charset="0"/>
              </a:rPr>
              <a:t>Креветка тигровая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857875" y="3857625"/>
            <a:ext cx="1298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Дафния</a:t>
            </a:r>
            <a:r>
              <a:rPr lang="ru-RU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Процессы жизнедеятельности</a:t>
            </a:r>
          </a:p>
        </p:txBody>
      </p:sp>
      <p:pic>
        <p:nvPicPr>
          <p:cNvPr id="4" name="Содержимое 3" descr="0300529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43375" y="2428875"/>
            <a:ext cx="4786313" cy="4202113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1785938"/>
            <a:ext cx="855662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Пищеварение проходит в двух отделах желудка: 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в первом с помощью хитиновых зубцов перетирается; 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во втором всасывается 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с помощью цедильного аппарата. 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В период размножения самка выметывает икринки, 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которые прикрепляются к ножкам. Затем из них вылупляется 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потомство, которое остается </a:t>
            </a:r>
          </a:p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под брюшком самки некоторое время.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Внутреннее строение рака</a:t>
            </a:r>
          </a:p>
        </p:txBody>
      </p:sp>
      <p:pic>
        <p:nvPicPr>
          <p:cNvPr id="4" name="Содержимое 3" descr="img2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350" y="1428750"/>
            <a:ext cx="8897938" cy="48577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535</Words>
  <Application>Microsoft Office PowerPoint</Application>
  <PresentationFormat>Экран (4:3)</PresentationFormat>
  <Paragraphs>125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Calibri</vt:lpstr>
      <vt:lpstr>Arial</vt:lpstr>
      <vt:lpstr>Courier New</vt:lpstr>
      <vt:lpstr>Times New Roman</vt:lpstr>
      <vt:lpstr>Тема Office</vt:lpstr>
      <vt:lpstr>Слайд 1</vt:lpstr>
      <vt:lpstr>Цели урока</vt:lpstr>
      <vt:lpstr>Дайте определения терминам:</vt:lpstr>
      <vt:lpstr>Фронтальный опрос:</vt:lpstr>
      <vt:lpstr>Классы типа Членистоногие</vt:lpstr>
      <vt:lpstr>Характеристики класса Ракообразных</vt:lpstr>
      <vt:lpstr>Слайд 7</vt:lpstr>
      <vt:lpstr>Процессы жизнедеятельности</vt:lpstr>
      <vt:lpstr>Внутреннее строение рака</vt:lpstr>
      <vt:lpstr>Особенности внутреннего строения</vt:lpstr>
      <vt:lpstr>Характеристики класса Паукообразных</vt:lpstr>
      <vt:lpstr>Слайд 12</vt:lpstr>
      <vt:lpstr>Процессы жизнедеятельности</vt:lpstr>
      <vt:lpstr>Внутренне строение</vt:lpstr>
      <vt:lpstr>Особенности внутреннего строения</vt:lpstr>
      <vt:lpstr>Характеристики класса Насекомые</vt:lpstr>
      <vt:lpstr>Слайд 17</vt:lpstr>
      <vt:lpstr>Процессы жизнедеятельности</vt:lpstr>
      <vt:lpstr>Слайд 19</vt:lpstr>
      <vt:lpstr>Особенности внутреннего строения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КарМаН</cp:lastModifiedBy>
  <cp:revision>28</cp:revision>
  <dcterms:created xsi:type="dcterms:W3CDTF">2011-03-16T15:11:16Z</dcterms:created>
  <dcterms:modified xsi:type="dcterms:W3CDTF">2011-07-17T09:55:53Z</dcterms:modified>
</cp:coreProperties>
</file>