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notesMasterIdLst>
    <p:notesMasterId r:id="rId24"/>
  </p:notesMasterIdLst>
  <p:sldIdLst>
    <p:sldId id="257" r:id="rId2"/>
    <p:sldId id="258" r:id="rId3"/>
    <p:sldId id="259" r:id="rId4"/>
    <p:sldId id="261" r:id="rId5"/>
    <p:sldId id="262" r:id="rId6"/>
    <p:sldId id="263" r:id="rId7"/>
    <p:sldId id="279" r:id="rId8"/>
    <p:sldId id="260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2F3EB90-D3C8-4023-A902-43F05AAF293B}" type="datetimeFigureOut">
              <a:rPr lang="ru-RU"/>
              <a:pPr>
                <a:defRPr/>
              </a:pPr>
              <a:t>30.03.2011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2E6D596-E216-499F-839F-AF9CA21134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1745F1E-A4A1-4EBB-A799-B2948BF5291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  <p:sp>
        <p:nvSpPr>
          <p:cNvPr id="15362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BC6B7AD-CE24-4B71-AAD8-E48159440E8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  <p:sp>
        <p:nvSpPr>
          <p:cNvPr id="34818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30A8AEC-5D3F-4497-83E5-03D33CB1766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/>
          </a:p>
        </p:txBody>
      </p:sp>
      <p:sp>
        <p:nvSpPr>
          <p:cNvPr id="36866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BEA3429-2B5B-4F60-A2BF-0BE423866F1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/>
          </a:p>
        </p:txBody>
      </p:sp>
      <p:sp>
        <p:nvSpPr>
          <p:cNvPr id="38914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8F35EA4-88A5-42AE-A5B4-BF3E9010587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/>
          </a:p>
        </p:txBody>
      </p:sp>
      <p:sp>
        <p:nvSpPr>
          <p:cNvPr id="40962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B01C84E-F230-47BF-B996-AB567E5DA4D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/>
          </a:p>
        </p:txBody>
      </p:sp>
      <p:sp>
        <p:nvSpPr>
          <p:cNvPr id="43010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04CC829-57D6-44BD-BEC0-A3FE0A3B747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/>
          </a:p>
        </p:txBody>
      </p:sp>
      <p:sp>
        <p:nvSpPr>
          <p:cNvPr id="45058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E73988D-D289-438F-AAE1-A0E3560A78D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ru-RU"/>
          </a:p>
        </p:txBody>
      </p:sp>
      <p:sp>
        <p:nvSpPr>
          <p:cNvPr id="47106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78323C6-4C9A-46B2-BEC2-DCE03B712F1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ru-RU"/>
          </a:p>
        </p:txBody>
      </p:sp>
      <p:sp>
        <p:nvSpPr>
          <p:cNvPr id="49154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2C4C412-9836-4888-96B2-E05E8B9B1AD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ru-RU"/>
          </a:p>
        </p:txBody>
      </p:sp>
      <p:sp>
        <p:nvSpPr>
          <p:cNvPr id="51202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677DF25-4492-4090-9280-3EF0BC37F50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ru-RU"/>
          </a:p>
        </p:txBody>
      </p:sp>
      <p:sp>
        <p:nvSpPr>
          <p:cNvPr id="53250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71B292E-17A4-489B-B9B1-F739382F7A9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  <p:sp>
        <p:nvSpPr>
          <p:cNvPr id="17410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BD4B9BB-493C-4BC1-8FDB-490780DD7CD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ru-RU"/>
          </a:p>
        </p:txBody>
      </p:sp>
      <p:sp>
        <p:nvSpPr>
          <p:cNvPr id="55298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85B287D-5FAB-4717-BD36-A6DBF42D813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ru-RU"/>
          </a:p>
        </p:txBody>
      </p:sp>
      <p:sp>
        <p:nvSpPr>
          <p:cNvPr id="57346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A0B2C3A-6E34-46DB-A136-FE03159920A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  <p:sp>
        <p:nvSpPr>
          <p:cNvPr id="19458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70A56BB-C464-46C3-AB72-4EE952C57C6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  <p:sp>
        <p:nvSpPr>
          <p:cNvPr id="21506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9E855FE-DA7B-41EB-BC07-BA04AD5B75C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  <p:sp>
        <p:nvSpPr>
          <p:cNvPr id="23554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7266CB7-2498-4974-A676-A224077095D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  <p:sp>
        <p:nvSpPr>
          <p:cNvPr id="25602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63B6D33-0D2D-4866-9C80-869F4ABFE45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  <p:sp>
        <p:nvSpPr>
          <p:cNvPr id="28674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BB21517-397A-4A24-829D-8D433D060A5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  <p:sp>
        <p:nvSpPr>
          <p:cNvPr id="30722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73D22C0-5878-4A5D-8A30-0B97A3BE1B2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  <p:sp>
        <p:nvSpPr>
          <p:cNvPr id="32770" name="Rectangle 2"/>
          <p:cNvSpPr>
            <a:spLocks noGrp="1"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91000"/>
            <a:ext cx="6400800" cy="1066800"/>
          </a:xfrm>
          <a:noFill/>
        </p:spPr>
        <p:txBody>
          <a:bodyPr>
            <a:scene3d>
              <a:camera prst="orthographicFront"/>
              <a:lightRig rig="threePt" dir="t"/>
            </a:scene3d>
          </a:bodyPr>
          <a:lstStyle>
            <a:lvl1pPr>
              <a:defRPr>
                <a:solidFill>
                  <a:srgbClr val="ECD8EC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105400"/>
            <a:ext cx="6400800" cy="685800"/>
          </a:xfrm>
          <a:noFill/>
        </p:spPr>
        <p:txBody>
          <a:bodyPr/>
          <a:lstStyle>
            <a:lvl1pPr marL="0" indent="0" algn="ctr">
              <a:buNone/>
              <a:defRPr>
                <a:solidFill>
                  <a:srgbClr val="4B632B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CD88344-A380-447D-ACEF-EBB047E0068C}" type="datetimeFigureOut">
              <a:rPr lang="ru-RU"/>
              <a:pPr>
                <a:defRPr/>
              </a:pPr>
              <a:t>30.03.2011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2BB5F-47AD-40B1-8352-CF20734207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BC678-760A-489D-A8AB-3C3CA6E583CC}" type="datetimeFigureOut">
              <a:rPr lang="ru-RU"/>
              <a:pPr>
                <a:defRPr/>
              </a:pPr>
              <a:t>30.03.2011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23094-C520-4141-9237-1F8A4E8832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54562-E274-4115-8DE6-265F9C3A4B3D}" type="datetimeFigureOut">
              <a:rPr lang="ru-RU"/>
              <a:pPr>
                <a:defRPr/>
              </a:pPr>
              <a:t>30.03.2011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BA0FD-76A6-4CE2-ADD3-269CBDFAEC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CA20A-1881-4097-9EAB-C5441F006138}" type="datetimeFigureOut">
              <a:rPr lang="ru-RU"/>
              <a:pPr>
                <a:defRPr/>
              </a:pPr>
              <a:t>30.03.2011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44388-91FD-4BDC-8E62-76E7BC1F16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45448-CB4B-4CD2-A409-3557A10900CB}" type="datetimeFigureOut">
              <a:rPr lang="ru-RU"/>
              <a:pPr>
                <a:defRPr/>
              </a:pPr>
              <a:t>30.03.2011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7E282-FF0E-4814-865A-03E833F7EB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F1DF7-BCE0-42AC-B2A4-8F97D80A05F7}" type="datetimeFigureOut">
              <a:rPr lang="ru-RU"/>
              <a:pPr>
                <a:defRPr/>
              </a:pPr>
              <a:t>30.03.2011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64F94-B9AF-48B9-AE13-03C1E4F4B8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9B3E8-69DD-48DF-8374-B9AD3C9958EC}" type="datetimeFigureOut">
              <a:rPr lang="ru-RU"/>
              <a:pPr>
                <a:defRPr/>
              </a:pPr>
              <a:t>30.03.2011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CBE63-BCD3-48F6-852E-9F244C8978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19E38-19FA-432B-B8FA-15255AADCE10}" type="datetimeFigureOut">
              <a:rPr lang="ru-RU"/>
              <a:pPr>
                <a:defRPr/>
              </a:pPr>
              <a:t>30.03.2011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75072-342A-42A7-A462-266051F0B4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DCAC4-A67D-40F9-89FC-D5DBD38088D1}" type="datetimeFigureOut">
              <a:rPr lang="ru-RU"/>
              <a:pPr>
                <a:defRPr/>
              </a:pPr>
              <a:t>30.03.2011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83410-5807-47F3-8B91-13D252BD4D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3A3D6-EA0A-4170-960B-0E6FD69807A0}" type="datetimeFigureOut">
              <a:rPr lang="ru-RU"/>
              <a:pPr>
                <a:defRPr/>
              </a:pPr>
              <a:t>30.03.2011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1FB60-8C92-48F4-A952-45E6A3A63F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04384-FEBC-4E5D-BBC3-D36BDF938758}" type="datetimeFigureOut">
              <a:rPr lang="ru-RU"/>
              <a:pPr>
                <a:defRPr/>
              </a:pPr>
              <a:t>30.03.2011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08A0A-CA30-48B3-BAA1-8837A4B605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solidFill>
            <a:srgbClr val="6F9133">
              <a:alpha val="65489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chemeClr val="bg1">
              <a:alpha val="87057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3070DD8-9882-4ED1-A2A3-CF92297BF644}" type="datetimeFigureOut">
              <a:rPr lang="ru-RU"/>
              <a:pPr>
                <a:defRPr/>
              </a:pPr>
              <a:t>30.03.2011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CA5DDDA-117A-43CE-B75C-89B6E06F49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78" r:id="rId3"/>
    <p:sldLayoutId id="2147483677" r:id="rId4"/>
    <p:sldLayoutId id="2147483676" r:id="rId5"/>
    <p:sldLayoutId id="2147483675" r:id="rId6"/>
    <p:sldLayoutId id="2147483674" r:id="rId7"/>
    <p:sldLayoutId id="2147483673" r:id="rId8"/>
    <p:sldLayoutId id="2147483672" r:id="rId9"/>
    <p:sldLayoutId id="2147483671" r:id="rId10"/>
    <p:sldLayoutId id="214748367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3E5F3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3E5F3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3E5F3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3E5F3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3E5F3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3E5F3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3E5F3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3E5F3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3E5F3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4B632B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5E8C30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5E8C30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5E8C30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5E8C3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molbiol.ru/forums/index.php?showtopic=105009" TargetMode="External"/><Relationship Id="rId3" Type="http://schemas.openxmlformats.org/officeDocument/2006/relationships/hyperlink" Target="http://www.krugosvet.ru/articles/37/1003732/0002735g.htm" TargetMode="External"/><Relationship Id="rId7" Type="http://schemas.openxmlformats.org/officeDocument/2006/relationships/hyperlink" Target="http://www.hist.msu.ru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hrono.info/biograf/bio_f/fleming_a.html" TargetMode="External"/><Relationship Id="rId5" Type="http://schemas.openxmlformats.org/officeDocument/2006/relationships/hyperlink" Target="http://www.college.ru/biology/course/content/scientist/schleiden.html" TargetMode="External"/><Relationship Id="rId4" Type="http://schemas.openxmlformats.org/officeDocument/2006/relationships/hyperlink" Target="http://az.lib.ru/img/h/holodkowskij_nikolaj_aleksandrowich/text_0070/index.shtml" TargetMode="External"/><Relationship Id="rId9" Type="http://schemas.openxmlformats.org/officeDocument/2006/relationships/hyperlink" Target="http://all-photo.ru/empire/index.ru.html?big=on&amp;img=12507&amp;id=12506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427538" y="4365625"/>
            <a:ext cx="4495800" cy="1752600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Подготовила: учитель биологии МОУ СОШ №3 г.Борисоглебска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Пискунова О.А.</a:t>
            </a:r>
          </a:p>
        </p:txBody>
      </p:sp>
      <p:pic>
        <p:nvPicPr>
          <p:cNvPr id="14338" name="Picture 5" descr="microscope4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103688" cy="515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 Box 6"/>
          <p:cNvSpPr txBox="1">
            <a:spLocks noChangeArrowheads="1"/>
          </p:cNvSpPr>
          <p:nvPr/>
        </p:nvSpPr>
        <p:spPr bwMode="auto">
          <a:xfrm>
            <a:off x="2771775" y="1052513"/>
            <a:ext cx="6553200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i="1">
                <a:solidFill>
                  <a:srgbClr val="0070C0"/>
                </a:solidFill>
                <a:latin typeface="Times New Roman" pitchFamily="18" charset="0"/>
              </a:rPr>
              <a:t>История развития науки о клетке</a:t>
            </a:r>
            <a:r>
              <a:rPr lang="ru-RU" sz="6600" b="1">
                <a:solidFill>
                  <a:schemeClr val="accent2"/>
                </a:solidFill>
                <a:latin typeface="Times New Roman" pitchFamily="18" charset="0"/>
              </a:rPr>
              <a:t/>
            </a:r>
            <a:br>
              <a:rPr lang="ru-RU" sz="6600" b="1">
                <a:solidFill>
                  <a:schemeClr val="accent2"/>
                </a:solidFill>
                <a:latin typeface="Times New Roman" pitchFamily="18" charset="0"/>
              </a:rPr>
            </a:br>
            <a:endParaRPr lang="ru-RU" sz="6600" b="1">
              <a:solidFill>
                <a:schemeClr val="accent2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</a:rPr>
              <a:t>Карл Максимович Бэр</a:t>
            </a:r>
            <a:br>
              <a:rPr lang="ru-RU" sz="4000" b="1" dirty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</a:rPr>
              <a:t> (1792-1876гг)</a:t>
            </a:r>
          </a:p>
        </p:txBody>
      </p:sp>
      <p:sp>
        <p:nvSpPr>
          <p:cNvPr id="31746" name="Rectangle 3"/>
          <p:cNvSpPr>
            <a:spLocks noGrp="1" noChangeArrowheads="1"/>
          </p:cNvSpPr>
          <p:nvPr>
            <p:ph idx="1"/>
          </p:nvPr>
        </p:nvSpPr>
        <p:spPr>
          <a:xfrm>
            <a:off x="4211638" y="1600200"/>
            <a:ext cx="4475162" cy="4525963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</a:rPr>
              <a:t>Открытия, сделанные К.М.Бэром, показали, что клетка – единица не только строения, но и развития организмов.</a:t>
            </a:r>
          </a:p>
        </p:txBody>
      </p:sp>
      <p:pic>
        <p:nvPicPr>
          <p:cNvPr id="21509" name="Picture 5" descr="baer_karl_von_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89100" y="2487613"/>
            <a:ext cx="2827338" cy="32543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err="1">
                <a:solidFill>
                  <a:srgbClr val="FF0000"/>
                </a:solidFill>
                <a:latin typeface="Times New Roman" pitchFamily="18" charset="0"/>
              </a:rPr>
              <a:t>Маттиас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4000" b="1" dirty="0" err="1">
                <a:solidFill>
                  <a:srgbClr val="FF0000"/>
                </a:solidFill>
                <a:latin typeface="Times New Roman" pitchFamily="18" charset="0"/>
              </a:rPr>
              <a:t>Якоб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4000" b="1" dirty="0" err="1">
                <a:solidFill>
                  <a:srgbClr val="FF0000"/>
                </a:solidFill>
                <a:latin typeface="Times New Roman" pitchFamily="18" charset="0"/>
              </a:rPr>
              <a:t>Шлейден</a:t>
            </a:r>
            <a:r>
              <a:rPr lang="ru-RU" sz="4000" dirty="0">
                <a:solidFill>
                  <a:srgbClr val="FF0000"/>
                </a:solidFill>
              </a:rPr>
              <a:t> </a:t>
            </a:r>
            <a:br>
              <a:rPr lang="ru-RU" sz="4000" dirty="0">
                <a:solidFill>
                  <a:srgbClr val="FF0000"/>
                </a:solidFill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</a:rPr>
              <a:t>(1804-1881гг)</a:t>
            </a:r>
          </a:p>
        </p:txBody>
      </p:sp>
      <p:sp>
        <p:nvSpPr>
          <p:cNvPr id="33794" name="Rectangle 3"/>
          <p:cNvSpPr>
            <a:spLocks noGrp="1" noChangeArrowheads="1"/>
          </p:cNvSpPr>
          <p:nvPr>
            <p:ph idx="1"/>
          </p:nvPr>
        </p:nvSpPr>
        <p:spPr>
          <a:xfrm>
            <a:off x="3924300" y="1916113"/>
            <a:ext cx="4762500" cy="4525962"/>
          </a:xfrm>
        </p:spPr>
        <p:txBody>
          <a:bodyPr/>
          <a:lstStyle/>
          <a:p>
            <a:r>
              <a:rPr lang="ru-RU" altLang="ja-JP" sz="2800" smtClean="0">
                <a:latin typeface="Times New Roman" pitchFamily="18" charset="0"/>
                <a:cs typeface="ＭＳ Ｐゴシック"/>
              </a:rPr>
              <a:t>В 1837 Шлейден предложил новую теорию образования растительных клеток, признавая решающую роль в этом процессе клеточного ядра </a:t>
            </a:r>
          </a:p>
          <a:p>
            <a:r>
              <a:rPr lang="ru-RU" sz="2800" smtClean="0">
                <a:latin typeface="Times New Roman" pitchFamily="18" charset="0"/>
              </a:rPr>
              <a:t>В 1842 он впервые обнаружил ядрышки в ядре</a:t>
            </a:r>
          </a:p>
        </p:txBody>
      </p:sp>
      <p:pic>
        <p:nvPicPr>
          <p:cNvPr id="23556" name="Picture 4" descr="schleide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89100" y="2341563"/>
            <a:ext cx="2601913" cy="346868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Теодор Шванн (1810- 1882гг)</a:t>
            </a:r>
          </a:p>
        </p:txBody>
      </p:sp>
      <p:sp>
        <p:nvSpPr>
          <p:cNvPr id="35842" name="Rectangle 3"/>
          <p:cNvSpPr>
            <a:spLocks noGrp="1" noChangeArrowheads="1"/>
          </p:cNvSpPr>
          <p:nvPr>
            <p:ph idx="1"/>
          </p:nvPr>
        </p:nvSpPr>
        <p:spPr>
          <a:xfrm>
            <a:off x="4284663" y="1600200"/>
            <a:ext cx="4402137" cy="4525963"/>
          </a:xfrm>
        </p:spPr>
        <p:txBody>
          <a:bodyPr/>
          <a:lstStyle/>
          <a:p>
            <a:r>
              <a:rPr lang="ru-RU" altLang="ja-JP" sz="2800" smtClean="0">
                <a:latin typeface="Times New Roman" pitchFamily="18" charset="0"/>
                <a:cs typeface="ＭＳ Ｐゴシック"/>
              </a:rPr>
              <a:t>Выдвинул идею об общности строения животных и растений и универсальности клеточной организации, впервые применив термин «клеточная теория».</a:t>
            </a:r>
            <a:r>
              <a:rPr lang="ru-RU" altLang="ja-JP" smtClean="0">
                <a:cs typeface="ＭＳ Ｐゴシック"/>
              </a:rPr>
              <a:t> </a:t>
            </a:r>
            <a:endParaRPr lang="ru-RU" smtClean="0"/>
          </a:p>
        </p:txBody>
      </p:sp>
      <p:pic>
        <p:nvPicPr>
          <p:cNvPr id="25604" name="Picture 4" descr="shwan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47875" y="2560638"/>
            <a:ext cx="2547938" cy="31083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</a:rPr>
              <a:t>Основные положения клеточной теории</a:t>
            </a:r>
          </a:p>
        </p:txBody>
      </p:sp>
      <p:sp>
        <p:nvSpPr>
          <p:cNvPr id="3789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</a:rPr>
              <a:t>Все ткани состоят из клеток;</a:t>
            </a:r>
          </a:p>
          <a:p>
            <a:r>
              <a:rPr lang="ru-RU" smtClean="0">
                <a:latin typeface="Times New Roman" pitchFamily="18" charset="0"/>
              </a:rPr>
              <a:t>Клетки растений и животных имеют общие принципы строения, так как возникают одинаковыми путями;</a:t>
            </a:r>
          </a:p>
          <a:p>
            <a:r>
              <a:rPr lang="ru-RU" smtClean="0">
                <a:latin typeface="Times New Roman" pitchFamily="18" charset="0"/>
              </a:rPr>
              <a:t>Каждая отдельная клетка самостоятельна, а деятельность организма представляется суммой деятельности отдельных клеток.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Рудольф Вирхов </a:t>
            </a:r>
            <a:r>
              <a:rPr lang="ru-RU" altLang="ja-JP" b="1" smtClean="0">
                <a:solidFill>
                  <a:srgbClr val="FF0000"/>
                </a:solidFill>
                <a:latin typeface="Times New Roman" pitchFamily="18" charset="0"/>
                <a:cs typeface="ＭＳ Ｐゴシック"/>
              </a:rPr>
              <a:t>(1821—1902)</a:t>
            </a:r>
            <a:r>
              <a:rPr lang="ru-RU" altLang="ja-JP" smtClean="0">
                <a:solidFill>
                  <a:srgbClr val="FF0000"/>
                </a:solidFill>
                <a:cs typeface="ＭＳ Ｐゴシック"/>
              </a:rPr>
              <a:t> </a:t>
            </a:r>
            <a:endParaRPr lang="ru-RU" smtClean="0">
              <a:solidFill>
                <a:srgbClr val="FF0000"/>
              </a:solidFill>
            </a:endParaRPr>
          </a:p>
        </p:txBody>
      </p:sp>
      <p:sp>
        <p:nvSpPr>
          <p:cNvPr id="39938" name="Rectangle 3"/>
          <p:cNvSpPr>
            <a:spLocks noGrp="1" noChangeArrowheads="1"/>
          </p:cNvSpPr>
          <p:nvPr>
            <p:ph idx="1"/>
          </p:nvPr>
        </p:nvSpPr>
        <p:spPr>
          <a:xfrm>
            <a:off x="4427538" y="1600200"/>
            <a:ext cx="4259262" cy="4525963"/>
          </a:xfrm>
        </p:spPr>
        <p:txBody>
          <a:bodyPr/>
          <a:lstStyle/>
          <a:p>
            <a:r>
              <a:rPr lang="ru-RU" altLang="ja-JP" sz="2800" smtClean="0">
                <a:latin typeface="Times New Roman" pitchFamily="18" charset="0"/>
                <a:cs typeface="ＭＳ Ｐゴシック"/>
              </a:rPr>
              <a:t>Описал процесс деления клетки и сформулировал одно из важнейших положений клеточной теории: </a:t>
            </a:r>
            <a:r>
              <a:rPr lang="ru-RU" altLang="ja-JP" sz="2800" b="1" smtClean="0">
                <a:latin typeface="Times New Roman" pitchFamily="18" charset="0"/>
                <a:cs typeface="ＭＳ Ｐゴシック"/>
              </a:rPr>
              <a:t>"Всякая клетка происходит из другой клетки".</a:t>
            </a:r>
            <a:r>
              <a:rPr lang="ru-RU" altLang="ja-JP" sz="2800" smtClean="0">
                <a:latin typeface="Times New Roman" pitchFamily="18" charset="0"/>
                <a:cs typeface="ＭＳ Ｐゴシック"/>
              </a:rPr>
              <a:t> </a:t>
            </a:r>
            <a:endParaRPr lang="ru-RU" sz="2800" smtClean="0">
              <a:latin typeface="Times New Roman" pitchFamily="18" charset="0"/>
            </a:endParaRPr>
          </a:p>
        </p:txBody>
      </p:sp>
      <p:pic>
        <p:nvPicPr>
          <p:cNvPr id="29700" name="Picture 4" descr="Изображение:Rudolf Vircho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2200275"/>
            <a:ext cx="2859088" cy="35353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</a:rPr>
              <a:t>ФЛЕМИНГ, АЛЕКСАНДР </a:t>
            </a:r>
            <a:br>
              <a:rPr lang="ru-RU" sz="4000" b="1" dirty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</a:rPr>
              <a:t>(1881–1955)</a:t>
            </a:r>
          </a:p>
        </p:txBody>
      </p:sp>
      <p:sp>
        <p:nvSpPr>
          <p:cNvPr id="41986" name="Rectangle 3"/>
          <p:cNvSpPr>
            <a:spLocks noGrp="1" noChangeArrowheads="1"/>
          </p:cNvSpPr>
          <p:nvPr>
            <p:ph idx="1"/>
          </p:nvPr>
        </p:nvSpPr>
        <p:spPr>
          <a:xfrm>
            <a:off x="4211638" y="1600200"/>
            <a:ext cx="4475162" cy="4525963"/>
          </a:xfrm>
        </p:spPr>
        <p:txBody>
          <a:bodyPr/>
          <a:lstStyle/>
          <a:p>
            <a:r>
              <a:rPr lang="ru-RU" sz="2800" smtClean="0">
                <a:latin typeface="Times New Roman" pitchFamily="18" charset="0"/>
              </a:rPr>
              <a:t>Английский бактериолог. В 1945 удостоен Нобелевской премии по физиологии и медицине (совместно с Х.Флори и Э.Чейном) за открытие антибиотика пенициллина.</a:t>
            </a:r>
          </a:p>
          <a:p>
            <a:r>
              <a:rPr lang="ru-RU" sz="2800" smtClean="0">
                <a:latin typeface="Times New Roman" pitchFamily="18" charset="0"/>
              </a:rPr>
              <a:t>Открыл митоз в 1879-1882гг</a:t>
            </a:r>
          </a:p>
        </p:txBody>
      </p:sp>
      <p:pic>
        <p:nvPicPr>
          <p:cNvPr id="31750" name="Picture 6" descr="fleming_ale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5775" y="2273300"/>
            <a:ext cx="2724150" cy="332263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</a:rPr>
              <a:t>Иван </a:t>
            </a:r>
            <a:r>
              <a:rPr lang="ru-RU" sz="4000" b="1" dirty="0" err="1">
                <a:solidFill>
                  <a:srgbClr val="FF0000"/>
                </a:solidFill>
                <a:latin typeface="Times New Roman" pitchFamily="18" charset="0"/>
              </a:rPr>
              <a:t>Дорофеевич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</a:rPr>
              <a:t> Чистяков</a:t>
            </a:r>
            <a:br>
              <a:rPr lang="ru-RU" sz="4000" b="1" dirty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</a:rPr>
              <a:t> (</a:t>
            </a:r>
            <a:r>
              <a:rPr lang="ru-RU" altLang="ja-JP" sz="4000" b="1" dirty="0">
                <a:solidFill>
                  <a:srgbClr val="FF0000"/>
                </a:solidFill>
                <a:latin typeface="Times New Roman" pitchFamily="18" charset="0"/>
              </a:rPr>
              <a:t>1843-1877гг</a:t>
            </a:r>
            <a:r>
              <a:rPr lang="ru-RU" altLang="ja-JP" sz="4000" dirty="0">
                <a:solidFill>
                  <a:srgbClr val="FF0000"/>
                </a:solidFill>
              </a:rPr>
              <a:t> 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</a:rPr>
              <a:t>)</a:t>
            </a:r>
          </a:p>
        </p:txBody>
      </p:sp>
      <p:sp>
        <p:nvSpPr>
          <p:cNvPr id="44034" name="Rectangle 3"/>
          <p:cNvSpPr>
            <a:spLocks noGrp="1" noChangeArrowheads="1"/>
          </p:cNvSpPr>
          <p:nvPr>
            <p:ph idx="1"/>
          </p:nvPr>
        </p:nvSpPr>
        <p:spPr>
          <a:xfrm>
            <a:off x="4787900" y="2492375"/>
            <a:ext cx="3898900" cy="3633788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</a:rPr>
              <a:t>Русский ботаник</a:t>
            </a:r>
          </a:p>
          <a:p>
            <a:r>
              <a:rPr lang="ru-RU" smtClean="0">
                <a:latin typeface="Times New Roman" pitchFamily="18" charset="0"/>
              </a:rPr>
              <a:t>Описал фазы митотического деления</a:t>
            </a:r>
          </a:p>
        </p:txBody>
      </p:sp>
      <p:pic>
        <p:nvPicPr>
          <p:cNvPr id="80900" name="Picture 4" descr="Image6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5213" y="2273300"/>
            <a:ext cx="2333625" cy="3536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ja-JP" sz="4000" b="1" dirty="0">
                <a:solidFill>
                  <a:srgbClr val="FF0000"/>
                </a:solidFill>
                <a:latin typeface="Times New Roman" pitchFamily="18" charset="0"/>
              </a:rPr>
              <a:t>Иван Николаевич Горожанкин (1848-1904гг)</a:t>
            </a:r>
            <a:r>
              <a:rPr lang="ru-RU" altLang="ja-JP" sz="4000" dirty="0">
                <a:solidFill>
                  <a:srgbClr val="FF0000"/>
                </a:solidFill>
              </a:rPr>
              <a:t> 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6082" name="Rectangle 3"/>
          <p:cNvSpPr>
            <a:spLocks noGrp="1" noChangeArrowheads="1"/>
          </p:cNvSpPr>
          <p:nvPr>
            <p:ph idx="1"/>
          </p:nvPr>
        </p:nvSpPr>
        <p:spPr>
          <a:xfrm>
            <a:off x="4932363" y="1600200"/>
            <a:ext cx="3754437" cy="4525963"/>
          </a:xfrm>
        </p:spPr>
        <p:txBody>
          <a:bodyPr/>
          <a:lstStyle/>
          <a:p>
            <a:endParaRPr lang="ru-RU" smtClean="0"/>
          </a:p>
          <a:p>
            <a:r>
              <a:rPr lang="ru-RU" smtClean="0">
                <a:latin typeface="Times New Roman" pitchFamily="18" charset="0"/>
              </a:rPr>
              <a:t>Русский ботаник</a:t>
            </a:r>
          </a:p>
          <a:p>
            <a:r>
              <a:rPr lang="ru-RU" smtClean="0">
                <a:latin typeface="Times New Roman" pitchFamily="18" charset="0"/>
              </a:rPr>
              <a:t>Установил цитологические основы оплодотворения у  растений</a:t>
            </a:r>
          </a:p>
        </p:txBody>
      </p:sp>
      <p:pic>
        <p:nvPicPr>
          <p:cNvPr id="82948" name="Picture 4" descr="Image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08238" y="2341563"/>
            <a:ext cx="2408237" cy="332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ja-JP" sz="4000" b="1" dirty="0">
                <a:solidFill>
                  <a:srgbClr val="FF0000"/>
                </a:solidFill>
                <a:latin typeface="Times New Roman" pitchFamily="18" charset="0"/>
              </a:rPr>
              <a:t>Сергей Гаврилович </a:t>
            </a:r>
            <a:r>
              <a:rPr lang="ru-RU" altLang="ja-JP" sz="4000" b="1" dirty="0" err="1">
                <a:solidFill>
                  <a:srgbClr val="FF0000"/>
                </a:solidFill>
                <a:latin typeface="Times New Roman" pitchFamily="18" charset="0"/>
              </a:rPr>
              <a:t>Навашин</a:t>
            </a:r>
            <a:r>
              <a:rPr lang="ru-RU" altLang="ja-JP" sz="4000" b="1" dirty="0">
                <a:solidFill>
                  <a:srgbClr val="FF0000"/>
                </a:solidFill>
                <a:latin typeface="Times New Roman" pitchFamily="18" charset="0"/>
              </a:rPr>
              <a:t> (1857 – 1930гг</a:t>
            </a:r>
            <a:r>
              <a:rPr lang="ru-RU" altLang="ja-JP" sz="4000" dirty="0">
                <a:solidFill>
                  <a:srgbClr val="FF0000"/>
                </a:solidFill>
              </a:rPr>
              <a:t> 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8130" name="Rectangle 3"/>
          <p:cNvSpPr>
            <a:spLocks noGrp="1" noChangeArrowheads="1"/>
          </p:cNvSpPr>
          <p:nvPr>
            <p:ph idx="1"/>
          </p:nvPr>
        </p:nvSpPr>
        <p:spPr>
          <a:xfrm>
            <a:off x="4211638" y="1600200"/>
            <a:ext cx="4475162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ja-JP" sz="2800" smtClean="0">
                <a:latin typeface="Times New Roman" pitchFamily="18" charset="0"/>
                <a:cs typeface="ＭＳ Ｐゴシック"/>
              </a:rPr>
              <a:t>Цитолог и эмбриолог растений</a:t>
            </a:r>
          </a:p>
          <a:p>
            <a:pPr>
              <a:lnSpc>
                <a:spcPct val="90000"/>
              </a:lnSpc>
            </a:pPr>
            <a:r>
              <a:rPr lang="ru-RU" altLang="ja-JP" sz="2800" smtClean="0">
                <a:latin typeface="Times New Roman" pitchFamily="18" charset="0"/>
                <a:cs typeface="ＭＳ Ｐゴシック"/>
              </a:rPr>
              <a:t>Открыл двойное оплодотворение (1898) у покрытосеменных растений. </a:t>
            </a:r>
          </a:p>
          <a:p>
            <a:pPr>
              <a:lnSpc>
                <a:spcPct val="90000"/>
              </a:lnSpc>
            </a:pPr>
            <a:r>
              <a:rPr lang="ru-RU" altLang="ja-JP" sz="2800" smtClean="0">
                <a:latin typeface="Times New Roman" pitchFamily="18" charset="0"/>
                <a:cs typeface="ＭＳ Ｐゴシック"/>
              </a:rPr>
              <a:t>Заложил основы морфологии хромосом и кариосистематики </a:t>
            </a:r>
            <a:endParaRPr lang="ru-RU" sz="2800" smtClean="0">
              <a:latin typeface="Times New Roman" pitchFamily="18" charset="0"/>
            </a:endParaRPr>
          </a:p>
        </p:txBody>
      </p:sp>
      <p:pic>
        <p:nvPicPr>
          <p:cNvPr id="84996" name="Picture 4" descr="картинка: na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1825" y="2341563"/>
            <a:ext cx="2352675" cy="332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ja-JP" sz="4000" b="1" dirty="0">
                <a:solidFill>
                  <a:srgbClr val="FF0000"/>
                </a:solidFill>
                <a:latin typeface="Times New Roman" pitchFamily="18" charset="0"/>
              </a:rPr>
              <a:t>Илья Ильич Мечников</a:t>
            </a:r>
            <a:br>
              <a:rPr lang="ru-RU" altLang="ja-JP" sz="4000" b="1" dirty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altLang="ja-JP" sz="4000" b="1" dirty="0">
                <a:solidFill>
                  <a:srgbClr val="FF0000"/>
                </a:solidFill>
                <a:latin typeface="Times New Roman" pitchFamily="18" charset="0"/>
              </a:rPr>
              <a:t>(1845-1916)</a:t>
            </a:r>
            <a:r>
              <a:rPr lang="ru-RU" altLang="ja-JP" sz="4000" dirty="0">
                <a:solidFill>
                  <a:srgbClr val="FF0000"/>
                </a:solidFill>
              </a:rPr>
              <a:t>  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0178" name="Rectangle 3"/>
          <p:cNvSpPr>
            <a:spLocks noGrp="1" noChangeArrowheads="1"/>
          </p:cNvSpPr>
          <p:nvPr>
            <p:ph idx="1"/>
          </p:nvPr>
        </p:nvSpPr>
        <p:spPr>
          <a:xfrm>
            <a:off x="4140200" y="1600200"/>
            <a:ext cx="4546600" cy="4525963"/>
          </a:xfrm>
        </p:spPr>
        <p:txBody>
          <a:bodyPr/>
          <a:lstStyle/>
          <a:p>
            <a:r>
              <a:rPr lang="ru-RU" altLang="ja-JP" sz="2800" smtClean="0">
                <a:latin typeface="Times New Roman" pitchFamily="18" charset="0"/>
                <a:cs typeface="ＭＳ Ｐゴシック"/>
              </a:rPr>
              <a:t>Биолог, почетный член Императорской Санкт -Петербургской Академии наук</a:t>
            </a:r>
            <a:br>
              <a:rPr lang="ru-RU" altLang="ja-JP" sz="2800" smtClean="0">
                <a:latin typeface="Times New Roman" pitchFamily="18" charset="0"/>
                <a:cs typeface="ＭＳ Ｐゴシック"/>
              </a:rPr>
            </a:br>
            <a:endParaRPr lang="ru-RU" altLang="ja-JP" sz="2800" smtClean="0">
              <a:latin typeface="Times New Roman" pitchFamily="18" charset="0"/>
              <a:cs typeface="ＭＳ Ｐゴシック"/>
            </a:endParaRPr>
          </a:p>
          <a:p>
            <a:r>
              <a:rPr lang="ru-RU" altLang="ja-JP" sz="2800" smtClean="0">
                <a:latin typeface="Times New Roman" pitchFamily="18" charset="0"/>
                <a:cs typeface="ＭＳ Ｐゴシック"/>
              </a:rPr>
              <a:t>Открыл явление фагоцитоза</a:t>
            </a:r>
          </a:p>
          <a:p>
            <a:r>
              <a:rPr lang="ru-RU" altLang="ja-JP" sz="2800" smtClean="0">
                <a:latin typeface="Times New Roman" pitchFamily="18" charset="0"/>
                <a:cs typeface="ＭＳ Ｐゴシック"/>
              </a:rPr>
              <a:t>Способствовал развитию иммунологии</a:t>
            </a:r>
          </a:p>
          <a:p>
            <a:endParaRPr lang="ru-RU" smtClean="0"/>
          </a:p>
        </p:txBody>
      </p:sp>
      <p:pic>
        <p:nvPicPr>
          <p:cNvPr id="87044" name="Picture 4" descr="4850-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6075" y="1841500"/>
            <a:ext cx="2730500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chemeClr val="accent2"/>
                </a:solidFill>
                <a:latin typeface="Times New Roman" pitchFamily="18" charset="0"/>
              </a:rPr>
              <a:t>План урока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1908175" y="1600200"/>
            <a:ext cx="6778625" cy="4525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mtClean="0">
                <a:latin typeface="Times New Roman" pitchFamily="18" charset="0"/>
              </a:rPr>
              <a:t>Клеточный уровень организации жизни и его особенности</a:t>
            </a:r>
          </a:p>
          <a:p>
            <a:pPr marL="609600" indent="-609600">
              <a:buFontTx/>
              <a:buAutoNum type="arabicPeriod"/>
            </a:pPr>
            <a:r>
              <a:rPr lang="ru-RU" smtClean="0">
                <a:latin typeface="Times New Roman" pitchFamily="18" charset="0"/>
              </a:rPr>
              <a:t>История развития цитологии</a:t>
            </a:r>
          </a:p>
          <a:p>
            <a:pPr marL="609600" indent="-609600">
              <a:buFontTx/>
              <a:buAutoNum type="arabicPeriod"/>
            </a:pPr>
            <a:r>
              <a:rPr lang="ru-RU" smtClean="0">
                <a:latin typeface="Times New Roman" pitchFamily="18" charset="0"/>
              </a:rPr>
              <a:t>Особенности методов, применяемых в современных цитологических исследованиях</a:t>
            </a:r>
          </a:p>
          <a:p>
            <a:pPr marL="609600" indent="-609600">
              <a:buFontTx/>
              <a:buAutoNum type="arabicPeriod"/>
            </a:pPr>
            <a:r>
              <a:rPr lang="ru-RU" smtClean="0">
                <a:latin typeface="Times New Roman" pitchFamily="18" charset="0"/>
              </a:rPr>
              <a:t>Современная клеточная теория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3"/>
          <p:cNvSpPr>
            <a:spLocks noGrp="1" noChangeArrowheads="1"/>
          </p:cNvSpPr>
          <p:nvPr>
            <p:ph idx="1"/>
          </p:nvPr>
        </p:nvSpPr>
        <p:spPr>
          <a:xfrm>
            <a:off x="4067175" y="1125538"/>
            <a:ext cx="4619625" cy="5000625"/>
          </a:xfrm>
        </p:spPr>
        <p:txBody>
          <a:bodyPr/>
          <a:lstStyle/>
          <a:p>
            <a:r>
              <a:rPr lang="ru-RU" altLang="ja-JP" smtClean="0">
                <a:latin typeface="Times New Roman" pitchFamily="18" charset="0"/>
                <a:cs typeface="ＭＳ Ｐゴシック"/>
              </a:rPr>
              <a:t>До начала 30-х гг. ХХв. в цитологии преобладало морфологическое изучение структур клетки, видимых в </a:t>
            </a:r>
            <a:r>
              <a:rPr lang="ru-RU" altLang="ja-JP" b="1" smtClean="0">
                <a:latin typeface="Times New Roman" pitchFamily="18" charset="0"/>
                <a:cs typeface="ＭＳ Ｐゴシック"/>
              </a:rPr>
              <a:t>световой микроскоп</a:t>
            </a:r>
            <a:r>
              <a:rPr lang="ru-RU" altLang="ja-JP" smtClean="0">
                <a:latin typeface="Times New Roman" pitchFamily="18" charset="0"/>
                <a:cs typeface="ＭＳ Ｐゴシック"/>
              </a:rPr>
              <a:t> </a:t>
            </a:r>
            <a:endParaRPr lang="ru-RU" smtClean="0">
              <a:latin typeface="Times New Roman" pitchFamily="18" charset="0"/>
            </a:endParaRPr>
          </a:p>
        </p:txBody>
      </p:sp>
      <p:pic>
        <p:nvPicPr>
          <p:cNvPr id="52226" name="Picture 4" descr="microscope9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692150"/>
            <a:ext cx="386715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7" name="Rectangle 6"/>
          <p:cNvSpPr>
            <a:spLocks noChangeArrowheads="1"/>
          </p:cNvSpPr>
          <p:nvPr/>
        </p:nvSpPr>
        <p:spPr bwMode="auto">
          <a:xfrm>
            <a:off x="3132138" y="6078538"/>
            <a:ext cx="40989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altLang="ja-JP" sz="2000">
                <a:solidFill>
                  <a:schemeClr val="accent2"/>
                </a:solidFill>
                <a:latin typeface="Times New Roman" pitchFamily="18" charset="0"/>
                <a:cs typeface="ＭＳ Ｐゴシック"/>
              </a:rPr>
              <a:t>Современный световой микроскоп: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Rectangle 3"/>
          <p:cNvSpPr>
            <a:spLocks noGrp="1" noChangeArrowheads="1"/>
          </p:cNvSpPr>
          <p:nvPr>
            <p:ph idx="1"/>
          </p:nvPr>
        </p:nvSpPr>
        <p:spPr>
          <a:xfrm>
            <a:off x="5003800" y="2636838"/>
            <a:ext cx="3827463" cy="3197225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ja-JP" sz="2800">
                <a:latin typeface="Times New Roman" pitchFamily="18" charset="0"/>
              </a:rPr>
              <a:t>В 1928- 1931гг был сконструирован электронный микроскоп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altLang="ja-JP" sz="2800">
                <a:latin typeface="Times New Roman" pitchFamily="18" charset="0"/>
              </a:rPr>
              <a:t>В середине ХХ века – сканирующий электронный микроскоп</a:t>
            </a:r>
            <a:endParaRPr lang="ru-RU" sz="2800">
              <a:latin typeface="Times New Roman" pitchFamily="18" charset="0"/>
            </a:endParaRPr>
          </a:p>
        </p:txBody>
      </p:sp>
      <p:pic>
        <p:nvPicPr>
          <p:cNvPr id="54274" name="Picture 4" descr="jsm5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620713"/>
            <a:ext cx="4608512" cy="416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5" name="Rectangle 5"/>
          <p:cNvSpPr>
            <a:spLocks noChangeArrowheads="1"/>
          </p:cNvSpPr>
          <p:nvPr/>
        </p:nvSpPr>
        <p:spPr bwMode="auto">
          <a:xfrm>
            <a:off x="250825" y="4854575"/>
            <a:ext cx="4630738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altLang="ja-JP">
                <a:latin typeface="Calibri" pitchFamily="34" charset="0"/>
                <a:cs typeface="ＭＳ Ｐゴシック"/>
              </a:rPr>
              <a:t/>
            </a:r>
            <a:br>
              <a:rPr lang="ru-RU" altLang="ja-JP">
                <a:latin typeface="Calibri" pitchFamily="34" charset="0"/>
                <a:cs typeface="ＭＳ Ｐゴシック"/>
              </a:rPr>
            </a:br>
            <a:r>
              <a:rPr lang="ru-RU" altLang="ja-JP" sz="2000">
                <a:solidFill>
                  <a:schemeClr val="accent2"/>
                </a:solidFill>
                <a:latin typeface="Times New Roman" pitchFamily="18" charset="0"/>
                <a:cs typeface="ＭＳ Ｐゴシック"/>
              </a:rPr>
              <a:t>Сканирующий электронный микроскоп: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chemeClr val="accent2"/>
                </a:solidFill>
                <a:latin typeface="Times New Roman" pitchFamily="18" charset="0"/>
              </a:rPr>
              <a:t>Информационные источники</a:t>
            </a:r>
          </a:p>
        </p:txBody>
      </p:sp>
      <p:sp>
        <p:nvSpPr>
          <p:cNvPr id="56322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600200"/>
            <a:ext cx="8362950" cy="4525963"/>
          </a:xfrm>
        </p:spPr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  <a:hlinkClick r:id="rId3"/>
              </a:rPr>
              <a:t>www.krugosvet.ru/articles/37/1003732/0002735g.htm</a:t>
            </a:r>
            <a:endParaRPr lang="en-US" sz="2400" smtClean="0">
              <a:latin typeface="Times New Roman" pitchFamily="18" charset="0"/>
              <a:hlinkClick r:id="rId4"/>
            </a:endParaRPr>
          </a:p>
          <a:p>
            <a:pPr marL="609600" indent="-609600">
              <a:lnSpc>
                <a:spcPct val="80000"/>
              </a:lnSpc>
            </a:pPr>
            <a:r>
              <a:rPr lang="en-US" sz="2400" smtClean="0">
                <a:latin typeface="Times New Roman" pitchFamily="18" charset="0"/>
                <a:hlinkClick r:id="rId4"/>
              </a:rPr>
              <a:t>az.lib.ru/.../text_0070/index.shtml</a:t>
            </a:r>
            <a:r>
              <a:rPr lang="en-US" sz="2400" smtClean="0">
                <a:latin typeface="Times New Roman" pitchFamily="18" charset="0"/>
              </a:rPr>
              <a:t> </a:t>
            </a:r>
            <a:endParaRPr lang="en-US" sz="2400" smtClean="0">
              <a:latin typeface="Times New Roman" pitchFamily="18" charset="0"/>
              <a:hlinkClick r:id="rId5"/>
            </a:endParaRPr>
          </a:p>
          <a:p>
            <a:pPr marL="609600" indent="-609600">
              <a:lnSpc>
                <a:spcPct val="80000"/>
              </a:lnSpc>
            </a:pPr>
            <a:r>
              <a:rPr lang="en-US" sz="2400" smtClean="0">
                <a:latin typeface="Times New Roman" pitchFamily="18" charset="0"/>
                <a:hlinkClick r:id="rId5"/>
              </a:rPr>
              <a:t>www.college.ru/.../scientist/schleiden.html</a:t>
            </a:r>
            <a:endParaRPr lang="en-US" sz="2400" smtClean="0">
              <a:latin typeface="Times New Roman" pitchFamily="18" charset="0"/>
              <a:hlinkClick r:id="rId6"/>
            </a:endParaRPr>
          </a:p>
          <a:p>
            <a:pPr marL="609600" indent="-609600">
              <a:lnSpc>
                <a:spcPct val="80000"/>
              </a:lnSpc>
            </a:pPr>
            <a:r>
              <a:rPr lang="en-US" sz="2400" smtClean="0">
                <a:latin typeface="Times New Roman" pitchFamily="18" charset="0"/>
                <a:hlinkClick r:id="rId6"/>
              </a:rPr>
              <a:t>www</a:t>
            </a:r>
            <a:r>
              <a:rPr lang="ru-RU" sz="2400" smtClean="0">
                <a:latin typeface="Times New Roman" pitchFamily="18" charset="0"/>
                <a:hlinkClick r:id="rId6"/>
              </a:rPr>
              <a:t>.</a:t>
            </a:r>
            <a:r>
              <a:rPr lang="en-US" sz="2400" smtClean="0">
                <a:latin typeface="Times New Roman" pitchFamily="18" charset="0"/>
                <a:hlinkClick r:id="rId6"/>
              </a:rPr>
              <a:t>hrono</a:t>
            </a:r>
            <a:r>
              <a:rPr lang="ru-RU" sz="2400" smtClean="0">
                <a:latin typeface="Times New Roman" pitchFamily="18" charset="0"/>
                <a:hlinkClick r:id="rId6"/>
              </a:rPr>
              <a:t>.</a:t>
            </a:r>
            <a:r>
              <a:rPr lang="en-US" sz="2400" smtClean="0">
                <a:latin typeface="Times New Roman" pitchFamily="18" charset="0"/>
                <a:hlinkClick r:id="rId6"/>
              </a:rPr>
              <a:t>info</a:t>
            </a:r>
            <a:r>
              <a:rPr lang="ru-RU" sz="2400" smtClean="0">
                <a:latin typeface="Times New Roman" pitchFamily="18" charset="0"/>
                <a:hlinkClick r:id="rId6"/>
              </a:rPr>
              <a:t>/</a:t>
            </a:r>
            <a:r>
              <a:rPr lang="en-US" sz="2400" smtClean="0">
                <a:latin typeface="Times New Roman" pitchFamily="18" charset="0"/>
                <a:hlinkClick r:id="rId6"/>
              </a:rPr>
              <a:t>biograf</a:t>
            </a:r>
            <a:r>
              <a:rPr lang="ru-RU" sz="2400" smtClean="0">
                <a:latin typeface="Times New Roman" pitchFamily="18" charset="0"/>
                <a:hlinkClick r:id="rId6"/>
              </a:rPr>
              <a:t>/</a:t>
            </a:r>
            <a:r>
              <a:rPr lang="en-US" sz="2400" smtClean="0">
                <a:latin typeface="Times New Roman" pitchFamily="18" charset="0"/>
                <a:hlinkClick r:id="rId6"/>
              </a:rPr>
              <a:t>bio</a:t>
            </a:r>
            <a:r>
              <a:rPr lang="ru-RU" sz="2400" smtClean="0">
                <a:latin typeface="Times New Roman" pitchFamily="18" charset="0"/>
                <a:hlinkClick r:id="rId6"/>
              </a:rPr>
              <a:t>_</a:t>
            </a:r>
            <a:r>
              <a:rPr lang="en-US" sz="2400" smtClean="0">
                <a:latin typeface="Times New Roman" pitchFamily="18" charset="0"/>
                <a:hlinkClick r:id="rId6"/>
              </a:rPr>
              <a:t>f</a:t>
            </a:r>
            <a:r>
              <a:rPr lang="ru-RU" sz="2400" smtClean="0">
                <a:latin typeface="Times New Roman" pitchFamily="18" charset="0"/>
                <a:hlinkClick r:id="rId6"/>
              </a:rPr>
              <a:t>/</a:t>
            </a:r>
            <a:r>
              <a:rPr lang="en-US" sz="2400" smtClean="0">
                <a:latin typeface="Times New Roman" pitchFamily="18" charset="0"/>
                <a:hlinkClick r:id="rId6"/>
              </a:rPr>
              <a:t>fleming</a:t>
            </a:r>
            <a:r>
              <a:rPr lang="ru-RU" sz="2400" smtClean="0">
                <a:latin typeface="Times New Roman" pitchFamily="18" charset="0"/>
                <a:hlinkClick r:id="rId6"/>
              </a:rPr>
              <a:t>_</a:t>
            </a:r>
            <a:r>
              <a:rPr lang="en-US" sz="2400" smtClean="0">
                <a:latin typeface="Times New Roman" pitchFamily="18" charset="0"/>
                <a:hlinkClick r:id="rId6"/>
              </a:rPr>
              <a:t>a</a:t>
            </a:r>
            <a:r>
              <a:rPr lang="ru-RU" sz="2400" smtClean="0">
                <a:latin typeface="Times New Roman" pitchFamily="18" charset="0"/>
                <a:hlinkClick r:id="rId6"/>
              </a:rPr>
              <a:t>.</a:t>
            </a:r>
            <a:r>
              <a:rPr lang="en-US" sz="2400" smtClean="0">
                <a:latin typeface="Times New Roman" pitchFamily="18" charset="0"/>
                <a:hlinkClick r:id="rId6"/>
              </a:rPr>
              <a:t>html</a:t>
            </a:r>
            <a:r>
              <a:rPr lang="ru-RU" sz="2400" smtClean="0">
                <a:latin typeface="Times New Roman" pitchFamily="18" charset="0"/>
              </a:rPr>
              <a:t> - Хронос.</a:t>
            </a:r>
            <a:endParaRPr lang="ru-RU" sz="2400" smtClean="0">
              <a:latin typeface="Times New Roman" pitchFamily="18" charset="0"/>
              <a:hlinkClick r:id="rId7"/>
            </a:endParaRPr>
          </a:p>
          <a:p>
            <a:pPr marL="609600" indent="-609600"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  <a:hlinkClick r:id="rId7"/>
              </a:rPr>
              <a:t>www.hist.msu.ru</a:t>
            </a:r>
            <a:endParaRPr lang="en-US" sz="2400" smtClean="0">
              <a:latin typeface="Times New Roman" pitchFamily="18" charset="0"/>
              <a:hlinkClick r:id="rId8"/>
            </a:endParaRPr>
          </a:p>
          <a:p>
            <a:pPr marL="609600" indent="-609600">
              <a:lnSpc>
                <a:spcPct val="80000"/>
              </a:lnSpc>
            </a:pPr>
            <a:r>
              <a:rPr lang="en-US" sz="2400" smtClean="0">
                <a:latin typeface="Times New Roman" pitchFamily="18" charset="0"/>
                <a:hlinkClick r:id="rId8"/>
              </a:rPr>
              <a:t>molbiol.ru/forums/index.php?showtopic=105009</a:t>
            </a:r>
            <a:endParaRPr lang="en-US" sz="2400" smtClean="0">
              <a:latin typeface="Times New Roman" pitchFamily="18" charset="0"/>
              <a:hlinkClick r:id="rId9"/>
            </a:endParaRPr>
          </a:p>
          <a:p>
            <a:pPr marL="609600" indent="-609600">
              <a:lnSpc>
                <a:spcPct val="80000"/>
              </a:lnSpc>
            </a:pPr>
            <a:r>
              <a:rPr lang="en-US" sz="2400" smtClean="0">
                <a:latin typeface="Times New Roman" pitchFamily="18" charset="0"/>
                <a:hlinkClick r:id="rId9"/>
              </a:rPr>
              <a:t>all-photo.ru/empire/index.ru.html?big=on&amp;img=...</a:t>
            </a:r>
            <a:endParaRPr lang="ru-RU" sz="2400" smtClean="0">
              <a:latin typeface="Times New Roman" pitchFamily="18" charset="0"/>
            </a:endParaRPr>
          </a:p>
          <a:p>
            <a:pPr marL="609600" indent="-609600">
              <a:lnSpc>
                <a:spcPct val="80000"/>
              </a:lnSpc>
            </a:pPr>
            <a:r>
              <a:rPr lang="ru-RU" sz="2400" b="1" smtClean="0"/>
              <a:t>«Общая биология. 10–11 классы» автора В.Б. Захаров, С.Г. Мамонтов, В.И.Сонин</a:t>
            </a:r>
            <a:r>
              <a:rPr lang="ru-RU" sz="2400" b="1" i="1" smtClean="0"/>
              <a:t>.</a:t>
            </a:r>
            <a:endParaRPr lang="en-US" sz="240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549275"/>
            <a:ext cx="4897437" cy="5327650"/>
          </a:xfrm>
        </p:spPr>
        <p:txBody>
          <a:bodyPr/>
          <a:lstStyle/>
          <a:p>
            <a:r>
              <a:rPr lang="ru-RU" sz="2800" b="1" smtClean="0">
                <a:latin typeface="Times New Roman" pitchFamily="18" charset="0"/>
              </a:rPr>
              <a:t>Цитология</a:t>
            </a:r>
            <a:r>
              <a:rPr lang="ru-RU" sz="2800" smtClean="0">
                <a:latin typeface="Times New Roman" pitchFamily="18" charset="0"/>
              </a:rPr>
              <a:t> исследует элементарные единицы строения, функционирования и воспроизведения живой материи.</a:t>
            </a:r>
          </a:p>
          <a:p>
            <a:r>
              <a:rPr lang="ru-RU" sz="2800" b="1" smtClean="0">
                <a:latin typeface="Times New Roman" pitchFamily="18" charset="0"/>
              </a:rPr>
              <a:t>Объекты ее исследования</a:t>
            </a:r>
            <a:r>
              <a:rPr lang="ru-RU" sz="2800" smtClean="0">
                <a:latin typeface="Times New Roman" pitchFamily="18" charset="0"/>
              </a:rPr>
              <a:t> – клетки многоклеточных организмов, бактериальные клетки  и клетки простейших, грибов и растений.</a:t>
            </a:r>
          </a:p>
        </p:txBody>
      </p:sp>
      <p:pic>
        <p:nvPicPr>
          <p:cNvPr id="18434" name="Picture 4" descr="fig0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B3BC9D"/>
              </a:clrFrom>
              <a:clrTo>
                <a:srgbClr val="B3BC9D">
                  <a:alpha val="0"/>
                </a:srgbClr>
              </a:clrTo>
            </a:clrChange>
          </a:blip>
          <a:srcRect t="4956" r="70412" b="30110"/>
          <a:stretch>
            <a:fillRect/>
          </a:stretch>
        </p:blipFill>
        <p:spPr bwMode="auto">
          <a:xfrm>
            <a:off x="5148263" y="1916113"/>
            <a:ext cx="2447925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ris5_1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37313" y="3565525"/>
            <a:ext cx="2316162" cy="30114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</a:rPr>
              <a:t>Роберт Гук </a:t>
            </a:r>
            <a:br>
              <a:rPr lang="ru-RU" sz="4000" b="1" dirty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</a:rPr>
              <a:t>(1635-1703гг)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>
          <a:xfrm>
            <a:off x="4859338" y="1600200"/>
            <a:ext cx="3827462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ja-JP" sz="2400" smtClean="0">
                <a:latin typeface="Times New Roman" pitchFamily="18" charset="0"/>
                <a:cs typeface="ＭＳ Ｐゴシック"/>
              </a:rPr>
              <a:t>английский естествоиспытатель, учёный-энциклопедист</a:t>
            </a:r>
          </a:p>
          <a:p>
            <a:pPr>
              <a:lnSpc>
                <a:spcPct val="90000"/>
              </a:lnSpc>
            </a:pPr>
            <a:r>
              <a:rPr lang="ru-RU" altLang="ja-JP" sz="2400" smtClean="0">
                <a:latin typeface="Times New Roman" pitchFamily="18" charset="0"/>
                <a:cs typeface="ＭＳ Ｐゴシック"/>
              </a:rPr>
              <a:t>обнаружил, что пробка разделена на множество крошечных ячеек, напомнивших ему монастырские кельи, и он назвал эти ячейки клетками (по-английски cell означает «келья, ячейка, клетка»). </a:t>
            </a:r>
            <a:endParaRPr lang="ru-RU" sz="2400" smtClean="0">
              <a:latin typeface="Times New Roman" pitchFamily="18" charset="0"/>
            </a:endParaRPr>
          </a:p>
        </p:txBody>
      </p:sp>
      <p:pic>
        <p:nvPicPr>
          <p:cNvPr id="11273" name="Picture 9" descr="Изображение:HOOKE Rober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2560638"/>
            <a:ext cx="2603500" cy="32734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3"/>
          <p:cNvSpPr>
            <a:spLocks noGrp="1" noChangeArrowheads="1"/>
          </p:cNvSpPr>
          <p:nvPr>
            <p:ph idx="1"/>
          </p:nvPr>
        </p:nvSpPr>
        <p:spPr>
          <a:xfrm>
            <a:off x="4427538" y="908050"/>
            <a:ext cx="4259262" cy="52181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ja-JP" smtClean="0">
                <a:latin typeface="Times New Roman" pitchFamily="18" charset="0"/>
                <a:cs typeface="ＭＳ Ｐゴシック"/>
              </a:rPr>
              <a:t>Р.Гук обнаружил, что пробка разделена на множество крошечных ячеек, напомнивших ему монастырские кельи, и он назвал эти ячейки клетками (по-английски cell означает «келья, ячейка, клетка»).</a:t>
            </a:r>
            <a:r>
              <a:rPr lang="ru-RU" altLang="ja-JP" smtClean="0">
                <a:cs typeface="ＭＳ Ｐゴシック"/>
              </a:rPr>
              <a:t> </a:t>
            </a:r>
            <a:endParaRPr lang="ru-RU" smtClean="0"/>
          </a:p>
        </p:txBody>
      </p:sp>
      <p:pic>
        <p:nvPicPr>
          <p:cNvPr id="22530" name="Picture 5" descr="Изображение:Cork Micrographia Hooke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-6000"/>
          </a:blip>
          <a:srcRect/>
          <a:stretch>
            <a:fillRect/>
          </a:stretch>
        </p:blipFill>
        <p:spPr bwMode="auto">
          <a:xfrm>
            <a:off x="250825" y="476250"/>
            <a:ext cx="3692525" cy="532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solidFill>
                  <a:srgbClr val="FF0000"/>
                </a:solidFill>
                <a:latin typeface="Times New Roman" pitchFamily="18" charset="0"/>
              </a:rPr>
              <a:t>Антони ван Левенгук </a:t>
            </a:r>
            <a:r>
              <a:rPr lang="ru-RU" altLang="ja-JP" sz="4000" b="1" smtClean="0">
                <a:solidFill>
                  <a:srgbClr val="FF0000"/>
                </a:solidFill>
                <a:latin typeface="Times New Roman" pitchFamily="18" charset="0"/>
                <a:cs typeface="ＭＳ Ｐゴシック"/>
              </a:rPr>
              <a:t>(1632—1723)</a:t>
            </a:r>
            <a:r>
              <a:rPr lang="ru-RU" altLang="ja-JP" sz="4000" smtClean="0">
                <a:solidFill>
                  <a:srgbClr val="FF0000"/>
                </a:solidFill>
                <a:cs typeface="ＭＳ Ｐゴシック"/>
              </a:rPr>
              <a:t> </a:t>
            </a:r>
            <a:endParaRPr lang="ru-RU" sz="4000" smtClean="0">
              <a:solidFill>
                <a:srgbClr val="FF0000"/>
              </a:solidFill>
            </a:endParaRPr>
          </a:p>
        </p:txBody>
      </p:sp>
      <p:sp>
        <p:nvSpPr>
          <p:cNvPr id="24578" name="Rectangle 3"/>
          <p:cNvSpPr>
            <a:spLocks noGrp="1" noChangeArrowheads="1"/>
          </p:cNvSpPr>
          <p:nvPr>
            <p:ph idx="1"/>
          </p:nvPr>
        </p:nvSpPr>
        <p:spPr>
          <a:xfrm>
            <a:off x="4140200" y="1600200"/>
            <a:ext cx="4546600" cy="4525963"/>
          </a:xfrm>
        </p:spPr>
        <p:txBody>
          <a:bodyPr/>
          <a:lstStyle/>
          <a:p>
            <a:r>
              <a:rPr lang="ru-RU" altLang="ja-JP" sz="2800" smtClean="0">
                <a:latin typeface="Times New Roman" pitchFamily="18" charset="0"/>
                <a:cs typeface="ＭＳ Ｐゴシック"/>
              </a:rPr>
              <a:t>В 1674 году этот  голландский мастер с помощью микроскопа впервые увидел в капле воды «зверьков» — движущиеся живые организмы. </a:t>
            </a:r>
            <a:endParaRPr lang="ru-RU" sz="2800" smtClean="0">
              <a:latin typeface="Times New Roman" pitchFamily="18" charset="0"/>
            </a:endParaRPr>
          </a:p>
        </p:txBody>
      </p:sp>
      <p:pic>
        <p:nvPicPr>
          <p:cNvPr id="15365" name="Picture 5" descr="levengu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5713" y="1908175"/>
            <a:ext cx="3035300" cy="33956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Я. Э. Пуркине</a:t>
            </a:r>
          </a:p>
        </p:txBody>
      </p:sp>
      <p:sp>
        <p:nvSpPr>
          <p:cNvPr id="26626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6627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mtClean="0"/>
              <a:t>Впервые наблюдал яйцо в яйцеклетке курицы</a:t>
            </a:r>
          </a:p>
        </p:txBody>
      </p:sp>
      <p:pic>
        <p:nvPicPr>
          <p:cNvPr id="1026" name="Picture 2" descr="Пуркине Я. Э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5713" y="2127250"/>
            <a:ext cx="2901950" cy="3865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Галилео Галилей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idx="1"/>
          </p:nvPr>
        </p:nvSpPr>
        <p:spPr>
          <a:xfrm>
            <a:off x="4643438" y="1125538"/>
            <a:ext cx="4043362" cy="5399087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</a:rPr>
              <a:t>Итальянский ученый (1564-1642гг)</a:t>
            </a:r>
          </a:p>
          <a:p>
            <a:r>
              <a:rPr lang="ru-RU" smtClean="0">
                <a:latin typeface="Times New Roman" pitchFamily="18" charset="0"/>
              </a:rPr>
              <a:t>В 1609-1610гг сконструировал первый микроскоп,  в 1624г усовершенствовал его для использования</a:t>
            </a:r>
            <a:r>
              <a:rPr lang="ru-RU" smtClean="0"/>
              <a:t>                 </a:t>
            </a:r>
          </a:p>
        </p:txBody>
      </p:sp>
      <p:pic>
        <p:nvPicPr>
          <p:cNvPr id="9220" name="Picture 4" descr="See Explanation.  Clicking on the picture will download&#10; the highest resolution version available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22388" y="2127250"/>
            <a:ext cx="3268662" cy="34686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Марчелло Мальпиги</a:t>
            </a:r>
          </a:p>
        </p:txBody>
      </p:sp>
      <p:sp>
        <p:nvSpPr>
          <p:cNvPr id="29698" name="Rectangle 3"/>
          <p:cNvSpPr>
            <a:spLocks noGrp="1" noChangeArrowheads="1"/>
          </p:cNvSpPr>
          <p:nvPr>
            <p:ph idx="1"/>
          </p:nvPr>
        </p:nvSpPr>
        <p:spPr>
          <a:xfrm>
            <a:off x="4500563" y="1412875"/>
            <a:ext cx="4186237" cy="4713288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</a:rPr>
              <a:t>итальянский анатом, который первым применил микроскоп для систематических и сравнительных исследований растений и животных</a:t>
            </a:r>
          </a:p>
        </p:txBody>
      </p:sp>
      <p:pic>
        <p:nvPicPr>
          <p:cNvPr id="19460" name="Picture 4" descr="МАРЧЕЛЛО МАЛЬПИГИ, итальянский анатом, который первым применил микроскоп для систематических и сравнительных исследований растений и животных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2341563"/>
            <a:ext cx="2846388" cy="32543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TS030005403</Template>
  <TotalTime>54</TotalTime>
  <Words>485</Words>
  <Application>Microsoft Office PowerPoint</Application>
  <PresentationFormat>Экран (4:3)</PresentationFormat>
  <Paragraphs>89</Paragraphs>
  <Slides>22</Slides>
  <Notes>21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3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Calibri</vt:lpstr>
      <vt:lpstr>Arial</vt:lpstr>
      <vt:lpstr>Times New Roman</vt:lpstr>
      <vt:lpstr>ＭＳ Ｐゴシック</vt:lpstr>
      <vt:lpstr>Тема Office</vt:lpstr>
      <vt:lpstr>Тема Office</vt:lpstr>
      <vt:lpstr>Тема Office</vt:lpstr>
      <vt:lpstr>Слайд 1</vt:lpstr>
      <vt:lpstr>План урока</vt:lpstr>
      <vt:lpstr>Слайд 3</vt:lpstr>
      <vt:lpstr>Роберт Гук  (1635-1703гг)</vt:lpstr>
      <vt:lpstr>Слайд 5</vt:lpstr>
      <vt:lpstr>Антони ван Левенгук (1632—1723) </vt:lpstr>
      <vt:lpstr>Я. Э. Пуркине</vt:lpstr>
      <vt:lpstr>Галилео Галилей</vt:lpstr>
      <vt:lpstr>Марчелло Мальпиги</vt:lpstr>
      <vt:lpstr>Карл Максимович Бэр  (1792-1876гг)</vt:lpstr>
      <vt:lpstr>Маттиас Якоб Шлейден  (1804-1881гг)</vt:lpstr>
      <vt:lpstr>Теодор Шванн (1810- 1882гг)</vt:lpstr>
      <vt:lpstr>Основные положения клеточной теории</vt:lpstr>
      <vt:lpstr>Рудольф Вирхов (1821—1902) </vt:lpstr>
      <vt:lpstr>ФЛЕМИНГ, АЛЕКСАНДР  (1881–1955)</vt:lpstr>
      <vt:lpstr>Иван Дорофеевич Чистяков  (1843-1877гг )</vt:lpstr>
      <vt:lpstr>Иван Николаевич Горожанкин (1848-1904гг) </vt:lpstr>
      <vt:lpstr>Сергей Гаврилович Навашин (1857 – 1930гг </vt:lpstr>
      <vt:lpstr>Илья Ильич Мечников (1845-1916)  </vt:lpstr>
      <vt:lpstr>Слайд 20</vt:lpstr>
      <vt:lpstr>Слайд 21</vt:lpstr>
      <vt:lpstr>Информационные 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7</cp:revision>
  <dcterms:created xsi:type="dcterms:W3CDTF">2011-03-23T15:52:27Z</dcterms:created>
  <dcterms:modified xsi:type="dcterms:W3CDTF">2011-03-30T18:54:20Z</dcterms:modified>
</cp:coreProperties>
</file>