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81" r:id="rId5"/>
    <p:sldId id="259" r:id="rId6"/>
    <p:sldId id="260" r:id="rId7"/>
    <p:sldId id="261" r:id="rId8"/>
    <p:sldId id="262" r:id="rId9"/>
    <p:sldId id="263" r:id="rId10"/>
    <p:sldId id="268" r:id="rId11"/>
    <p:sldId id="271" r:id="rId12"/>
    <p:sldId id="270" r:id="rId13"/>
    <p:sldId id="272" r:id="rId14"/>
    <p:sldId id="273" r:id="rId15"/>
    <p:sldId id="277" r:id="rId16"/>
    <p:sldId id="275" r:id="rId17"/>
    <p:sldId id="276" r:id="rId18"/>
    <p:sldId id="274" r:id="rId19"/>
    <p:sldId id="279" r:id="rId20"/>
    <p:sldId id="280" r:id="rId21"/>
    <p:sldId id="265" r:id="rId22"/>
    <p:sldId id="266" r:id="rId23"/>
    <p:sldId id="278" r:id="rId24"/>
    <p:sldId id="264"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734" y="-7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85D9D8AA-79F3-4BB9-8A2E-22E979C7FB0B}" type="datetimeFigureOut">
              <a:rPr lang="ru-RU"/>
              <a:pPr>
                <a:defRPr/>
              </a:pPr>
              <a:t>20.12.2012</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A10C8441-CFFE-46BF-9A1C-427EFD076AD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BF03F840-CA15-4DB6-9FF4-EEACBC6C280A}" type="datetimeFigureOut">
              <a:rPr lang="ru-RU"/>
              <a:pPr>
                <a:defRPr/>
              </a:pPr>
              <a:t>20.12.2012</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9D5E8549-F46E-4A5E-B06C-0951D96FDDA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A5FAFFBB-27B7-40A5-951A-809502DD270E}" type="datetimeFigureOut">
              <a:rPr lang="ru-RU"/>
              <a:pPr>
                <a:defRPr/>
              </a:pPr>
              <a:t>20.12.2012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CD9561B-3DDB-4F00-9A65-B8262457165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1A3B0061-2530-4B2B-AE3D-FA9E6C31B62A}" type="datetimeFigureOut">
              <a:rPr lang="ru-RU"/>
              <a:pPr>
                <a:defRPr/>
              </a:pPr>
              <a:t>20.12.2012</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94EE97DB-5B08-48F5-8544-3F7AB64092E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3F2D21AF-7262-4CBE-9433-C3FFE92F6EE7}" type="datetimeFigureOut">
              <a:rPr lang="ru-RU"/>
              <a:pPr>
                <a:defRPr/>
              </a:pPr>
              <a:t>20.12.2012</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B8EFB748-80E6-4E99-84AE-A9696D6A8003}"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D734EE04-76CD-468E-B278-E0A1E42905ED}" type="datetimeFigureOut">
              <a:rPr lang="ru-RU"/>
              <a:pPr>
                <a:defRPr/>
              </a:pPr>
              <a:t>20.12.2012</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E1935298-1295-47D6-A4CE-A49EBC80A682}"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46065C26-76BC-4B22-B995-E095C51F315F}" type="datetimeFigureOut">
              <a:rPr lang="ru-RU"/>
              <a:pPr>
                <a:defRPr/>
              </a:pPr>
              <a:t>20.12.2012</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A72829E3-8E71-4D0E-BAD9-0A821A795B2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CB28A6D7-A008-4ED3-824C-018ACEC7FD9B}" type="datetimeFigureOut">
              <a:rPr lang="ru-RU"/>
              <a:pPr>
                <a:defRPr/>
              </a:pPr>
              <a:t>20.12.2012</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88D626A0-A3CE-44C7-B936-F825F2568B4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3EAD7917-4C95-4E65-A65F-12A264E0788D}" type="datetimeFigureOut">
              <a:rPr lang="ru-RU"/>
              <a:pPr>
                <a:defRPr/>
              </a:pPr>
              <a:t>20.12.2012</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FB00FD35-390F-4D9B-BB53-584345498B3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67ABC139-3D9F-4416-9984-15CEDD1CF6D1}" type="datetimeFigureOut">
              <a:rPr lang="ru-RU"/>
              <a:pPr>
                <a:defRPr/>
              </a:pPr>
              <a:t>20.12.2012</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2902B54B-3C6B-4C26-AB32-23099B6F93B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59C02872-D6C8-4988-9693-9DD95DF68C5E}" type="datetimeFigureOut">
              <a:rPr lang="ru-RU"/>
              <a:pPr>
                <a:defRPr/>
              </a:pPr>
              <a:t>20.12.2012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BCB9690A-6858-4D88-A34F-6C3B6B5BDBB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47678450-A731-499F-960A-736F52A5F91A}" type="datetimeFigureOut">
              <a:rPr lang="ru-RU"/>
              <a:pPr>
                <a:defRPr/>
              </a:pPr>
              <a:t>20.12.2012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C849AADF-EA11-474D-9F86-21AC86EC6E35}"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1" r:id="rId4"/>
    <p:sldLayoutId id="2147483735" r:id="rId5"/>
    <p:sldLayoutId id="2147483730" r:id="rId6"/>
    <p:sldLayoutId id="2147483736" r:id="rId7"/>
    <p:sldLayoutId id="2147483737" r:id="rId8"/>
    <p:sldLayoutId id="2147483738" r:id="rId9"/>
    <p:sldLayoutId id="2147483729" r:id="rId10"/>
    <p:sldLayoutId id="2147483739"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ru.wikipedia.org/wiki/%D0%9B%D0%B0%D0%B7%D0%B5%D1%80" TargetMode="External"/><Relationship Id="rId7" Type="http://schemas.openxmlformats.org/officeDocument/2006/relationships/slide" Target="slide12.xml"/><Relationship Id="rId2" Type="http://schemas.openxmlformats.org/officeDocument/2006/relationships/hyperlink" Target="http://ru.wikipedia.org/wiki/%D0%9A%D0%B2%D0%B0%D0%BD%D1%82%D0%BE%D0%B2%D0%B0%D1%8F_%D1%8D%D0%BB%D0%B5%D0%BA%D1%82%D1%80%D0%BE%D0%BD%D0%B8%D0%BA%D0%B0" TargetMode="Externa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1.xml"/><Relationship Id="rId4" Type="http://schemas.openxmlformats.org/officeDocument/2006/relationships/hyperlink" Target="http://ru.wikipedia.org/wiki/%D0%9C%D0%B0%D0%B7%D0%B5%D1%80" TargetMode="External"/><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hyperlink" Target="http://ru.wikipedia.org/wiki/%D0%9F%D1%80%D0%BE%D1%85%D0%BE%D1%80%D0%BE%D0%B2,_%D0%90%D0%BB%D0%B5%D0%BA%D1%81%D0%B0%D0%BD%D0%B4%D1%80_%D0%9C%D0%B8%D1%85%D0%B0%D0%B9%D0%BB%D0%BE%D0%B2%D0%B8%D1%87" TargetMode="External"/><Relationship Id="rId13" Type="http://schemas.openxmlformats.org/officeDocument/2006/relationships/hyperlink" Target="http://ru.wikipedia.org/wiki/%D0%98%D0%BD%D0%B2%D0%B5%D1%80%D1%81%D0%B8%D1%8F_%D0%BD%D0%B0%D1%81%D0%B5%D0%BB%D1%91%D0%BD%D0%BD%D0%BE%D1%81%D1%82%D0%B5%D0%B9" TargetMode="External"/><Relationship Id="rId18" Type="http://schemas.openxmlformats.org/officeDocument/2006/relationships/hyperlink" Target="http://ru.wikipedia.org/wiki/%D0%92%D1%83%D0%BB,_%D0%91%D0%B5%D0%BD%D1%86%D0%B8%D0%BE%D0%BD_%D0%9C%D0%BE%D0%B8%D1%81%D0%B5%D0%B5%D0%B2%D0%B8%D1%87" TargetMode="External"/><Relationship Id="rId26" Type="http://schemas.openxmlformats.org/officeDocument/2006/relationships/hyperlink" Target="http://ru.wikipedia.org/wiki/%D0%9F%D0%BB%D0%B0%D0%B7%D0%BC%D0%B0_(%D0%B0%D0%B3%D1%80%D0%B5%D0%B3%D0%B0%D1%82%D0%BD%D0%BE%D0%B5_%D1%81%D0%BE%D1%81%D1%82%D0%BE%D1%8F%D0%BD%D0%B8%D0%B5)" TargetMode="External"/><Relationship Id="rId3" Type="http://schemas.openxmlformats.org/officeDocument/2006/relationships/hyperlink" Target="http://ru.wikipedia.org/wiki/1922" TargetMode="External"/><Relationship Id="rId21" Type="http://schemas.openxmlformats.org/officeDocument/2006/relationships/hyperlink" Target="http://ru.wikipedia.org/wiki/%D0%AD%D0%BB%D0%B5%D0%BA%D1%82%D1%80%D0%BE%D0%BD%D0%BD%D1%8B%D0%B9_%D0%BF%D1%83%D1%87%D0%BE%D0%BA" TargetMode="External"/><Relationship Id="rId7" Type="http://schemas.openxmlformats.org/officeDocument/2006/relationships/hyperlink" Target="http://ru.wikipedia.org/wiki/%D0%9A%D0%B2%D0%B0%D0%BD%D1%82%D0%BE%D0%B2%D0%B0%D1%8F_%D1%8D%D0%BB%D0%B5%D0%BA%D1%82%D1%80%D0%BE%D0%BD%D0%B8%D0%BA%D0%B0" TargetMode="External"/><Relationship Id="rId12" Type="http://schemas.openxmlformats.org/officeDocument/2006/relationships/hyperlink" Target="http://ru.wikipedia.org/wiki/%D0%90%D0%BC%D0%BC%D0%B8%D0%B0%D0%BA" TargetMode="External"/><Relationship Id="rId17" Type="http://schemas.openxmlformats.org/officeDocument/2006/relationships/hyperlink" Target="http://ru.wikipedia.org/wiki/%D0%9F%D0%BE%D0%BF%D0%BE%D0%B2,_%D0%AE%D1%80%D0%B8%D0%B9_%D0%9C%D0%B8%D1%85%D0%B0%D0%B9%D0%BB%D0%BE%D0%B2%D0%B8%D1%87" TargetMode="External"/><Relationship Id="rId25" Type="http://schemas.openxmlformats.org/officeDocument/2006/relationships/hyperlink" Target="http://ru.wikipedia.org/wiki/%D0%A3%D0%BF%D1%80%D0%B0%D0%B2%D0%BB%D1%8F%D0%B5%D0%BC%D1%8B%D0%B9_%D1%82%D0%B5%D1%80%D0%BC%D0%BE%D1%8F%D0%B4%D0%B5%D1%80%D0%BD%D1%8B%D0%B9_%D1%81%D0%B8%D0%BD%D1%82%D0%B5%D0%B7" TargetMode="External"/><Relationship Id="rId2" Type="http://schemas.openxmlformats.org/officeDocument/2006/relationships/hyperlink" Target="http://ru.wikipedia.org/wiki/14_%D0%B4%D0%B5%D0%BA%D0%B0%D0%B1%D1%80%D1%8F" TargetMode="External"/><Relationship Id="rId16" Type="http://schemas.openxmlformats.org/officeDocument/2006/relationships/hyperlink" Target="http://ru.wikipedia.org/wiki/%D0%A2%D0%B0%D1%83%D0%BD%D1%81,_%D0%A7%D0%B0%D1%80%D0%BB%D0%B7" TargetMode="External"/><Relationship Id="rId20" Type="http://schemas.openxmlformats.org/officeDocument/2006/relationships/hyperlink" Target="http://ru.wikipedia.org/w/index.php?title=%D0%98%D0%BD%D0%B6%D0%B5%D0%BA%D1%86%D0%B8%D0%BE%D0%BD%D0%BD%D1%8B%D0%B9_%D0%BB%D0%B0%D0%B7%D0%B5%D1%80&amp;action=edit&amp;redlink=1" TargetMode="External"/><Relationship Id="rId29" Type="http://schemas.openxmlformats.org/officeDocument/2006/relationships/hyperlink" Target="http://ru.wikipedia.org/wiki/%D0%9E%D0%BF%D1%82%D0%BE%D1%8D%D0%BB%D0%B5%D0%BA%D1%82%D1%80%D0%BE%D0%BD%D0%B8%D0%BA%D0%B0" TargetMode="External"/><Relationship Id="rId1" Type="http://schemas.openxmlformats.org/officeDocument/2006/relationships/slideLayout" Target="../slideLayouts/slideLayout2.xml"/><Relationship Id="rId6" Type="http://schemas.openxmlformats.org/officeDocument/2006/relationships/hyperlink" Target="http://ru.wikipedia.org/wiki/1964" TargetMode="External"/><Relationship Id="rId11" Type="http://schemas.openxmlformats.org/officeDocument/2006/relationships/hyperlink" Target="http://ru.wikipedia.org/wiki/%D0%9C%D0%B0%D0%B7%D0%B5%D1%80" TargetMode="External"/><Relationship Id="rId24" Type="http://schemas.openxmlformats.org/officeDocument/2006/relationships/hyperlink" Target="http://ru.wikipedia.org/wiki/%D0%AD%D0%BA%D1%81%D0%B8%D0%BC%D0%B5%D1%80%D0%BD%D1%8B%D0%B9_%D0%BB%D0%B0%D0%B7%D0%B5%D1%80" TargetMode="External"/><Relationship Id="rId5" Type="http://schemas.openxmlformats.org/officeDocument/2006/relationships/hyperlink" Target="http://ru.wikipedia.org/wiki/%D0%9D%D0%BE%D0%B1%D0%B5%D0%BB%D0%B5%D0%B2%D1%81%D0%BA%D0%B0%D1%8F_%D0%BF%D1%80%D0%B5%D0%BC%D0%B8%D1%8F_%D0%BF%D0%BE_%D1%84%D0%B8%D0%B7%D0%B8%D0%BA%D0%B5" TargetMode="External"/><Relationship Id="rId15" Type="http://schemas.openxmlformats.org/officeDocument/2006/relationships/hyperlink" Target="http://ru.wikipedia.org/wiki/1959" TargetMode="External"/><Relationship Id="rId23" Type="http://schemas.openxmlformats.org/officeDocument/2006/relationships/hyperlink" Target="http://ru.wikipedia.org/w/index.php?title=%D0%A5%D0%B8%D0%BC%D0%B8%D1%87%D0%B5%D1%81%D0%BA%D0%B8%D0%B9_%D0%BB%D0%B0%D0%B7%D0%B5%D1%80&amp;action=edit&amp;redlink=1" TargetMode="External"/><Relationship Id="rId28" Type="http://schemas.openxmlformats.org/officeDocument/2006/relationships/hyperlink" Target="http://ru.wikipedia.org/wiki/%D0%A1%D1%82%D0%B0%D0%BD%D0%B4%D0%B0%D1%80%D1%82_%D1%87%D0%B0%D1%81%D1%82%D0%BE%D1%82%D1%8B" TargetMode="External"/><Relationship Id="rId10" Type="http://schemas.openxmlformats.org/officeDocument/2006/relationships/hyperlink" Target="http://ru.wikipedia.org/wiki/%D0%9A%D0%B2%D0%B0%D0%BD%D1%82%D0%BE%D0%B2%D1%8B%D0%B9_%D0%B3%D0%B5%D0%BD%D0%B5%D1%80%D0%B0%D1%82%D0%BE%D1%80" TargetMode="External"/><Relationship Id="rId19" Type="http://schemas.openxmlformats.org/officeDocument/2006/relationships/hyperlink" Target="http://ru.wikipedia.org/wiki/%D0%9F%D0%BE%D0%BB%D1%83%D0%BF%D1%80%D0%BE%D0%B2%D0%BE%D0%B4%D0%BD%D0%B8%D0%BA%D0%BE%D0%B2%D1%8B%D0%B9_%D0%BB%D0%B0%D0%B7%D0%B5%D1%80" TargetMode="External"/><Relationship Id="rId31" Type="http://schemas.openxmlformats.org/officeDocument/2006/relationships/image" Target="../media/image10.png"/><Relationship Id="rId4" Type="http://schemas.openxmlformats.org/officeDocument/2006/relationships/hyperlink" Target="http://ru.wikipedia.org/wiki/%D0%A4%D0%B8%D0%B7%D0%B8%D0%BA%D0%B0" TargetMode="External"/><Relationship Id="rId9" Type="http://schemas.openxmlformats.org/officeDocument/2006/relationships/hyperlink" Target="http://ru.wikipedia.org/wiki/%D0%AD%D0%BB%D0%B5%D0%BA%D1%82%D1%80%D0%BE%D0%BC%D0%B0%D0%B3%D0%BD%D0%B8%D1%82%D0%BD%D0%BE%D0%B5_%D0%B8%D0%B7%D0%BB%D1%83%D1%87%D0%B5%D0%BD%D0%B8%D0%B5" TargetMode="External"/><Relationship Id="rId14" Type="http://schemas.openxmlformats.org/officeDocument/2006/relationships/hyperlink" Target="http://ru.wikipedia.org/wiki/%D0%9B%D0%B0%D0%B7%D0%B5%D1%80" TargetMode="External"/><Relationship Id="rId22" Type="http://schemas.openxmlformats.org/officeDocument/2006/relationships/hyperlink" Target="http://ru.wikipedia.org/wiki/%D0%93%D0%B0%D0%B7%D0%BE%D0%B2%D1%8B%D0%B9_%D0%BB%D0%B0%D0%B7%D0%B5%D1%80" TargetMode="External"/><Relationship Id="rId27" Type="http://schemas.openxmlformats.org/officeDocument/2006/relationships/hyperlink" Target="http://ru.wikipedia.org/wiki/%D0%A5%D0%B8%D0%BC%D0%B8%D1%87%D0%B5%D1%81%D0%BA%D0%B0%D1%8F_%D1%80%D0%B5%D0%B0%D0%BA%D1%86%D0%B8%D1%8F" TargetMode="External"/><Relationship Id="rId30" Type="http://schemas.openxmlformats.org/officeDocument/2006/relationships/slide" Target="slide10.xml"/></Relationships>
</file>

<file path=ppt/slides/_rels/slide12.xml.rels><?xml version="1.0" encoding="UTF-8" standalone="yes"?>
<Relationships xmlns="http://schemas.openxmlformats.org/package/2006/relationships"><Relationship Id="rId8" Type="http://schemas.openxmlformats.org/officeDocument/2006/relationships/hyperlink" Target="http://ru.wikipedia.org/wiki/%D0%91%D0%B0%D1%81%D0%BE%D0%B2,_%D0%9D%D0%B8%D0%BA%D0%BE%D0%BB%D0%B0%D0%B9_%D0%93%D0%B5%D0%BD%D0%BD%D0%B0%D0%B4%D0%B8%D0%B5%D0%B2%D0%B8%D1%87" TargetMode="External"/><Relationship Id="rId13" Type="http://schemas.openxmlformats.org/officeDocument/2006/relationships/hyperlink" Target="http://ru.wikipedia.org/wiki/%D0%A0%D0%B0%D0%B4%D0%B8%D0%BE%D1%81%D0%BF%D0%B5%D0%BA%D1%82%D1%80%D0%BE%D1%81%D0%BA%D0%BE%D0%BF%D0%B8%D1%8F" TargetMode="External"/><Relationship Id="rId18" Type="http://schemas.openxmlformats.org/officeDocument/2006/relationships/hyperlink" Target="http://ru.wikipedia.org/wiki/1951" TargetMode="External"/><Relationship Id="rId26" Type="http://schemas.openxmlformats.org/officeDocument/2006/relationships/hyperlink" Target="http://ru.wikipedia.org/wiki/%D0%98%D0%BD%D0%B2%D0%B5%D1%80%D1%81%D0%B8%D1%8F_%D0%BD%D0%B0%D1%81%D0%B5%D0%BB%D1%91%D0%BD%D0%BD%D0%BE%D1%81%D1%82%D0%B5%D0%B9" TargetMode="External"/><Relationship Id="rId3" Type="http://schemas.openxmlformats.org/officeDocument/2006/relationships/hyperlink" Target="http://ru.wikipedia.org/wiki/1916_%D0%B3%D0%BE%D0%B4" TargetMode="External"/><Relationship Id="rId21" Type="http://schemas.openxmlformats.org/officeDocument/2006/relationships/hyperlink" Target="http://ru.wikipedia.org/wiki/%D0%9A%D0%B2%D0%B0%D0%BD%D1%82%D0%BE%D0%B2%D1%8B%D0%B9_%D0%B3%D0%B5%D0%BD%D0%B5%D1%80%D0%B0%D1%82%D0%BE%D1%80" TargetMode="External"/><Relationship Id="rId34" Type="http://schemas.openxmlformats.org/officeDocument/2006/relationships/hyperlink" Target="http://ru.wikipedia.org/wiki/%D0%A3%D0%BB%D1%8C%D1%82%D1%80%D0%B0%D0%B7%D0%B2%D1%83%D0%BA" TargetMode="External"/><Relationship Id="rId7" Type="http://schemas.openxmlformats.org/officeDocument/2006/relationships/hyperlink" Target="http://ru.wikipedia.org/wiki/%D0%9D%D0%BE%D0%B1%D0%B5%D0%BB%D0%B5%D0%B2%D1%81%D0%BA%D0%B0%D1%8F_%D0%BF%D1%80%D0%B5%D0%BC%D0%B8%D1%8F_%D0%BF%D0%BE_%D1%84%D0%B8%D0%B7%D0%B8%D0%BA%D0%B5" TargetMode="External"/><Relationship Id="rId12" Type="http://schemas.openxmlformats.org/officeDocument/2006/relationships/hyperlink" Target="http://ru.wikipedia.org/wiki/%D0%A4%D0%B8%D0%B7%D0%B8%D0%BA%D0%B0_%D1%83%D1%81%D0%BA%D0%BE%D1%80%D0%B8%D1%82%D0%B5%D0%BB%D0%B5%D0%B9" TargetMode="External"/><Relationship Id="rId17" Type="http://schemas.openxmlformats.org/officeDocument/2006/relationships/hyperlink" Target="http://ru.wikipedia.org/wiki/%D0%94%D0%BE%D0%BA%D1%82%D0%BE%D1%80%D1%81%D0%BA%D0%B0%D1%8F_%D0%B4%D0%B8%D1%81%D1%81%D0%B5%D1%80%D1%82%D0%B0%D1%86%D0%B8%D1%8F" TargetMode="External"/><Relationship Id="rId25" Type="http://schemas.openxmlformats.org/officeDocument/2006/relationships/hyperlink" Target="http://ru.wikipedia.org/wiki/1955" TargetMode="External"/><Relationship Id="rId33" Type="http://schemas.openxmlformats.org/officeDocument/2006/relationships/hyperlink" Target="http://ru.wikipedia.org/wiki/%D0%94%D0%B8%D1%81%D1%81%D0%BE%D1%86%D0%B8%D0%B0%D1%86%D0%B8%D1%8F" TargetMode="External"/><Relationship Id="rId38" Type="http://schemas.openxmlformats.org/officeDocument/2006/relationships/image" Target="../media/image11.png"/><Relationship Id="rId2" Type="http://schemas.openxmlformats.org/officeDocument/2006/relationships/hyperlink" Target="http://ru.wikipedia.org/wiki/11_%D0%B8%D1%8E%D0%BB%D1%8F" TargetMode="External"/><Relationship Id="rId16" Type="http://schemas.openxmlformats.org/officeDocument/2006/relationships/hyperlink" Target="http://ru.wikipedia.org/wiki/%D0%9A%D0%BE%D0%B3%D0%B5%D1%80%D0%B5%D0%BD%D1%82%D0%BD%D0%BE%D1%81%D1%82%D1%8C" TargetMode="External"/><Relationship Id="rId20" Type="http://schemas.openxmlformats.org/officeDocument/2006/relationships/hyperlink" Target="http://ru.wikipedia.org/wiki/1953" TargetMode="External"/><Relationship Id="rId29" Type="http://schemas.openxmlformats.org/officeDocument/2006/relationships/hyperlink" Target="http://ru.wikipedia.org/w/index.php?title=%D0%93%D0%B0%D0%B7%D0%BE%D0%B4%D0%B8%D0%BD%D0%B0%D0%BC%D0%B8%D1%87%D0%B5%D1%81%D0%BA%D0%B8%D0%B9_%D0%BB%D0%B0%D0%B7%D0%B5%D1%80&amp;action=edit&amp;redlink=1" TargetMode="External"/><Relationship Id="rId1" Type="http://schemas.openxmlformats.org/officeDocument/2006/relationships/slideLayout" Target="../slideLayouts/slideLayout2.xml"/><Relationship Id="rId6" Type="http://schemas.openxmlformats.org/officeDocument/2006/relationships/hyperlink" Target="http://ru.wikipedia.org/wiki/%D0%9A%D0%B2%D0%B0%D0%BD%D1%82%D0%BE%D0%B2%D0%B0%D1%8F_%D1%8D%D0%BB%D0%B5%D0%BA%D1%82%D1%80%D0%BE%D0%BD%D0%B8%D0%BA%D0%B0" TargetMode="External"/><Relationship Id="rId11" Type="http://schemas.openxmlformats.org/officeDocument/2006/relationships/hyperlink" Target="http://ru.wikipedia.org/wiki/%D0%A0%D0%B0%D0%B4%D0%B8%D0%BE%D1%84%D0%B8%D0%B7%D0%B8%D0%BA%D0%B0" TargetMode="External"/><Relationship Id="rId24" Type="http://schemas.openxmlformats.org/officeDocument/2006/relationships/hyperlink" Target="http://ru.wikipedia.org/wiki/1954" TargetMode="External"/><Relationship Id="rId32" Type="http://schemas.openxmlformats.org/officeDocument/2006/relationships/hyperlink" Target="http://ru.wikipedia.org/wiki/%D0%A1%D0%B2%D0%B5%D1%82%D0%BE%D0%B2%D0%BE%D0%B4" TargetMode="External"/><Relationship Id="rId37" Type="http://schemas.openxmlformats.org/officeDocument/2006/relationships/slide" Target="slide10.xml"/><Relationship Id="rId5" Type="http://schemas.openxmlformats.org/officeDocument/2006/relationships/hyperlink" Target="http://ru.wikipedia.org/wiki/%D0%A4%D0%B8%D0%B7%D0%B8%D0%BA" TargetMode="External"/><Relationship Id="rId15" Type="http://schemas.openxmlformats.org/officeDocument/2006/relationships/hyperlink" Target="http://ru.wikipedia.org/wiki/%D0%A1%D0%B8%D0%BD%D1%85%D1%80%D0%BE%D1%82%D1%80%D0%BE%D0%BD" TargetMode="External"/><Relationship Id="rId23" Type="http://schemas.openxmlformats.org/officeDocument/2006/relationships/hyperlink" Target="http://ru.wikipedia.org/wiki/%D0%90%D0%BC%D0%BC%D0%B8%D0%B0%D0%BA" TargetMode="External"/><Relationship Id="rId28" Type="http://schemas.openxmlformats.org/officeDocument/2006/relationships/hyperlink" Target="http://ru.wikipedia.org/wiki/%D0%98%D0%9A" TargetMode="External"/><Relationship Id="rId36" Type="http://schemas.openxmlformats.org/officeDocument/2006/relationships/hyperlink" Target="http://ru.wikipedia.org/wiki/%D0%9E%D1%82%D0%BA%D1%80%D1%8B%D1%82%D0%B8%D0%B5" TargetMode="External"/><Relationship Id="rId10" Type="http://schemas.openxmlformats.org/officeDocument/2006/relationships/hyperlink" Target="http://ru.wikipedia.org/wiki/%D0%9B%D0%B0%D0%B7%D0%B5%D1%80" TargetMode="External"/><Relationship Id="rId19" Type="http://schemas.openxmlformats.org/officeDocument/2006/relationships/hyperlink" Target="http://ru.wikipedia.org/wiki/%D0%9A%D0%B2%D0%B0%D0%BD%D1%82%D0%BE%D0%B2%D1%8B%D0%B9_%D1%83%D1%81%D0%B8%D0%BB%D0%B8%D1%82%D0%B5%D0%BB%D1%8C" TargetMode="External"/><Relationship Id="rId31" Type="http://schemas.openxmlformats.org/officeDocument/2006/relationships/hyperlink" Target="http://ru.wikipedia.org/wiki/%D0%A1%D0%BE%D0%BB%D0%B8%D1%82%D0%BE%D0%BD" TargetMode="External"/><Relationship Id="rId4" Type="http://schemas.openxmlformats.org/officeDocument/2006/relationships/hyperlink" Target="http://ru.wikipedia.org/wiki/%D0%90%D0%B2%D1%81%D1%82%D1%80%D0%B0%D0%BB%D0%B8%D1%8F" TargetMode="External"/><Relationship Id="rId9" Type="http://schemas.openxmlformats.org/officeDocument/2006/relationships/hyperlink" Target="http://ru.wikipedia.org/wiki/%D0%A2%D0%B0%D1%83%D0%BD%D1%81,_%D0%A7%D0%B0%D1%80%D0%BB%D0%B7_%D0%A5%D0%B0%D1%80%D0%B4" TargetMode="External"/><Relationship Id="rId14" Type="http://schemas.openxmlformats.org/officeDocument/2006/relationships/hyperlink" Target="http://ru.wikipedia.org/wiki/%D0%9D%D0%B5%D0%BB%D0%B8%D0%BD%D0%B5%D0%B9%D0%BD%D0%B0%D1%8F_%D0%BE%D0%BF%D1%82%D0%B8%D0%BA%D0%B0" TargetMode="External"/><Relationship Id="rId22" Type="http://schemas.openxmlformats.org/officeDocument/2006/relationships/hyperlink" Target="http://ru.wikipedia.org/wiki/%D0%9C%D0%B0%D0%B7%D0%B5%D1%80" TargetMode="External"/><Relationship Id="rId27" Type="http://schemas.openxmlformats.org/officeDocument/2006/relationships/hyperlink" Target="http://ru.wikipedia.org/w/index.php?title=%D0%9E%D1%82%D0%BA%D1%80%D1%8B%D1%82%D1%8B%D0%B9_%D1%80%D0%B5%D0%B7%D0%BE%D0%BD%D0%B0%D1%82%D0%BE%D1%80&amp;action=edit&amp;redlink=1" TargetMode="External"/><Relationship Id="rId30" Type="http://schemas.openxmlformats.org/officeDocument/2006/relationships/hyperlink" Target="http://ru.wikipedia.org/wiki/%D0%A1%D0%B0%D0%BC%D0%BE%D1%84%D0%BE%D0%BA%D1%83%D1%81%D0%B8%D1%80%D0%BE%D0%B2%D0%BA%D0%B0_%D1%81%D0%B2%D0%B5%D1%82%D0%B0" TargetMode="External"/><Relationship Id="rId35" Type="http://schemas.openxmlformats.org/officeDocument/2006/relationships/hyperlink" Target="http://ru.wikipedia.org/wiki/%D0%9F%D0%BB%D0%B0%D0%B7%D0%BC%D0%B0"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ru.wikipedia.org/wiki/%D0%9F%D0%BB%D0%B0%D0%B7%D0%BC%D0%B0" TargetMode="External"/><Relationship Id="rId13" Type="http://schemas.openxmlformats.org/officeDocument/2006/relationships/hyperlink" Target="http://ru.wikipedia.org/wiki/%D0%9C%D0%B0%D0%B3%D0%BD%D0%B5%D1%82%D1%80%D0%BE%D0%BD" TargetMode="External"/><Relationship Id="rId18" Type="http://schemas.openxmlformats.org/officeDocument/2006/relationships/hyperlink" Target="http://ru.wikipedia.org/wiki/%D0%A4%D0%B0%D0%B7%D0%BE%D0%B2%D0%BE%D0%B5_%D1%81%D0%BE%D1%81%D1%82%D0%BE%D1%8F%D0%BD%D0%B8%D0%B5" TargetMode="External"/><Relationship Id="rId3" Type="http://schemas.openxmlformats.org/officeDocument/2006/relationships/hyperlink" Target="http://ru.wikipedia.org/wiki/1894_%D0%B3%D0%BE%D0%B4" TargetMode="External"/><Relationship Id="rId7" Type="http://schemas.openxmlformats.org/officeDocument/2006/relationships/hyperlink" Target="http://ru.wikipedia.org/wiki/%D0%96%D0%B8%D0%B4%D0%BA%D0%B8%D0%B9_%D0%B3%D0%B5%D0%BB%D0%B8%D0%B9" TargetMode="External"/><Relationship Id="rId12" Type="http://schemas.openxmlformats.org/officeDocument/2006/relationships/hyperlink" Target="http://ru.wikipedia.org/wiki/%D0%93%D0%B5%D1%80%D0%BE%D0%B9_%D0%A1%D0%BE%D1%86%D0%B8%D0%B0%D0%BB%D0%B8%D1%81%D1%82%D0%B8%D1%87%D0%B5%D1%81%D0%BA%D0%BE%D0%B3%D0%BE_%D0%A2%D1%80%D1%83%D0%B4%D0%B0" TargetMode="External"/><Relationship Id="rId17" Type="http://schemas.openxmlformats.org/officeDocument/2006/relationships/hyperlink" Target="http://ru.wikipedia.org/w/index.php?title=%D0%AD%D1%84%D1%84%D0%B5%D0%BA%D1%82_%D0%9A%D0%B0%D0%BF%D0%B8%D1%86%D1%8B-%D0%94%D0%B8%D1%80%D0%B0%D0%BA%D0%B0&amp;action=edit&amp;redlink=1" TargetMode="External"/><Relationship Id="rId2" Type="http://schemas.openxmlformats.org/officeDocument/2006/relationships/hyperlink" Target="http://ru.wikipedia.org/wiki/%D0%A4%D0%B8%D0%B7%D0%B8%D0%BA%D0%B0_%D0%BD%D0%B8%D0%B7%D0%BA%D0%B8%D1%85_%D1%82%D0%B5%D0%BC%D0%BF%D0%B5%D1%80%D0%B0%D1%82%D1%83%D1%80" TargetMode="External"/><Relationship Id="rId16" Type="http://schemas.openxmlformats.org/officeDocument/2006/relationships/hyperlink" Target="http://ru.wikipedia.org/wiki/%D0%A3%D1%81%D1%82%D0%BE%D0%B9%D1%87%D0%B8%D0%B2%D0%BE%D1%81%D1%82%D1%8C_(%D0%B4%D0%B8%D0%BD%D0%B0%D0%BC%D0%B8%D1%87%D0%B5%D1%81%D0%BA%D0%B8%D0%B5_%D1%81%D0%B8%D1%81%D1%82%D0%B5%D0%BC%D1%8B)" TargetMode="External"/><Relationship Id="rId20"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hyperlink" Target="http://ru.wikipedia.org/wiki/%D0%A1%D0%B2%D0%B5%D1%80%D1%85%D1%82%D0%B5%D0%BA%D1%83%D1%87%D0%B5%D1%81%D1%82%D1%8C" TargetMode="External"/><Relationship Id="rId11" Type="http://schemas.openxmlformats.org/officeDocument/2006/relationships/hyperlink" Target="http://ru.wikipedia.org/wiki/%D0%91%D0%BE%D0%BB%D1%8C%D1%88%D0%B0%D1%8F_%D0%B7%D0%BE%D0%BB%D0%BE%D1%82%D0%B0%D1%8F_%D0%BC%D0%B5%D0%B4%D0%B0%D0%BB%D1%8C_%D0%B8%D0%BC%D0%B5%D0%BD%D0%B8_%D0%9C.%D0%92.%D0%9B%D0%BE%D0%BC%D0%BE%D0%BD%D0%BE%D1%81%D0%BE%D0%B2%D0%B0" TargetMode="External"/><Relationship Id="rId5" Type="http://schemas.openxmlformats.org/officeDocument/2006/relationships/hyperlink" Target="http://ru.wikipedia.org/wiki/%D0%9D%D0%BE%D0%B1%D0%B5%D0%BB%D0%B5%D0%B2%D1%81%D0%BA%D0%B0%D1%8F_%D0%BF%D1%80%D0%B5%D0%BC%D0%B8%D1%8F" TargetMode="External"/><Relationship Id="rId15" Type="http://schemas.openxmlformats.org/officeDocument/2006/relationships/hyperlink" Target="http://ru.wikipedia.org/wiki/%D0%9C%D0%B0%D1%8F%D1%82%D0%BD%D0%B8%D0%BA_%D0%9A%D0%B0%D0%BF%D0%B8%D1%86%D1%8B" TargetMode="External"/><Relationship Id="rId10" Type="http://schemas.openxmlformats.org/officeDocument/2006/relationships/hyperlink" Target="http://ru.wikipedia.org/wiki/%D0%A1%D1%82%D0%B0%D0%BB%D0%B8%D0%BD%D1%81%D0%BA%D0%B0%D1%8F_%D0%BF%D1%80%D0%B5%D0%BC%D0%B8%D1%8F" TargetMode="External"/><Relationship Id="rId19" Type="http://schemas.openxmlformats.org/officeDocument/2006/relationships/slide" Target="slide14.xml"/><Relationship Id="rId4" Type="http://schemas.openxmlformats.org/officeDocument/2006/relationships/hyperlink" Target="http://ru.wikipedia.org/wiki/%D0%A4%D0%B8%D0%B7%D0%B8%D0%BA" TargetMode="External"/><Relationship Id="rId9" Type="http://schemas.openxmlformats.org/officeDocument/2006/relationships/hyperlink" Target="http://ru.wikipedia.org/wiki/%D0%A2%D1%83%D1%80%D0%B1%D0%BE%D0%B4%D0%B5%D1%82%D0%B0%D0%BD%D0%B4%D0%B5%D1%80" TargetMode="External"/><Relationship Id="rId14" Type="http://schemas.openxmlformats.org/officeDocument/2006/relationships/hyperlink" Target="http://ru.wikipedia.org/wiki/%D0%A8%D0%B0%D1%80%D0%BE%D0%B2%D0%B0%D1%8F_%D0%BC%D0%BE%D0%BB%D0%BD%D0%B8%D1%8F"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ru.wikipedia.org/wiki/%D0%9D%D0%BE%D0%B1%D0%B5%D0%BB%D0%B5%D0%B2%D1%81%D0%BA%D0%B0%D1%8F_%D0%BF%D1%80%D0%B5%D0%BC%D0%B8%D1%8F_%D0%BF%D0%BE_%D1%84%D0%B8%D0%B7%D0%B8%D0%BA%D0%B5" TargetMode="External"/><Relationship Id="rId13" Type="http://schemas.openxmlformats.org/officeDocument/2006/relationships/hyperlink" Target="http://ru.wikipedia.org/wiki/%D0%98%D0%BD%D1%84%D0%BE%D1%80%D0%BC%D0%B0%D1%82%D0%B8%D0%BA%D0%B0" TargetMode="External"/><Relationship Id="rId18" Type="http://schemas.openxmlformats.org/officeDocument/2006/relationships/hyperlink" Target="http://ru.wikipedia.org/wiki/%D0%A1%D0%BA%D0%BE%D0%BB%D0%BA%D0%BE%D0%B2%D0%BE_(%D0%B8%D0%BD%D0%BD%D0%BE%D0%B2%D0%B0%D1%86%D0%B8%D0%BE%D0%BD%D0%BD%D1%8B%D0%B9_%D1%86%D0%B5%D0%BD%D1%82%D1%80)" TargetMode="External"/><Relationship Id="rId3" Type="http://schemas.openxmlformats.org/officeDocument/2006/relationships/hyperlink" Target="http://ru.wikipedia.org/wiki/15_%D0%BC%D0%B0%D1%80%D1%82%D0%B0" TargetMode="External"/><Relationship Id="rId21" Type="http://schemas.openxmlformats.org/officeDocument/2006/relationships/image" Target="../media/image13.jpeg"/><Relationship Id="rId7" Type="http://schemas.openxmlformats.org/officeDocument/2006/relationships/hyperlink" Target="http://ru.wikipedia.org/wiki/%D0%A4%D0%B8%D0%B7%D0%B8%D0%BA%D0%B0" TargetMode="External"/><Relationship Id="rId12" Type="http://schemas.openxmlformats.org/officeDocument/2006/relationships/hyperlink" Target="http://ru.wikipedia.org/wiki/%D0%9C%D0%B8%D0%BA%D1%80%D0%BE%D1%8D%D0%BB%D0%B5%D0%BA%D1%82%D1%80%D0%BE%D0%BD%D0%B8%D0%BA%D0%B0" TargetMode="External"/><Relationship Id="rId17" Type="http://schemas.openxmlformats.org/officeDocument/2006/relationships/hyperlink" Target="http://ru.wikipedia.org/wiki/2010_%D0%B3%D0%BE%D0%B4" TargetMode="External"/><Relationship Id="rId2" Type="http://schemas.openxmlformats.org/officeDocument/2006/relationships/hyperlink" Target="http://ru.wikipedia.org/wiki/%D0%9F%D0%BE%D0%BB%D1%83%D0%BF%D1%80%D0%BE%D0%B2%D0%BE%D0%B4%D0%BD%D0%B8%D0%BA" TargetMode="External"/><Relationship Id="rId16" Type="http://schemas.openxmlformats.org/officeDocument/2006/relationships/hyperlink" Target="http://ru.wikipedia.org/wiki/5_%D0%B0%D0%BF%D1%80%D0%B5%D0%BB%D1%8F" TargetMode="External"/><Relationship Id="rId20" Type="http://schemas.openxmlformats.org/officeDocument/2006/relationships/slide" Target="slide15.xml"/><Relationship Id="rId1" Type="http://schemas.openxmlformats.org/officeDocument/2006/relationships/slideLayout" Target="../slideLayouts/slideLayout2.xml"/><Relationship Id="rId6" Type="http://schemas.openxmlformats.org/officeDocument/2006/relationships/hyperlink" Target="http://ru.wikipedia.org/wiki/%D0%A0%D0%BE%D1%81%D1%81%D0%B8%D1%8F" TargetMode="External"/><Relationship Id="rId11" Type="http://schemas.openxmlformats.org/officeDocument/2006/relationships/hyperlink" Target="http://ru.wikipedia.org/wiki/%D0%9E%D0%BF%D1%82%D0%BE%D1%8D%D0%BB%D0%B5%D0%BA%D1%82%D1%80%D0%BE%D0%BD%D0%B8%D0%BA%D0%B0" TargetMode="External"/><Relationship Id="rId5" Type="http://schemas.openxmlformats.org/officeDocument/2006/relationships/hyperlink" Target="http://ru.wikipedia.org/wiki/%D0%A1%D0%A1%D0%A1%D0%A0" TargetMode="External"/><Relationship Id="rId15" Type="http://schemas.openxmlformats.org/officeDocument/2006/relationships/hyperlink" Target="http://ru.wikipedia.org/wiki/%D0%9D%D0%B0%D1%83%D0%BA%D0%B0_%D0%B8_%D0%B6%D0%B8%D0%B7%D0%BD%D1%8C" TargetMode="External"/><Relationship Id="rId10" Type="http://schemas.openxmlformats.org/officeDocument/2006/relationships/hyperlink" Target="http://ru.wikipedia.org/wiki/%D0%93%D0%B5%D1%82%D0%B5%D1%80%D0%BE%D1%81%D1%82%D1%80%D1%83%D0%BA%D1%82%D1%83%D1%80%D0%B0" TargetMode="External"/><Relationship Id="rId19" Type="http://schemas.openxmlformats.org/officeDocument/2006/relationships/hyperlink" Target="http://ru.wikipedia.org/wiki/%D0%9C%D0%BE%D0%BD%D0%BE%D0%B3%D1%80%D0%B0%D1%84%D0%B8%D1%8F" TargetMode="External"/><Relationship Id="rId4" Type="http://schemas.openxmlformats.org/officeDocument/2006/relationships/hyperlink" Target="http://ru.wikipedia.org/wiki/1930" TargetMode="External"/><Relationship Id="rId9" Type="http://schemas.openxmlformats.org/officeDocument/2006/relationships/hyperlink" Target="http://ru.wikipedia.org/wiki/2000_%D0%B3%D0%BE%D0%B4" TargetMode="External"/><Relationship Id="rId14" Type="http://schemas.openxmlformats.org/officeDocument/2006/relationships/hyperlink" Target="http://ru.wikipedia.org/wiki/%D0%A2%D1%80%D0%B0%D0%BD%D0%B7%D0%B8%D1%81%D1%82%D0%BE%D1%80"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ru.wikipedia.org/wiki/%D0%A1%D0%B2%D0%B5%D1%80%D1%85%D1%82%D0%B5%D0%BA%D1%83%D1%87%D0%B5%D1%81%D1%82%D1%8C" TargetMode="External"/><Relationship Id="rId7" Type="http://schemas.openxmlformats.org/officeDocument/2006/relationships/slide" Target="slide17.xml"/><Relationship Id="rId2" Type="http://schemas.openxmlformats.org/officeDocument/2006/relationships/hyperlink" Target="http://ru.wikipedia.org/wiki/%D0%A1%D0%B2%D0%B5%D1%80%D1%85%D0%BF%D1%80%D0%BE%D0%B2%D0%BE%D0%B4%D0%B8%D0%BC%D0%BE%D1%81%D1%82%D1%8C" TargetMode="External"/><Relationship Id="rId1" Type="http://schemas.openxmlformats.org/officeDocument/2006/relationships/slideLayout" Target="../slideLayouts/slideLayout2.xml"/><Relationship Id="rId6" Type="http://schemas.openxmlformats.org/officeDocument/2006/relationships/slide" Target="slide18.xml"/><Relationship Id="rId5" Type="http://schemas.openxmlformats.org/officeDocument/2006/relationships/slide" Target="slide16.xml"/><Relationship Id="rId4" Type="http://schemas.openxmlformats.org/officeDocument/2006/relationships/hyperlink" Target="http://ru.wikipedia.org/wiki/%D0%93%D0%B5%D0%BB%D0%B8%D0%B9-3" TargetMode="External"/><Relationship Id="rId9" Type="http://schemas.openxmlformats.org/officeDocument/2006/relationships/image" Target="../media/image15.png"/></Relationships>
</file>

<file path=ppt/slides/_rels/slide16.xml.rels><?xml version="1.0" encoding="UTF-8" standalone="yes"?>
<Relationships xmlns="http://schemas.openxmlformats.org/package/2006/relationships"><Relationship Id="rId8" Type="http://schemas.openxmlformats.org/officeDocument/2006/relationships/hyperlink" Target="http://ru.wikipedia.org/wiki/%D0%A4%D0%B8%D0%B7%D0%B8%D0%BA%D0%B0_%D0%BA%D0%BE%D0%BD%D0%B4%D0%B5%D0%BD%D1%81%D0%B8%D1%80%D0%BE%D0%B2%D0%B0%D0%BD%D0%BD%D1%8B%D1%85_%D1%81%D1%80%D0%B5%D0%B4" TargetMode="External"/><Relationship Id="rId13" Type="http://schemas.openxmlformats.org/officeDocument/2006/relationships/hyperlink" Target="http://ru.wikipedia.org/wiki/%D0%9C%D0%B0%D0%B3%D0%BD%D0%B8%D1%82%D0%BD%D0%BE%D0%B5_%D0%BF%D0%BE%D0%BB%D0%B5" TargetMode="External"/><Relationship Id="rId18" Type="http://schemas.openxmlformats.org/officeDocument/2006/relationships/hyperlink" Target="http://ru.wikipedia.org/wiki/%D0%9F%D0%BB%D0%B0%D0%BD%D0%B5%D1%82%D0%B0" TargetMode="External"/><Relationship Id="rId26" Type="http://schemas.openxmlformats.org/officeDocument/2006/relationships/hyperlink" Target="http://ru.wikipedia.org/wiki/%D0%AD%D1%84%D1%84%D0%B5%D0%BA%D1%82_%D0%9A%D0%BE%D0%BD%D0%B4%D0%BE" TargetMode="External"/><Relationship Id="rId3" Type="http://schemas.openxmlformats.org/officeDocument/2006/relationships/hyperlink" Target="http://ru.wikipedia.org/wiki/1928" TargetMode="External"/><Relationship Id="rId21" Type="http://schemas.openxmlformats.org/officeDocument/2006/relationships/hyperlink" Target="http://ru.wikipedia.org/wiki/%D0%A2%D0%B5%D0%BC%D0%BF%D0%B5%D1%80%D0%B0%D1%82%D1%83%D1%80%D0%B0" TargetMode="External"/><Relationship Id="rId34" Type="http://schemas.openxmlformats.org/officeDocument/2006/relationships/slide" Target="slide15.xml"/><Relationship Id="rId7" Type="http://schemas.openxmlformats.org/officeDocument/2006/relationships/hyperlink" Target="http://ru.wikipedia.org/wiki/%D0%94%D0%B5%D0%B9%D1%81%D1%82%D0%B2%D0%B8%D1%82%D0%B5%D0%BB%D1%8C%D0%BD%D1%8B%D0%B5_%D1%87%D0%BB%D0%B5%D0%BD%D1%8B_%D0%A0%D0%90%D0%9D" TargetMode="External"/><Relationship Id="rId12" Type="http://schemas.openxmlformats.org/officeDocument/2006/relationships/hyperlink" Target="http://ru.wikipedia.org/w/index.php?title=%D0%A1%D0%B2%D0%B5%D1%80%D1%85%D0%BF%D1%80%D0%BE%D0%B2%D0%BE%D0%B4%D0%BD%D0%B8%D0%BA_%D0%B2%D1%82%D0%BE%D1%80%D0%BE%D0%B3%D0%BE_%D1%82%D0%B8%D0%BF%D0%B0&amp;action=edit&amp;redlink=1" TargetMode="External"/><Relationship Id="rId17" Type="http://schemas.openxmlformats.org/officeDocument/2006/relationships/hyperlink" Target="http://ru.wikipedia.org/wiki/%D0%9C%D0%B5%D1%82%D0%B0%D0%BB%D0%BB%D1%8B" TargetMode="External"/><Relationship Id="rId25" Type="http://schemas.openxmlformats.org/officeDocument/2006/relationships/hyperlink" Target="http://ru.wikipedia.org/wiki/%D0%94%D0%B8%D1%8D%D0%BB%D0%B5%D0%BA%D1%82%D1%80%D0%B8%D0%BA" TargetMode="External"/><Relationship Id="rId33" Type="http://schemas.openxmlformats.org/officeDocument/2006/relationships/hyperlink" Target="http://ru.wikipedia.org/wiki/%D0%9B%D0%B5%D0%B3%D0%B3%D0%B5%D1%82,_%D0%AD%D0%BD%D1%82%D0%BE%D0%BD%D0%B8_%D0%94%D0%B6%D1%8D%D0%B9%D0%BC%D1%81" TargetMode="External"/><Relationship Id="rId2" Type="http://schemas.openxmlformats.org/officeDocument/2006/relationships/hyperlink" Target="http://ru.wikipedia.org/wiki/25_%D0%B8%D1%8E%D0%BD%D1%8F" TargetMode="External"/><Relationship Id="rId16" Type="http://schemas.openxmlformats.org/officeDocument/2006/relationships/hyperlink" Target="http://ru.wikipedia.org/wiki/%D0%92%D0%BE%D0%B4%D0%BE%D1%80%D0%BE%D0%B4" TargetMode="External"/><Relationship Id="rId20" Type="http://schemas.openxmlformats.org/officeDocument/2006/relationships/hyperlink" Target="http://ru.wikipedia.org/wiki/%D0%A1%D0%B4%D0%B2%D0%B8%D0%B3_%D0%9D%D0%B0%D0%B9%D1%82%D0%B0" TargetMode="External"/><Relationship Id="rId29" Type="http://schemas.openxmlformats.org/officeDocument/2006/relationships/hyperlink" Target="http://ru.wikipedia.org/wiki/%D0%9E%D1%82%D0%BA%D1%80%D1%8B%D1%82%D0%B8%D0%B5" TargetMode="External"/><Relationship Id="rId1" Type="http://schemas.openxmlformats.org/officeDocument/2006/relationships/slideLayout" Target="../slideLayouts/slideLayout2.xml"/><Relationship Id="rId6" Type="http://schemas.openxmlformats.org/officeDocument/2006/relationships/hyperlink" Target="http://ru.wikipedia.org/wiki/2003_%D0%B3%D0%BE%D0%B4" TargetMode="External"/><Relationship Id="rId11" Type="http://schemas.openxmlformats.org/officeDocument/2006/relationships/hyperlink" Target="http://ru.wikipedia.org/wiki/%D0%A1%D0%B2%D0%B5%D1%80%D1%85%D0%BF%D1%80%D0%BE%D0%B2%D0%BE%D0%B4%D0%B8%D0%BC%D0%BE%D1%81%D1%82%D1%8C" TargetMode="External"/><Relationship Id="rId24" Type="http://schemas.openxmlformats.org/officeDocument/2006/relationships/hyperlink" Target="http://ru.wikipedia.org/wiki/%D0%A1%D0%B2%D0%B5%D1%80%D1%85%D1%82%D0%B5%D0%BA%D1%83%D1%87%D0%B5%D1%81%D1%82%D1%8C" TargetMode="External"/><Relationship Id="rId32" Type="http://schemas.openxmlformats.org/officeDocument/2006/relationships/hyperlink" Target="http://ru.wikipedia.org/wiki/%D0%93%D0%B8%D0%BD%D0%B7%D0%B1%D1%83%D1%80%D0%B3,_%D0%92%D0%B8%D1%82%D0%B0%D0%BB%D0%B8%D0%B9_%D0%9B%D0%B0%D0%B7%D0%B0%D1%80%D0%B5%D0%B2%D0%B8%D1%87" TargetMode="External"/><Relationship Id="rId5" Type="http://schemas.openxmlformats.org/officeDocument/2006/relationships/hyperlink" Target="http://ru.wikipedia.org/wiki/%D0%9D%D0%BE%D0%B1%D0%B5%D0%BB%D0%B5%D0%B2%D1%81%D0%BA%D0%B0%D1%8F_%D0%BF%D1%80%D0%B5%D0%BC%D0%B8%D1%8F_%D0%BF%D0%BE_%D1%84%D0%B8%D0%B7%D0%B8%D0%BA%D0%B5" TargetMode="External"/><Relationship Id="rId15" Type="http://schemas.openxmlformats.org/officeDocument/2006/relationships/hyperlink" Target="http://ru.wikipedia.org/wiki/%D0%AD%D0%BB%D0%B5%D0%BA%D1%82%D1%80%D0%B8%D1%87%D0%B5%D1%81%D0%BA%D0%B8%D0%B9_%D1%82%D0%BE%D0%BA" TargetMode="External"/><Relationship Id="rId23" Type="http://schemas.openxmlformats.org/officeDocument/2006/relationships/hyperlink" Target="http://ru.wikipedia.org/wiki/%D0%9E%D1%80%D0%B1%D0%B8%D1%82%D0%B0" TargetMode="External"/><Relationship Id="rId28" Type="http://schemas.openxmlformats.org/officeDocument/2006/relationships/hyperlink" Target="http://ru.wikipedia.org/wiki/%D0%9F%D0%BE%D0%BB%D1%83%D0%BF%D1%80%D0%BE%D0%B2%D0%BE%D0%B4%D0%BD%D0%B8%D0%BA" TargetMode="External"/><Relationship Id="rId10" Type="http://schemas.openxmlformats.org/officeDocument/2006/relationships/hyperlink" Target="http://ru.wikipedia.org/wiki/%D0%A2%D0%B5%D0%BE%D1%80%D0%B8%D1%8F_%D0%93%D0%B8%D0%BD%D0%B7%D0%B1%D1%83%D1%80%D0%B3%D0%B0_%E2%80%94_%D0%9B%D0%B0%D0%BD%D0%B4%D0%B0%D1%83" TargetMode="External"/><Relationship Id="rId19" Type="http://schemas.openxmlformats.org/officeDocument/2006/relationships/hyperlink" Target="http://ru.wikipedia.org/wiki/%D0%9A%D0%B2%D0%B0%D0%BD%D1%82%D0%BE%D0%B2%D0%B0%D1%8F_%D1%8D%D0%BB%D0%B5%D0%BA%D1%82%D1%80%D0%BE%D0%B4%D0%B8%D0%BD%D0%B0%D0%BC%D0%B8%D0%BA%D0%B0" TargetMode="External"/><Relationship Id="rId31" Type="http://schemas.openxmlformats.org/officeDocument/2006/relationships/hyperlink" Target="http://ru.wikipedia.org/wiki/%D0%9A%D0%B0%D0%BF%D0%B8%D1%86%D0%B0,_%D0%9F%D1%91%D1%82%D1%80_%D0%9B%D0%B5%D0%BE%D0%BD%D0%B8%D0%B4%D0%BE%D0%B2%D0%B8%D1%87" TargetMode="External"/><Relationship Id="rId4" Type="http://schemas.openxmlformats.org/officeDocument/2006/relationships/hyperlink" Target="http://ru.wikipedia.org/wiki/%D0%A4%D0%B8%D0%B7%D0%B8%D0%BA" TargetMode="External"/><Relationship Id="rId9" Type="http://schemas.openxmlformats.org/officeDocument/2006/relationships/hyperlink" Target="http://ru.wikipedia.org/w/index.php?title=%D0%97%D0%B0%D0%B2%D0%B0%D1%80%D0%B8%D1%86%D0%BA%D0%B8%D0%B9,_%D0%9D%D0%B8%D0%BA%D0%BE%D0%BB%D0%B0%D0%B9_%D0%92%D0%BB%D0%B0%D0%B4%D0%B8%D0%BC%D0%B8%D1%80%D0%BE%D0%B2%D0%B8%D1%87&amp;action=edit&amp;redlink=1" TargetMode="External"/><Relationship Id="rId14" Type="http://schemas.openxmlformats.org/officeDocument/2006/relationships/hyperlink" Target="http://ru.wikipedia.org/wiki/%D0%A2%D0%B5%D1%81%D0%BB%D0%B0_(%D0%B5%D0%B4%D0%B8%D0%BD%D0%B8%D1%86%D0%B0_%D0%B8%D0%B7%D0%BC%D0%B5%D1%80%D0%B5%D0%BD%D0%B8%D1%8F)" TargetMode="External"/><Relationship Id="rId22" Type="http://schemas.openxmlformats.org/officeDocument/2006/relationships/hyperlink" Target="http://ru.wikipedia.org/wiki/%D0%A1%D0%BF%D0%B8%D0%BD" TargetMode="External"/><Relationship Id="rId27" Type="http://schemas.openxmlformats.org/officeDocument/2006/relationships/hyperlink" Target="http://ru.wikipedia.org/w/index.php?title=%D0%A0%D0%B5%D0%B7%D0%BE%D0%BD%D0%B0%D0%BD%D1%81_%D0%90%D0%B1%D1%80%D0%B8%D0%BA%D0%BE%D1%81%D0%BE%D0%B2%D0%B0_%E2%80%94_%D0%A1%D1%83%D0%BB%D0%B0&amp;action=edit&amp;redlink=1" TargetMode="External"/><Relationship Id="rId30" Type="http://schemas.openxmlformats.org/officeDocument/2006/relationships/hyperlink" Target="http://ru.wikipedia.org/wiki/1928_%D0%B3%D0%BE%D0%B4" TargetMode="External"/><Relationship Id="rId35"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hyperlink" Target="http://ru.wikipedia.org/wiki/1991" TargetMode="External"/><Relationship Id="rId13" Type="http://schemas.openxmlformats.org/officeDocument/2006/relationships/hyperlink" Target="http://ru.wikipedia.org/wiki/2003" TargetMode="External"/><Relationship Id="rId18" Type="http://schemas.openxmlformats.org/officeDocument/2006/relationships/hyperlink" Target="http://ru.wikipedia.org/wiki/%D0%A4%D0%B8%D0%B7%D0%B8%D0%BA%D0%B0_%D0%BF%D0%BB%D0%B0%D0%B7%D0%BC%D1%8B" TargetMode="External"/><Relationship Id="rId3" Type="http://schemas.openxmlformats.org/officeDocument/2006/relationships/hyperlink" Target="http://ru.wikipedia.org/wiki/%D0%A1%D0%A1%D0%A1%D0%A0" TargetMode="External"/><Relationship Id="rId21" Type="http://schemas.openxmlformats.org/officeDocument/2006/relationships/hyperlink" Target="http://ru.wikipedia.org/wiki/%D0%9B%D0%B0%D0%BD%D0%B4%D0%B0%D1%83,_%D0%9B%D0%B5%D0%B2_%D0%94%D0%B0%D0%B2%D0%B8%D0%B4%D0%BE%D0%B2%D0%B8%D1%87" TargetMode="External"/><Relationship Id="rId7" Type="http://schemas.openxmlformats.org/officeDocument/2006/relationships/hyperlink" Target="http://ru.wikipedia.org/wiki/1966" TargetMode="External"/><Relationship Id="rId12" Type="http://schemas.openxmlformats.org/officeDocument/2006/relationships/hyperlink" Target="http://ru.wikipedia.org/wiki/%D0%9D%D0%BE%D0%B1%D0%B5%D0%BB%D0%B5%D0%B2%D1%81%D0%BA%D0%B0%D1%8F_%D0%BF%D1%80%D0%B5%D0%BC%D0%B8%D1%8F_%D0%BF%D0%BE_%D1%84%D0%B8%D0%B7%D0%B8%D0%BA%D0%B5" TargetMode="External"/><Relationship Id="rId17" Type="http://schemas.openxmlformats.org/officeDocument/2006/relationships/hyperlink" Target="http://ru.wikipedia.org/wiki/%D0%AD%D1%84%D1%84%D0%B5%D0%BA%D1%82_%D0%92%D0%B0%D0%B2%D0%B8%D0%BB%D0%BE%D0%B2%D0%B0_%E2%80%94_%D0%A7%D0%B5%D1%80%D0%B5%D0%BD%D0%BA%D0%BE%D0%B2%D0%B0" TargetMode="External"/><Relationship Id="rId25" Type="http://schemas.openxmlformats.org/officeDocument/2006/relationships/image" Target="../media/image14.png"/><Relationship Id="rId2" Type="http://schemas.openxmlformats.org/officeDocument/2006/relationships/hyperlink" Target="http://ru.wikipedia.org/wiki/4_%D0%BE%D0%BA%D1%82%D1%8F%D0%B1%D1%80%D1%8F" TargetMode="External"/><Relationship Id="rId16" Type="http://schemas.openxmlformats.org/officeDocument/2006/relationships/hyperlink" Target="http://ru.wikipedia.org/wiki/%D0%9A%D0%BE%D1%81%D0%BC%D0%B8%D1%87%D0%B5%D1%81%D0%BA%D0%B8%D0%B5_%D0%BB%D1%83%D1%87%D0%B8" TargetMode="External"/><Relationship Id="rId20" Type="http://schemas.openxmlformats.org/officeDocument/2006/relationships/hyperlink" Target="http://ru.wikipedia.org/wiki/%D0%A4%D1%80%D0%B0%D0%BD%D0%BA,_%D0%98%D0%BB%D1%8C%D1%8F_%D0%9C%D0%B8%D1%85%D0%B0%D0%B9%D0%BB%D0%BE%D0%B2%D0%B8%D1%87" TargetMode="External"/><Relationship Id="rId1" Type="http://schemas.openxmlformats.org/officeDocument/2006/relationships/slideLayout" Target="../slideLayouts/slideLayout2.xml"/><Relationship Id="rId6" Type="http://schemas.openxmlformats.org/officeDocument/2006/relationships/hyperlink" Target="http://ru.wikipedia.org/wiki/%D0%90%D0%9D_%D0%A1%D0%A1%D0%A1%D0%A0" TargetMode="External"/><Relationship Id="rId11" Type="http://schemas.openxmlformats.org/officeDocument/2006/relationships/hyperlink" Target="http://ru.wikipedia.org/wiki/1942" TargetMode="External"/><Relationship Id="rId24" Type="http://schemas.openxmlformats.org/officeDocument/2006/relationships/slide" Target="slide15.xml"/><Relationship Id="rId5" Type="http://schemas.openxmlformats.org/officeDocument/2006/relationships/hyperlink" Target="http://ru.wikipedia.org/wiki/%D0%90%D0%BA%D0%B0%D0%B4%D0%B5%D0%BC%D0%B8%D0%BA" TargetMode="External"/><Relationship Id="rId15" Type="http://schemas.openxmlformats.org/officeDocument/2006/relationships/hyperlink" Target="http://ru.wikipedia.org/wiki/%D0%90%D1%81%D1%82%D1%80%D0%BE%D1%84%D0%B8%D0%B7%D0%B8%D0%BA%D0%B0" TargetMode="External"/><Relationship Id="rId23" Type="http://schemas.openxmlformats.org/officeDocument/2006/relationships/hyperlink" Target="http://ru.wikipedia.org/wiki/%D0%9F%D0%B8%D1%82%D0%B0%D0%B5%D0%B2%D1%81%D0%BA%D0%B8%D0%B9,_%D0%9B%D0%B5%D0%B2_%D0%9F%D0%B5%D1%82%D1%80%D0%BE%D0%B2%D0%B8%D1%87" TargetMode="External"/><Relationship Id="rId10" Type="http://schemas.openxmlformats.org/officeDocument/2006/relationships/hyperlink" Target="http://ru.wikipedia.org/wiki/2009" TargetMode="External"/><Relationship Id="rId19" Type="http://schemas.openxmlformats.org/officeDocument/2006/relationships/hyperlink" Target="http://ru.wikipedia.org/wiki/%D0%9A%D1%80%D0%B8%D1%81%D1%82%D0%B0%D0%BB%D0%BB%D0%BE%D0%BE%D0%BF%D1%82%D0%B8%D0%BA%D0%B0" TargetMode="External"/><Relationship Id="rId4" Type="http://schemas.openxmlformats.org/officeDocument/2006/relationships/hyperlink" Target="http://ru.wikipedia.org/wiki/%D0%A0%D0%BE%D1%81%D1%81%D0%B8%D1%8F" TargetMode="External"/><Relationship Id="rId9" Type="http://schemas.openxmlformats.org/officeDocument/2006/relationships/hyperlink" Target="http://ru.wikipedia.org/wiki/%D0%A0%D0%90%D0%9D" TargetMode="External"/><Relationship Id="rId14" Type="http://schemas.openxmlformats.org/officeDocument/2006/relationships/hyperlink" Target="http://ru.wikipedia.org/wiki/%D0%A0%D0%B0%D0%B4%D0%B8%D0%BE%D0%B8%D0%B7%D0%BB%D1%83%D1%87%D0%B5%D0%BD%D0%B8%D0%B5" TargetMode="External"/><Relationship Id="rId22" Type="http://schemas.openxmlformats.org/officeDocument/2006/relationships/hyperlink" Target="http://ru.wikipedia.org/wiki/%D0%A2%D0%B5%D0%BE%D1%80%D0%B8%D1%8F_%D0%93%D0%B8%D0%BD%D0%B7%D0%B1%D1%83%D1%80%D0%B3%D0%B0_%E2%80%94_%D0%9B%D0%B0%D0%BD%D0%B4%D0%B0%D1%83" TargetMode="Externa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image" Target="../media/image17.png"/><Relationship Id="rId2" Type="http://schemas.openxmlformats.org/officeDocument/2006/relationships/hyperlink" Target="http://ru.wikipedia.org/wiki/%D0%93%D1%80%D0%B0%D1%84%D0%B5%D0%BD" TargetMode="Externa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slide" Target="slide20.xml"/><Relationship Id="rId4" Type="http://schemas.openxmlformats.org/officeDocument/2006/relationships/slide" Target="slide21.xml"/></Relationships>
</file>

<file path=ppt/slides/_rels/slide19.xml.rels><?xml version="1.0" encoding="UTF-8" standalone="yes"?>
<Relationships xmlns="http://schemas.openxmlformats.org/package/2006/relationships"><Relationship Id="rId8" Type="http://schemas.openxmlformats.org/officeDocument/2006/relationships/hyperlink" Target="http://ru.wikipedia.org/wiki/%D0%95%D0%BB%D0%B8%D0%B7%D0%B0%D0%B2%D0%B5%D1%82%D0%B0_II" TargetMode="External"/><Relationship Id="rId13" Type="http://schemas.openxmlformats.org/officeDocument/2006/relationships/hyperlink" Target="http://ru.wikipedia.org/wiki/%D0%93%D1%80%D0%B0%D1%84%D0%B5%D0%BD" TargetMode="External"/><Relationship Id="rId3" Type="http://schemas.openxmlformats.org/officeDocument/2006/relationships/hyperlink" Target="http://ru.wikipedia.org/wiki/1974_%D0%B3%D0%BE%D0%B4" TargetMode="External"/><Relationship Id="rId7" Type="http://schemas.openxmlformats.org/officeDocument/2006/relationships/hyperlink" Target="http://ru.wikipedia.org/wiki/%D0%A0%D1%8B%D1%86%D0%B0%D1%80%D1%8C-%D0%B1%D0%B0%D0%BA%D0%B0%D0%BB%D0%B0%D0%B2%D1%80" TargetMode="External"/><Relationship Id="rId12" Type="http://schemas.openxmlformats.org/officeDocument/2006/relationships/hyperlink" Target="http://ru.wikipedia.org/wiki/%D0%A3%D0%B3%D0%BB%D0%B5%D1%80%D0%BE%D0%B4" TargetMode="External"/><Relationship Id="rId17" Type="http://schemas.openxmlformats.org/officeDocument/2006/relationships/image" Target="../media/image16.png"/><Relationship Id="rId2" Type="http://schemas.openxmlformats.org/officeDocument/2006/relationships/hyperlink" Target="http://ru.wikipedia.org/wiki/23_%D0%B0%D0%B2%D0%B3%D1%83%D1%81%D1%82%D0%B0" TargetMode="External"/><Relationship Id="rId16"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hyperlink" Target="http://ru.wikipedia.org/wiki/%D0%9B%D0%BE%D0%BD%D0%B4%D0%BE%D0%BD%D1%81%D0%BA%D0%BE%D0%B5_%D0%BA%D0%BE%D1%80%D0%BE%D0%BB%D0%B5%D0%B2%D1%81%D0%BA%D0%BE%D0%B5_%D0%BE%D0%B1%D1%89%D0%B5%D1%81%D1%82%D0%B2%D0%BE" TargetMode="External"/><Relationship Id="rId11" Type="http://schemas.openxmlformats.org/officeDocument/2006/relationships/hyperlink" Target="http://ru.wikipedia.org/wiki/%D0%90%D0%BB%D0%BB%D0%BE%D1%82%D1%80%D0%BE%D0%BF%D0%B8%D1%8F" TargetMode="External"/><Relationship Id="rId5" Type="http://schemas.openxmlformats.org/officeDocument/2006/relationships/hyperlink" Target="http://ru.wikipedia.org/wiki/%D0%93%D0%B5%D0%B9%D0%BC,_%D0%90%D0%BD%D0%B4%D1%80%D0%B5%D0%B9_%D0%9A%D0%BE%D0%BD%D1%81%D1%82%D0%B0%D0%BD%D1%82%D0%B8%D0%BD%D0%BE%D0%B2%D0%B8%D1%87" TargetMode="External"/><Relationship Id="rId15" Type="http://schemas.openxmlformats.org/officeDocument/2006/relationships/hyperlink" Target="http://ru.wikipedia.org/wiki/Science_(%D0%B6%D1%83%D1%80%D0%BD%D0%B0%D0%BB)" TargetMode="External"/><Relationship Id="rId10" Type="http://schemas.openxmlformats.org/officeDocument/2006/relationships/hyperlink" Target="http://ru.wikipedia.org/wiki/%D0%9D%D0%B0%D0%BD%D0%BE%D1%82%D0%B5%D1%85%D0%BD%D0%BE%D0%BB%D0%BE%D0%B3%D0%B8%D1%8F" TargetMode="External"/><Relationship Id="rId4" Type="http://schemas.openxmlformats.org/officeDocument/2006/relationships/hyperlink" Target="http://ru.wikipedia.org/wiki/%D0%9D%D0%BE%D0%B1%D0%B5%D0%BB%D0%B5%D0%B2%D1%81%D0%BA%D0%B0%D1%8F_%D0%BF%D1%80%D0%B5%D0%BC%D0%B8%D1%8F_%D0%BF%D0%BE_%D1%84%D0%B8%D0%B7%D0%B8%D0%BA%D0%B5" TargetMode="External"/><Relationship Id="rId9" Type="http://schemas.openxmlformats.org/officeDocument/2006/relationships/hyperlink" Target="http://ru.wikipedia.org/wiki/%D0%9C%D0%B5%D0%B7%D0%BE%D1%81%D0%BA%D0%BE%D0%BF%D0%B8%D1%87%D0%B5%D1%81%D0%BA%D0%B0%D1%8F_%D1%84%D0%B8%D0%B7%D0%B8%D0%BA%D0%B0" TargetMode="External"/><Relationship Id="rId14" Type="http://schemas.openxmlformats.org/officeDocument/2006/relationships/hyperlink" Target="http://ru.wikipedia.org/wiki/Nature"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ru.wikipedia.org/wiki/%D0%A1%D0%A1%D0%A1%D0%A0" TargetMode="External"/><Relationship Id="rId3" Type="http://schemas.openxmlformats.org/officeDocument/2006/relationships/hyperlink" Target="http://ru.wikipedia.org/wiki/%D0%9D%D0%BE%D0%B1%D0%B5%D0%BB%D0%B5%D0%B2%D1%81%D0%BA%D0%B8%D0%B9_%D0%BA%D0%BE%D0%BC%D0%B8%D1%82%D0%B5%D1%82" TargetMode="External"/><Relationship Id="rId7" Type="http://schemas.openxmlformats.org/officeDocument/2006/relationships/hyperlink" Target="http://ru.wikipedia.org/wiki/%D0%93%D1%80%D0%B0%D0%B6%D0%B4%D0%B0%D0%BD%D1%81%D1%82%D0%B2%D0%BE"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ru.wikipedia.org/wiki/%D0%A0%D0%BE%D1%81%D1%81%D0%B8%D0%B9%D1%81%D0%BA%D0%B0%D1%8F_%D0%B8%D0%BC%D0%BF%D0%B5%D1%80%D0%B8%D1%8F" TargetMode="External"/><Relationship Id="rId5" Type="http://schemas.openxmlformats.org/officeDocument/2006/relationships/hyperlink" Target="http://ru.wikipedia.org/wiki/%D0%9F%D0%BE%D0%B4%D0%B4%D0%B0%D0%BD%D1%81%D1%82%D0%B2%D0%BE" TargetMode="External"/><Relationship Id="rId4" Type="http://schemas.openxmlformats.org/officeDocument/2006/relationships/hyperlink" Target="http://ru.wikipedia.org/wiki/%D0%9B%D0%B0%D1%83%D1%80%D0%B5%D0%B0%D1%82" TargetMode="External"/><Relationship Id="rId9" Type="http://schemas.openxmlformats.org/officeDocument/2006/relationships/hyperlink" Target="http://ru.wikipedia.org/wiki/%D0%A0%D0%BE%D1%81%D1%81%D0%B8%D0%B9%D1%81%D0%BA%D0%B0%D1%8F_%D0%A4%D0%B5%D0%B4%D0%B5%D1%80%D0%B0%D1%86%D0%B8%D1%8F"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ru.wikipedia.org/wiki/%D0%95%D0%BB%D0%B8%D0%B7%D0%B0%D0%B2%D0%B5%D1%82%D0%B0_II" TargetMode="External"/><Relationship Id="rId13" Type="http://schemas.openxmlformats.org/officeDocument/2006/relationships/hyperlink" Target="http://en.wikipedia.org/wiki/University_of_Bristol" TargetMode="External"/><Relationship Id="rId18" Type="http://schemas.openxmlformats.org/officeDocument/2006/relationships/hyperlink" Target="http://ru.wikipedia.org/wiki/%D0%A2%D0%B5%D0%BF%D0%BB%D0%BE%D0%BF%D1%80%D0%BE%D0%B2%D0%BE%D0%B4%D0%BD%D0%BE%D1%81%D1%82%D1%8C" TargetMode="External"/><Relationship Id="rId3" Type="http://schemas.openxmlformats.org/officeDocument/2006/relationships/hyperlink" Target="http://ru.wikipedia.org/wiki/1958" TargetMode="External"/><Relationship Id="rId21" Type="http://schemas.openxmlformats.org/officeDocument/2006/relationships/hyperlink" Target="http://ru.wikipedia.org/wiki/%D0%93%D0%B5%D0%BB%D0%B8%D0%B9" TargetMode="External"/><Relationship Id="rId7" Type="http://schemas.openxmlformats.org/officeDocument/2006/relationships/hyperlink" Target="http://ru.wikipedia.org/wiki/%D0%93%D1%80%D0%B0%D1%84%D0%B5%D0%BD" TargetMode="External"/><Relationship Id="rId12" Type="http://schemas.openxmlformats.org/officeDocument/2006/relationships/hyperlink" Target="http://ru.wikipedia.org/wiki/%D0%91%D0%B5%D1%80%D1%80%D0%B8,_%D0%9C%D0%B0%D0%B9%D0%BA%D0%BB" TargetMode="External"/><Relationship Id="rId17" Type="http://schemas.openxmlformats.org/officeDocument/2006/relationships/hyperlink" Target="http://ru.wikipedia.org/wiki/%D0%9C%D0%B5%D0%B4%D1%8C" TargetMode="External"/><Relationship Id="rId25" Type="http://schemas.openxmlformats.org/officeDocument/2006/relationships/image" Target="../media/image17.png"/><Relationship Id="rId2" Type="http://schemas.openxmlformats.org/officeDocument/2006/relationships/hyperlink" Target="http://ru.wikipedia.org/wiki/21_%D0%BE%D0%BA%D1%82%D1%8F%D0%B1%D1%80%D1%8F" TargetMode="External"/><Relationship Id="rId16" Type="http://schemas.openxmlformats.org/officeDocument/2006/relationships/hyperlink" Target="http://ru.wikipedia.org/wiki/%D0%AD%D0%BB%D0%B5%D0%BA%D1%82%D1%80%D0%B8%D1%87%D0%B5%D1%81%D1%82%D0%B2%D0%BE" TargetMode="External"/><Relationship Id="rId20" Type="http://schemas.openxmlformats.org/officeDocument/2006/relationships/hyperlink" Target="http://ru.wikipedia.org/wiki/%D0%9C%D0%BE%D0%BB%D0%B5%D0%BA%D1%83%D0%BB%D0%B0" TargetMode="External"/><Relationship Id="rId1" Type="http://schemas.openxmlformats.org/officeDocument/2006/relationships/slideLayout" Target="../slideLayouts/slideLayout2.xml"/><Relationship Id="rId6" Type="http://schemas.openxmlformats.org/officeDocument/2006/relationships/hyperlink" Target="http://ru.wikipedia.org/wiki/%D0%9D%D0%BE%D0%B2%D0%BE%D1%81%D1%91%D0%BB%D0%BE%D0%B2,_%D0%9A%D0%BE%D0%BD%D1%81%D1%82%D0%B0%D0%BD%D1%82%D0%B8%D0%BD_%D0%A1%D0%B5%D1%80%D0%B3%D0%B5%D0%B5%D0%B2%D0%B8%D1%87" TargetMode="External"/><Relationship Id="rId11" Type="http://schemas.openxmlformats.org/officeDocument/2006/relationships/hyperlink" Target="http://en.wikipedia.org/wiki/Magnetic_levitation" TargetMode="External"/><Relationship Id="rId24" Type="http://schemas.openxmlformats.org/officeDocument/2006/relationships/slide" Target="slide18.xml"/><Relationship Id="rId5" Type="http://schemas.openxmlformats.org/officeDocument/2006/relationships/hyperlink" Target="http://ru.wikipedia.org/wiki/%D0%9D%D0%BE%D0%B1%D0%B5%D0%BB%D0%B5%D0%B2%D1%81%D0%BA%D0%B0%D1%8F_%D0%BF%D1%80%D0%B5%D0%BC%D0%B8%D1%8F_%D0%BF%D0%BE_%D1%84%D0%B8%D0%B7%D0%B8%D0%BA%D0%B5" TargetMode="External"/><Relationship Id="rId15" Type="http://schemas.openxmlformats.org/officeDocument/2006/relationships/hyperlink" Target="http://ru.wikipedia.org/wiki/%D0%A8%D0%BD%D0%BE%D0%B1%D0%B5%D0%BB%D0%B5%D0%B2%D1%81%D0%BA%D0%B0%D1%8F_%D0%BF%D1%80%D0%B5%D0%BC%D0%B8%D1%8F" TargetMode="External"/><Relationship Id="rId23" Type="http://schemas.openxmlformats.org/officeDocument/2006/relationships/hyperlink" Target="http://ru.wikipedia.org/wiki/%D0%A1%D0%BE%D0%BB%D0%BD%D0%B5%D1%87%D0%BD%D1%8B%D0%B5_%D0%B1%D0%B0%D1%82%D0%B0%D1%80%D0%B5%D0%B8" TargetMode="External"/><Relationship Id="rId10" Type="http://schemas.openxmlformats.org/officeDocument/2006/relationships/hyperlink" Target="http://en.wikipedia.org/wiki/Gecko_tape" TargetMode="External"/><Relationship Id="rId19" Type="http://schemas.openxmlformats.org/officeDocument/2006/relationships/hyperlink" Target="http://ru.wikipedia.org/wiki/%D0%A1%D0%B2%D0%B5%D1%82" TargetMode="External"/><Relationship Id="rId4" Type="http://schemas.openxmlformats.org/officeDocument/2006/relationships/hyperlink" Target="http://ru.wikipedia.org/wiki/%D0%A1%D0%A1%D0%A1%D0%A0" TargetMode="External"/><Relationship Id="rId9" Type="http://schemas.openxmlformats.org/officeDocument/2006/relationships/hyperlink" Target="http://ru.wikipedia.org/wiki/%D0%91%D0%B8%D0%BE%D0%BD%D0%B8%D0%BA%D0%B0" TargetMode="External"/><Relationship Id="rId14" Type="http://schemas.openxmlformats.org/officeDocument/2006/relationships/hyperlink" Target="http://ru.wikipedia.org/wiki/2000_%D0%B3%D0%BE%D0%B4" TargetMode="External"/><Relationship Id="rId22" Type="http://schemas.openxmlformats.org/officeDocument/2006/relationships/hyperlink" Target="http://ru.wikipedia.org/wiki/%D0%A1%D0%B5%D0%BD%D1%81%D0%BE%D1%80%D0%BD%D1%8B%D0%B9_%D1%8D%D0%BA%D1%80%D0%B0%D0%BD"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upload.wikimedia.org/wikipedia/commons/8/8d/Ilya_Frank.jpg?uselang=ru" TargetMode="External"/><Relationship Id="rId3" Type="http://schemas.openxmlformats.org/officeDocument/2006/relationships/hyperlink" Target="http://ru.wikipedia.org/wiki/%D0%A1%D0%BF%D0%B8%D1%81%D0%BE%D0%BA_%D0%BB%D0%B0%D1%83%D1%80%D0%B5%D0%B0%D1%82%D0%BE%D0%B2_%D0%9D%D0%BE%D0%B1%D0%B5%D0%BB%D0%B5%D0%B2%D1%81%D0%BA%D0%BE%D0%B9_%D0%BF%D1%80%D0%B5%D0%BC%D0%B8%D0%B8_%D0%BF%D0%BE_%D1%84%D0%B8%D0%B7" TargetMode="External"/><Relationship Id="rId7" Type="http://schemas.openxmlformats.org/officeDocument/2006/relationships/hyperlink" Target="http://ru.wikipedia.org/wiki/%D0%A2%D0%B0%D0%BC%D0%BC,_%D0%98%D0%B3%D0%BE%D1%80%D1%8C_%D0%95%D0%B2%D0%B3%D0%B5%D0%BD%D1%8C%D0%B5%D0%B2%D0%B8%D1%87" TargetMode="External"/><Relationship Id="rId2" Type="http://schemas.openxmlformats.org/officeDocument/2006/relationships/hyperlink" Target="http://ru.wikipedia.org/wiki/%D0%9D%D0%BE%D0%B1%D0%B5%D0%BB%D0%B5%D0%B2%D1%81%D0%BA%D0%B8%D0%B5_%D0%BB%D0%B0%D1%83%D1%80%D0%B5%D0%B0%D1%82%D1%8B_%D0%B8%D0%B7_%D0%A0%D0%BE%D1%81%D1%81%D0%B8%D0%B8"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9/9f/Igor_Tamm.jpg?uselang=ru" TargetMode="External"/><Relationship Id="rId11" Type="http://schemas.openxmlformats.org/officeDocument/2006/relationships/hyperlink" Target="http://commons.wikimedia.org/w/index.php?title=File:Landau.jpg&amp;filetimestamp=20100906210408&amp;uselang=ru" TargetMode="External"/><Relationship Id="rId5" Type="http://schemas.openxmlformats.org/officeDocument/2006/relationships/hyperlink" Target="http://ru.wikipedia.org/wiki/%D0%A7%D0%B5%D1%80%D0%B5%D0%BD%D0%BA%D0%BE%D0%B2,_%D0%9F%D0%B0%D0%B2%D0%B5%D0%BB_%D0%90%D0%BB%D0%B5%D0%BA%D1%81%D0%B5%D0%B5%D0%B2%D0%B8%D1%87" TargetMode="External"/><Relationship Id="rId10" Type="http://schemas.openxmlformats.org/officeDocument/2006/relationships/hyperlink" Target="http://ru.wikipedia.org/wiki/%D0%9B%D0%B0%D0%BD%D0%B4%D0%B0%D1%83,_%D0%9B%D0%B5%D0%B2_%D0%94%D0%B0%D0%B2%D0%B8%D0%B4%D0%BE%D0%B2%D0%B8%D1%87" TargetMode="External"/><Relationship Id="rId4" Type="http://schemas.openxmlformats.org/officeDocument/2006/relationships/hyperlink" Target="http://upload.wikimedia.org/wikipedia/commons/b/b8/Cerenkov.jpg?uselang=ru" TargetMode="External"/><Relationship Id="rId9" Type="http://schemas.openxmlformats.org/officeDocument/2006/relationships/hyperlink" Target="http://ru.wikipedia.org/wiki/%D0%A4%D1%80%D0%B0%D0%BD%D0%BA,_%D0%98%D0%BB%D1%8C%D1%8F_%D0%9C%D0%B8%D1%85%D0%B0%D0%B9%D0%BB%D0%BE%D0%B2%D0%B8%D1%87"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ru.wikipedia.org/wiki/%D0%90%D0%BB%D1%84%D1%91%D1%80%D0%BE%D0%B2,_%D0%96%D0%BE%D1%80%D0%B5%D1%81_%D0%98%D0%B2%D0%B0%D0%BD%D0%BE%D0%B2%D0%B8%D1%87" TargetMode="External"/><Relationship Id="rId13" Type="http://schemas.openxmlformats.org/officeDocument/2006/relationships/hyperlink" Target="http://commons.wikimedia.org/wiki/File:%D0%92%D0%B8%D1%82%D0%B0%D0%BB%D0%B8%D0%B9_%D0%9B%D0%B0%D0%B7%D0%B0%D1%80%D0%B5%D0%B2%D0%B8%D1%87_%D0%93%D0%B8%D0%BD%D0%B7%D0%B1%D1%83%D1%80%D0%B3.jpg?uselang=ru" TargetMode="External"/><Relationship Id="rId3" Type="http://schemas.openxmlformats.org/officeDocument/2006/relationships/hyperlink" Target="http://ru.wikipedia.org/wiki/%D0%91%D0%B0%D1%81%D0%BE%D0%B2,_%D0%9D%D0%B8%D0%BA%D0%BE%D0%BB%D0%B0%D0%B9_%D0%93%D0%B5%D0%BD%D0%BD%D0%B0%D0%B4%D0%B8%D0%B5%D0%B2%D0%B8%D1%87" TargetMode="External"/><Relationship Id="rId7" Type="http://schemas.openxmlformats.org/officeDocument/2006/relationships/hyperlink" Target="http://ru.wikipedia.org/wiki/%D0%9A%D0%B0%D0%BF%D0%B8%D1%86%D0%B0,_%D0%9F%D1%91%D1%82%D1%80_%D0%9B%D0%B5%D0%BE%D0%BD%D0%B8%D0%B4%D0%BE%D0%B2%D0%B8%D1%87" TargetMode="External"/><Relationship Id="rId12" Type="http://schemas.openxmlformats.org/officeDocument/2006/relationships/hyperlink" Target="http://ru.wikipedia.org/wiki/%D0%93%D0%B8%D0%BD%D0%B7%D0%B1%D1%83%D1%80%D0%B3,_%D0%92%D0%B8%D1%82%D0%B0%D0%BB%D0%B8%D0%B9_%D0%9B%D0%B0%D0%B7%D0%B0%D1%80%D0%B5%D0%B2%D0%B8%D1%87" TargetMode="External"/><Relationship Id="rId2" Type="http://schemas.openxmlformats.org/officeDocument/2006/relationships/hyperlink" Target="http://commons.wikimedia.org/wiki/File:Basov.jpg?uselang=ru" TargetMode="External"/><Relationship Id="rId1" Type="http://schemas.openxmlformats.org/officeDocument/2006/relationships/slideLayout" Target="../slideLayouts/slideLayout2.xml"/><Relationship Id="rId6" Type="http://schemas.openxmlformats.org/officeDocument/2006/relationships/hyperlink" Target="http://commons.wikimedia.org/wiki/File:Pyotr_L_Kapitsa_Russian_physicist_1964.jpg?uselang=ru" TargetMode="External"/><Relationship Id="rId11" Type="http://schemas.openxmlformats.org/officeDocument/2006/relationships/hyperlink" Target="http://commons.wikimedia.org/wiki/File:Abrikosov_in_a_lecture_crop.jpg?uselang=ru" TargetMode="External"/><Relationship Id="rId5" Type="http://schemas.openxmlformats.org/officeDocument/2006/relationships/hyperlink" Target="http://ru.wikipedia.org/wiki/%D0%9F%D1%80%D0%BE%D1%85%D0%BE%D1%80%D0%BE%D0%B2,_%D0%90%D0%BB%D0%B5%D0%BA%D1%81%D0%B0%D0%BD%D0%B4%D1%80_%D0%9C%D0%B8%D1%85%D0%B0%D0%B9%D0%BB%D0%BE%D0%B2%D0%B8%D1%87" TargetMode="External"/><Relationship Id="rId15" Type="http://schemas.openxmlformats.org/officeDocument/2006/relationships/hyperlink" Target="http://ru.wikipedia.org/wiki/%D0%9D%D0%BE%D0%B2%D0%BE%D1%81%D1%91%D0%BB%D0%BE%D0%B2,_%D0%9A%D0%BE%D0%BD%D1%81%D1%82%D0%B0%D0%BD%D1%82%D0%B8%D0%BD" TargetMode="External"/><Relationship Id="rId10" Type="http://schemas.openxmlformats.org/officeDocument/2006/relationships/hyperlink" Target="http://ru.wikipedia.org/wiki/%D0%90%D0%B1%D1%80%D0%B8%D0%BA%D0%BE%D1%81%D0%BE%D0%B2,_%D0%90%D0%BB%D0%B5%D0%BA%D1%81%D0%B5%D0%B9_%D0%90%D0%BB%D0%B5%D0%BA%D1%81%D0%B5%D0%B5%D0%B2%D0%B8%D1%87" TargetMode="External"/><Relationship Id="rId4" Type="http://schemas.openxmlformats.org/officeDocument/2006/relationships/hyperlink" Target="http://commons.wikimedia.org/wiki/File:Aleksandr_Prokhorov.jpg?uselang=ru" TargetMode="External"/><Relationship Id="rId9" Type="http://schemas.openxmlformats.org/officeDocument/2006/relationships/hyperlink" Target="http://ru.wikipedia.org/wiki/%D0%A4%D0%B0%D0%B9%D0%BB:Zhores_Alferov.jpg" TargetMode="External"/><Relationship Id="rId14" Type="http://schemas.openxmlformats.org/officeDocument/2006/relationships/hyperlink" Target="http://ru.wikipedia.org/wiki/%D0%93%D0%B5%D0%B9%D0%BC,_%D0%90%D0%BD%D0%B4%D1%80%D0%B5%D0%B9_%D0%9A%D0%BE%D0%BD%D1%81%D1%82%D0%B0%D0%BD%D1%82%D0%B8%D0%BD%D0%BE%D0%B2%D0%B8%D1%87" TargetMode="External"/></Relationships>
</file>

<file path=ppt/slides/_rels/slide23.xml.rels><?xml version="1.0" encoding="UTF-8" standalone="yes"?>
<Relationships xmlns="http://schemas.openxmlformats.org/package/2006/relationships"><Relationship Id="rId2" Type="http://schemas.openxmlformats.org/officeDocument/2006/relationships/hyperlink" Target="http://ru.wikipedia.org/wiki/%D0%9D%D0%BE%D0%B2%D0%BE%D1%81%D1%91%D0%BB%D0%BE%D0%B2,_%D0%9A%D0%BE%D0%BD%D1%81%D1%82%D0%B0%D0%BD%D1%82%D0%B8%D0%BD"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ru.wikipedia.org/wiki/%D0%9D%D0%BE%D0%B1%D0%B5%D0%BB%D0%B5%D0%B2%D1%81%D0%BA%D0%B0%D1%8F_%D0%BF%D1%80%D0%B5%D0%BC%D0%B8%D1%8F_%D0%BF%D0%BE_%D1%85%D0%B8%D0%BC%D0%B8%D0%B8" TargetMode="External"/><Relationship Id="rId13" Type="http://schemas.openxmlformats.org/officeDocument/2006/relationships/hyperlink" Target="http://ru.wikipedia.org/wiki/%D0%9F%D0%BE%D0%BB%D0%BE%D0%BD%D0%B8%D0%B9" TargetMode="External"/><Relationship Id="rId3" Type="http://schemas.openxmlformats.org/officeDocument/2006/relationships/hyperlink" Target="http://ru.wikipedia.org/wiki/%D0%92%D0%B0%D1%80%D1%88%D0%B0%D0%B2%D0%B0" TargetMode="External"/><Relationship Id="rId7" Type="http://schemas.openxmlformats.org/officeDocument/2006/relationships/hyperlink" Target="http://ru.wikipedia.org/wiki/%D0%9D%D0%BE%D0%B1%D0%B5%D0%BB%D0%B5%D0%B2%D1%81%D0%BA%D0%B0%D1%8F_%D0%BF%D1%80%D0%B5%D0%BC%D0%B8%D1%8F_%D0%BF%D0%BE_%D1%84%D0%B8%D0%B7%D0%B8%D0%BA%D0%B5" TargetMode="External"/><Relationship Id="rId12" Type="http://schemas.openxmlformats.org/officeDocument/2006/relationships/hyperlink" Target="http://ru.wikipedia.org/wiki/%D0%A0%D0%B0%D0%B4%D0%B8%D0%B9" TargetMode="External"/><Relationship Id="rId17" Type="http://schemas.openxmlformats.org/officeDocument/2006/relationships/image" Target="../media/image5.png"/><Relationship Id="rId2" Type="http://schemas.openxmlformats.org/officeDocument/2006/relationships/hyperlink" Target="http://ru.wikipedia.org/wiki/%D0%A0%D0%B0%D0%B4%D0%B8%D0%B0%D1%86%D0%B8%D1%8F" TargetMode="External"/><Relationship Id="rId16"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hyperlink" Target="http://ru.wikipedia.org/wiki/%D0%9D%D0%BE%D0%B1%D0%B5%D0%BB%D0%B5%D0%B2%D1%81%D0%BA%D0%B0%D1%8F_%D0%BF%D1%80%D0%B5%D0%BC%D0%B8%D1%8F" TargetMode="External"/><Relationship Id="rId11" Type="http://schemas.openxmlformats.org/officeDocument/2006/relationships/hyperlink" Target="http://ru.wikipedia.org/wiki/%D0%A0%D0%B0%D0%B4%D0%B8%D0%BE%D0%B0%D0%BA%D1%82%D0%B8%D0%B2%D0%BD%D0%BE%D1%81%D1%82%D1%8C" TargetMode="External"/><Relationship Id="rId5" Type="http://schemas.openxmlformats.org/officeDocument/2006/relationships/hyperlink" Target="http://ru.wikipedia.org/wiki/%D0%A0%D0%BE%D1%81%D1%81%D0%B8%D0%B9%D1%81%D0%BA%D0%B0%D1%8F_%D0%B8%D0%BC%D0%BF%D0%B5%D1%80%D0%B8%D1%8F" TargetMode="External"/><Relationship Id="rId15" Type="http://schemas.openxmlformats.org/officeDocument/2006/relationships/hyperlink" Target="http://ru.wikipedia.org/wiki/%D0%94%D0%B5%D0%B1%D1%8C%D0%B5%D1%80%D0%BD,_%D0%90%D0%BD%D0%B4%D1%80%D0%B5-%D0%9B%D1%83%D0%B8" TargetMode="External"/><Relationship Id="rId10" Type="http://schemas.openxmlformats.org/officeDocument/2006/relationships/hyperlink" Target="http://ru.wikipedia.org/wiki/%D0%9A%D1%8E%D1%80%D0%B8,_%D0%9F%D1%8C%D0%B5%D1%80" TargetMode="External"/><Relationship Id="rId4" Type="http://schemas.openxmlformats.org/officeDocument/2006/relationships/hyperlink" Target="http://ru.wikipedia.org/wiki/%D0%A6%D0%B0%D1%80%D1%81%D1%82%D0%B2%D0%BE_%D0%9F%D0%BE%D0%BB%D1%8C%D1%81%D0%BA%D0%BE%D0%B5" TargetMode="External"/><Relationship Id="rId9" Type="http://schemas.openxmlformats.org/officeDocument/2006/relationships/hyperlink" Target="http://ru.wikipedia.org/wiki/%D0%9F%D0%B0%D1%80%D0%B8%D0%B6" TargetMode="External"/><Relationship Id="rId14" Type="http://schemas.openxmlformats.org/officeDocument/2006/relationships/hyperlink" Target="http://ru.wikipedia.org/wiki/%D0%A1%D0%BE%D1%80%D0%B1%D0%BE%D0%BD%D0%BD%D0%B0" TargetMode="External"/></Relationships>
</file>

<file path=ppt/slides/_rels/slide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6.xml"/><Relationship Id="rId7" Type="http://schemas.openxmlformats.org/officeDocument/2006/relationships/image" Target="../media/image7.png"/><Relationship Id="rId2" Type="http://schemas.openxmlformats.org/officeDocument/2006/relationships/hyperlink" Target="http://ru.wikipedia.org/wiki/%D0%AD%D1%84%D1%84%D0%B5%D0%BA%D1%82_%D0%92%D0%B0%D0%B2%D0%B8%D0%BB%D0%BE%D0%B2%D0%B0_%E2%80%94_%D0%A7%D0%B5%D1%80%D0%B5%D0%BD%D0%BA%D0%BE%D0%B2%D0%B0" TargetMode="Externa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image" Target="../media/image6.png"/><Relationship Id="rId4" Type="http://schemas.openxmlformats.org/officeDocument/2006/relationships/slide" Target="slide9.xml"/><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hyperlink" Target="http://ru.wikipedia.org/wiki/%D0%AF%D0%B4%D0%B5%D1%80%D0%BD%D0%B0%D1%8F_%D1%84%D0%B8%D0%B7%D0%B8%D0%BA%D0%B0" TargetMode="External"/><Relationship Id="rId13" Type="http://schemas.openxmlformats.org/officeDocument/2006/relationships/hyperlink" Target="http://ru.wikipedia.org/wiki/%D0%AD%D1%84%D1%84%D0%B5%D0%BA%D1%82_%D0%A7%D0%B5%D1%80%D0%B5%D0%BD%D0%BA%D0%BE%D0%B2%D0%B0" TargetMode="External"/><Relationship Id="rId18" Type="http://schemas.openxmlformats.org/officeDocument/2006/relationships/image" Target="../media/image6.png"/><Relationship Id="rId3" Type="http://schemas.openxmlformats.org/officeDocument/2006/relationships/hyperlink" Target="http://ru.wikipedia.org/wiki/%D0%A1%D1%82%D0%B0%D0%BB%D0%B8%D0%BD%D1%81%D0%BA%D0%B0%D1%8F_%D0%BF%D1%80%D0%B5%D0%BC%D0%B8%D1%8F" TargetMode="External"/><Relationship Id="rId7" Type="http://schemas.openxmlformats.org/officeDocument/2006/relationships/hyperlink" Target="http://ru.wikipedia.org/wiki/%D0%9E%D0%BF%D1%82%D0%B8%D0%BA%D0%B0" TargetMode="External"/><Relationship Id="rId12" Type="http://schemas.openxmlformats.org/officeDocument/2006/relationships/hyperlink" Target="http://ru.wikipedia.org/wiki/1937_%D0%B3%D0%BE%D0%B4" TargetMode="External"/><Relationship Id="rId17" Type="http://schemas.openxmlformats.org/officeDocument/2006/relationships/slide" Target="slide6.xml"/><Relationship Id="rId2" Type="http://schemas.openxmlformats.org/officeDocument/2006/relationships/hyperlink" Target="http://ru.wikipedia.org/wiki/%D0%9B%D0%B0%D1%83%D1%80%D0%B5%D0%B0%D1%82" TargetMode="External"/><Relationship Id="rId16" Type="http://schemas.openxmlformats.org/officeDocument/2006/relationships/hyperlink" Target="http://ru.wikipedia.org/wiki/%D0%93%D0%BE%D1%81%D1%83%D0%B4%D0%B0%D1%80%D1%81%D1%82%D0%B2%D0%B5%D0%BD%D0%BD%D0%B0%D1%8F_%D0%BF%D1%80%D0%B5%D0%BC%D0%B8%D1%8F_%D0%A1%D0%A1%D0%A1%D0%A0" TargetMode="External"/><Relationship Id="rId1" Type="http://schemas.openxmlformats.org/officeDocument/2006/relationships/slideLayout" Target="../slideLayouts/slideLayout2.xml"/><Relationship Id="rId6" Type="http://schemas.openxmlformats.org/officeDocument/2006/relationships/hyperlink" Target="http://ru.wikipedia.org/wiki/%D0%A4%D1%80%D0%B0%D0%BD%D0%BA,_%D0%98%D0%BB%D1%8C%D1%8F_%D0%9C%D0%B8%D1%85%D0%B0%D0%B9%D0%BB%D0%BE%D0%B2%D0%B8%D1%87" TargetMode="External"/><Relationship Id="rId11" Type="http://schemas.openxmlformats.org/officeDocument/2006/relationships/hyperlink" Target="http://ru.wikipedia.org/wiki/1936_%D0%B3%D0%BE%D0%B4" TargetMode="External"/><Relationship Id="rId5" Type="http://schemas.openxmlformats.org/officeDocument/2006/relationships/hyperlink" Target="http://ru.wikipedia.org/wiki/%D0%A2%D0%B0%D0%BC%D0%BC,_%D0%98%D0%B3%D0%BE%D1%80%D1%8C_%D0%95%D0%B2%D0%B3%D0%B5%D0%BD%D1%8C%D0%B5%D0%B2%D0%B8%D1%87" TargetMode="External"/><Relationship Id="rId15" Type="http://schemas.openxmlformats.org/officeDocument/2006/relationships/hyperlink" Target="http://ru.wikipedia.org/wiki/%D0%93%D0%B5%D0%BB%D0%B8%D0%B9" TargetMode="External"/><Relationship Id="rId10" Type="http://schemas.openxmlformats.org/officeDocument/2006/relationships/hyperlink" Target="http://ru.wikipedia.org/wiki/1934_%D0%B3%D0%BE%D0%B4" TargetMode="External"/><Relationship Id="rId19" Type="http://schemas.openxmlformats.org/officeDocument/2006/relationships/slide" Target="slide5.xml"/><Relationship Id="rId4" Type="http://schemas.openxmlformats.org/officeDocument/2006/relationships/hyperlink" Target="http://ru.wikipedia.org/wiki/%D0%9D%D0%BE%D0%B1%D0%B5%D0%BB%D0%B5%D0%B2%D1%81%D0%BA%D0%B0%D1%8F_%D0%BF%D1%80%D0%B5%D0%BC%D0%B8%D1%8F_%D0%BF%D0%BE_%D1%84%D0%B8%D0%B7%D0%B8%D0%BA%D0%B5" TargetMode="External"/><Relationship Id="rId9" Type="http://schemas.openxmlformats.org/officeDocument/2006/relationships/hyperlink" Target="http://ru.wikipedia.org/wiki/%D0%A4%D0%B8%D0%B7%D0%B8%D0%BA%D0%B0_%D0%B2%D1%8B%D1%81%D0%BE%D0%BA%D0%B8%D1%85_%D1%8D%D0%BD%D0%B5%D1%80%D0%B3%D0%B8%D0%B9" TargetMode="External"/><Relationship Id="rId14" Type="http://schemas.openxmlformats.org/officeDocument/2006/relationships/hyperlink" Target="http://ru.wikipedia.org/wiki/%D0%A1%D0%B8%D0%BD%D1%85%D1%80%D0%BE%D1%82%D1%80%D0%BE%D0%BD"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ru.wikipedia.org/wiki/%D0%A4%D0%B8%D0%B7%D0%B8%D0%BA%D0%B0_%D1%82%D0%B2%D1%91%D1%80%D0%B4%D0%BE%D0%B3%D0%BE_%D1%82%D0%B5%D0%BB%D0%B0" TargetMode="External"/><Relationship Id="rId13" Type="http://schemas.openxmlformats.org/officeDocument/2006/relationships/hyperlink" Target="http://ru.wikipedia.org/w/index.php?title=%D0%A4%D0%BE%D1%80%D0%BC%D1%83%D0%BB%D0%B0_%D0%A4%D1%80%D0%B0%D0%BD%D0%BA%D0%B0_%E2%80%94_%D0%A2%D0%B0%D0%BC%D0%BC%D0%B0&amp;action=edit&amp;redlink=1" TargetMode="External"/><Relationship Id="rId18" Type="http://schemas.openxmlformats.org/officeDocument/2006/relationships/hyperlink" Target="http://ru.wikipedia.org/wiki/%D0%A2%D0%BE%D0%BA%D0%B0%D0%BC%D0%B0%D0%BA" TargetMode="External"/><Relationship Id="rId3" Type="http://schemas.openxmlformats.org/officeDocument/2006/relationships/hyperlink" Target="http://ru.wikipedia.org/wiki/%D0%A7%D0%B5%D1%80%D0%B5%D0%BD%D0%BA%D0%BE%D0%B2,_%D0%9F%D0%B0%D0%B2%D0%B5%D0%BB_%D0%90%D0%BB%D0%B5%D0%BA%D1%81%D0%B5%D0%B5%D0%B2%D0%B8%D1%87" TargetMode="External"/><Relationship Id="rId7" Type="http://schemas.openxmlformats.org/officeDocument/2006/relationships/hyperlink" Target="http://ru.wikipedia.org/wiki/%D0%9A%D0%B2%D0%B0%D0%BD%D1%82%D0%BE%D0%B2%D0%B0%D1%8F_%D0%BC%D0%B5%D1%85%D0%B0%D0%BD%D0%B8%D0%BA%D0%B0" TargetMode="External"/><Relationship Id="rId12" Type="http://schemas.openxmlformats.org/officeDocument/2006/relationships/hyperlink" Target="http://ru.wikipedia.org/w/index.php?title=%D0%A1%D0%BE%D1%81%D1%82%D0%BE%D1%8F%D0%BD%D0%B8%D1%8F_%D0%A2%D0%B0%D0%BC%D0%BC%D0%B0&amp;action=edit&amp;redlink=1" TargetMode="External"/><Relationship Id="rId17" Type="http://schemas.openxmlformats.org/officeDocument/2006/relationships/hyperlink" Target="http://ru.wikipedia.org/wiki/%D0%9F%D0%BB%D0%B0%D0%B7%D0%BC%D0%B0_(%D0%B0%D0%B3%D1%80%D0%B5%D0%B3%D0%B0%D1%82%D0%BD%D0%BE%D0%B5_%D1%81%D0%BE%D1%81%D1%82%D0%BE%D1%8F%D0%BD%D0%B8%D0%B5)" TargetMode="External"/><Relationship Id="rId2" Type="http://schemas.openxmlformats.org/officeDocument/2006/relationships/hyperlink" Target="http://ru.wikipedia.org/wiki/%D0%9D%D0%BE%D0%B1%D0%B5%D0%BB%D0%B5%D0%B2%D1%81%D0%BA%D0%B0%D1%8F_%D0%BF%D1%80%D0%B5%D0%BC%D0%B8%D1%8F_%D0%BF%D0%BE_%D1%84%D0%B8%D0%B7%D0%B8%D0%BA%D0%B5" TargetMode="External"/><Relationship Id="rId16" Type="http://schemas.openxmlformats.org/officeDocument/2006/relationships/hyperlink" Target="http://ru.wikipedia.org/wiki/%D0%A1%D0%B0%D1%85%D0%B0%D1%80%D0%BE%D0%B2,_%D0%90%D0%BD%D0%B4%D1%80%D0%B5%D0%B9_%D0%94%D0%BC%D0%B8%D1%82%D1%80%D0%B8%D0%B5%D0%B2%D0%B8%D1%87" TargetMode="External"/><Relationship Id="rId20"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hyperlink" Target="http://ru.wikipedia.org/wiki/%D0%93%D0%B5%D1%80%D0%BE%D0%B9_%D0%A1%D0%BE%D1%86%D0%B8%D0%B0%D0%BB%D0%B8%D1%81%D1%82%D0%B8%D1%87%D0%B5%D1%81%D0%BA%D0%BE%D0%B3%D0%BE_%D0%A2%D1%80%D1%83%D0%B4%D0%B0" TargetMode="External"/><Relationship Id="rId11" Type="http://schemas.openxmlformats.org/officeDocument/2006/relationships/hyperlink" Target="http://ru.wikipedia.org/wiki/%D0%9F%D0%BE%D0%B2%D0%B5%D1%80%D1%85%D0%BD%D0%BE%D1%81%D1%82%D0%BD%D1%8B%D0%B5_%D1%81%D0%BE%D1%81%D1%82%D0%BE%D1%8F%D0%BD%D0%B8%D1%8F" TargetMode="External"/><Relationship Id="rId5" Type="http://schemas.openxmlformats.org/officeDocument/2006/relationships/hyperlink" Target="http://ru.wikipedia.org/wiki/%D0%A1%D1%82%D0%B0%D0%BB%D0%B8%D0%BD%D1%81%D0%BA%D0%B0%D1%8F_%D0%BF%D1%80%D0%B5%D0%BC%D0%B8%D1%8F" TargetMode="External"/><Relationship Id="rId15" Type="http://schemas.openxmlformats.org/officeDocument/2006/relationships/hyperlink" Target="http://ru.wikipedia.org/wiki/%D0%9C%D0%B5%D1%82%D0%BE%D0%B4_%D0%A2%D0%B0%D0%BC%D0%BC%D0%B0_%E2%80%94_%D0%94%D0%B0%D0%BD%D0%BA%D0%BE%D0%B2%D0%B0" TargetMode="External"/><Relationship Id="rId10" Type="http://schemas.openxmlformats.org/officeDocument/2006/relationships/hyperlink" Target="http://ru.wikipedia.org/wiki/%D0%A4%D0%B8%D0%B7%D0%B8%D0%BA%D0%B0_%D1%8D%D0%BB%D0%B5%D0%BC%D0%B5%D0%BD%D1%82%D0%B0%D1%80%D0%BD%D1%8B%D1%85_%D1%87%D0%B0%D1%81%D1%82%D0%B8%D1%86" TargetMode="External"/><Relationship Id="rId19" Type="http://schemas.openxmlformats.org/officeDocument/2006/relationships/image" Target="../media/image7.png"/><Relationship Id="rId4" Type="http://schemas.openxmlformats.org/officeDocument/2006/relationships/hyperlink" Target="http://ru.wikipedia.org/wiki/%D0%A4%D1%80%D0%B0%D0%BD%D0%BA,_%D0%98%D0%BB%D1%8C%D1%8F_%D0%9C%D0%B8%D1%85%D0%B0%D0%B9%D0%BB%D0%BE%D0%B2%D0%B8%D1%87_(%D1%84%D0%B8%D0%B7%D0%B8%D0%BA)" TargetMode="External"/><Relationship Id="rId9" Type="http://schemas.openxmlformats.org/officeDocument/2006/relationships/hyperlink" Target="http://ru.wikipedia.org/wiki/%D0%AF%D0%B4%D0%B5%D1%80%D0%BD%D0%B0%D1%8F_%D1%84%D0%B8%D0%B7%D0%B8%D0%BA%D0%B0" TargetMode="External"/><Relationship Id="rId14" Type="http://schemas.openxmlformats.org/officeDocument/2006/relationships/hyperlink" Target="http://ru.wikipedia.org/wiki/%D0%AD%D1%84%D1%84%D0%B5%D0%BA%D1%82_%D0%92%D0%B0%D0%B2%D0%B8%D0%BB%D0%BE%D0%B2%D0%B0_%E2%80%94_%D0%A7%D0%B5%D1%80%D0%B5%D0%BD%D0%BA%D0%BE%D0%B2%D0%B0"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ru.wikipedia.org/wiki/1971" TargetMode="External"/><Relationship Id="rId13" Type="http://schemas.openxmlformats.org/officeDocument/2006/relationships/hyperlink" Target="http://ru.wikipedia.org/wiki/1934_%D0%B3%D0%BE%D0%B4" TargetMode="External"/><Relationship Id="rId3" Type="http://schemas.openxmlformats.org/officeDocument/2006/relationships/hyperlink" Target="http://ru.wikipedia.org/wiki/%D0%AD%D1%84%D1%84%D0%B5%D0%BA%D1%82_%D0%92%D0%B0%D0%B2%D0%B8%D0%BB%D0%BE%D0%B2%D0%B0_%E2%80%94_%D0%A7%D0%B5%D1%80%D0%B5%D0%BD%D0%BA%D0%BE%D0%B2%D0%B0" TargetMode="External"/><Relationship Id="rId7" Type="http://schemas.openxmlformats.org/officeDocument/2006/relationships/hyperlink" Target="http://ru.wikipedia.org/wiki/%D0%93%D0%BE%D1%81%D1%83%D0%B4%D0%B0%D1%80%D1%81%D1%82%D0%B2%D0%B5%D0%BD%D0%BD%D0%B0%D1%8F_%D0%BF%D1%80%D0%B5%D0%BC%D0%B8%D1%8F_%D0%A1%D0%A1%D0%A1%D0%A0" TargetMode="External"/><Relationship Id="rId12" Type="http://schemas.openxmlformats.org/officeDocument/2006/relationships/hyperlink" Target="http://ru.wikipedia.org/wiki/%D0%90%D0%9D_%D0%A1%D0%A1%D0%A1%D0%A0" TargetMode="External"/><Relationship Id="rId2" Type="http://schemas.openxmlformats.org/officeDocument/2006/relationships/hyperlink" Target="http://ru.wikipedia.org/wiki/1958" TargetMode="External"/><Relationship Id="rId16"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hyperlink" Target="http://ru.wikipedia.org/wiki/1953" TargetMode="External"/><Relationship Id="rId11" Type="http://schemas.openxmlformats.org/officeDocument/2006/relationships/hyperlink" Target="http://ru.wikipedia.org/wiki/%D0%90%D0%BA%D0%B0%D0%B4%D0%B5%D0%BC%D0%B8%D0%BA" TargetMode="External"/><Relationship Id="rId5" Type="http://schemas.openxmlformats.org/officeDocument/2006/relationships/hyperlink" Target="http://ru.wikipedia.org/wiki/1946" TargetMode="External"/><Relationship Id="rId15" Type="http://schemas.openxmlformats.org/officeDocument/2006/relationships/slide" Target="slide5.xml"/><Relationship Id="rId10" Type="http://schemas.openxmlformats.org/officeDocument/2006/relationships/hyperlink" Target="http://ru.wikipedia.org/wiki/1968" TargetMode="External"/><Relationship Id="rId4" Type="http://schemas.openxmlformats.org/officeDocument/2006/relationships/hyperlink" Target="http://ru.wikipedia.org/wiki/%D0%A1%D1%82%D0%B0%D0%BB%D0%B8%D0%BD%D1%81%D0%BA%D0%B0%D1%8F_%D0%BF%D1%80%D0%B5%D0%BC%D0%B8%D1%8F" TargetMode="External"/><Relationship Id="rId9" Type="http://schemas.openxmlformats.org/officeDocument/2006/relationships/hyperlink" Target="http://ru.wikipedia.org/wiki/%D0%A7%D0%BB%D0%B5%D0%BD-%D0%BA%D0%BE%D1%80%D1%80%D0%B5%D1%81%D0%BF%D0%BE%D0%BD%D0%B4%D0%B5%D0%BD%D1%82" TargetMode="External"/><Relationship Id="rId14" Type="http://schemas.openxmlformats.org/officeDocument/2006/relationships/hyperlink" Target="http://ru.wikipedia.org/wiki/%D0%A1%D0%BA%D0%BE%D1%80%D0%BE%D1%81%D1%82%D1%8C_%D1%81%D0%B2%D0%B5%D1%82%D0%B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ru.wikipedia.org/wiki/%D0%90%D0%9D_%D0%A1%D0%A1%D0%A1%D0%A0" TargetMode="External"/><Relationship Id="rId13" Type="http://schemas.openxmlformats.org/officeDocument/2006/relationships/hyperlink" Target="http://ru.wikipedia.org/wiki/%D0%9F%D1%80%D0%B5%D0%BC%D0%B8%D1%8F_%D0%A4%D1%80%D0%B8%D1%86%D0%B0_%D0%9B%D0%BE%D0%BD%D0%B4%D0%BE%D0%BD%D0%B0" TargetMode="External"/><Relationship Id="rId18" Type="http://schemas.openxmlformats.org/officeDocument/2006/relationships/hyperlink" Target="http://ru.wikipedia.org/wiki/%D0%9A%D1%83%D1%80%D1%81_%D1%82%D0%B5%D0%BE%D1%80%D0%B5%D1%82%D0%B8%D1%87%D0%B5%D1%81%D0%BA%D0%BE%D0%B9_%D1%84%D0%B8%D0%B7%D0%B8%D0%BA%D0%B8_%D0%9B%D0%B0%D0%BD%D0%B4%D0%B0%D1%83_%D0%B8_%D0%9B%D0%B8%D1%84%D1%88%D0%B8%D1%86%D0%B0" TargetMode="External"/><Relationship Id="rId26" Type="http://schemas.openxmlformats.org/officeDocument/2006/relationships/hyperlink" Target="http://ru.wikipedia.org/wiki/%D0%9A%D0%BE%D0%BC%D0%B1%D0%B8%D0%BD%D0%B8%D1%80%D0%BE%D0%B2%D0%B0%D0%BD%D0%BD%D0%B0%D1%8F_%D1%87%D1%91%D1%82%D0%BD%D0%BE%D1%81%D1%82%D1%8C" TargetMode="External"/><Relationship Id="rId3" Type="http://schemas.openxmlformats.org/officeDocument/2006/relationships/hyperlink" Target="http://ru.wikipedia.org/wiki/%D0%96%D0%B8%D0%B4%D0%BA%D0%B8%D0%B9_%D0%B3%D0%B5%D0%BB%D0%B8%D0%B9" TargetMode="External"/><Relationship Id="rId21" Type="http://schemas.openxmlformats.org/officeDocument/2006/relationships/hyperlink" Target="http://ru.wikipedia.org/wiki/%D0%A1%D0%B2%D0%B5%D1%80%D1%85%D0%BF%D1%80%D0%BE%D0%B2%D0%BE%D0%B4%D0%BD%D0%B8%D0%BA" TargetMode="External"/><Relationship Id="rId7" Type="http://schemas.openxmlformats.org/officeDocument/2006/relationships/hyperlink" Target="http://ru.wikipedia.org/wiki/%D0%90%D0%BA%D0%B0%D0%B4%D0%B5%D0%BC%D0%B8%D0%BA" TargetMode="External"/><Relationship Id="rId12" Type="http://schemas.openxmlformats.org/officeDocument/2006/relationships/hyperlink" Target="http://ru.wikipedia.org/wiki/%D0%9C%D0%B5%D0%B4%D0%B0%D0%BB%D1%8C_%D0%B8%D0%BC%D0%B5%D0%BD%D0%B8_%D0%9C%D0%B0%D0%BA%D1%81%D0%B0_%D0%9F%D0%BB%D0%B0%D0%BD%D0%BA%D0%B0" TargetMode="External"/><Relationship Id="rId17" Type="http://schemas.openxmlformats.org/officeDocument/2006/relationships/hyperlink" Target="http://ru.wikipedia.org/wiki/%D0%9B%D0%B8%D1%84%D1%88%D0%B8%D1%86,_%D0%95%D0%B2%D0%B3%D0%B5%D0%BD%D0%B8%D0%B9_%D0%9C%D0%B8%D1%85%D0%B0%D0%B9%D0%BB%D0%BE%D0%B2%D0%B8%D1%87" TargetMode="External"/><Relationship Id="rId25" Type="http://schemas.openxmlformats.org/officeDocument/2006/relationships/hyperlink" Target="http://ru.wikipedia.org/wiki/%D0%A4%D0%B5%D1%80%D0%BC%D0%B8-%D0%B6%D0%B8%D0%B4%D0%BA%D0%BE%D1%81%D1%82%D1%8C" TargetMode="External"/><Relationship Id="rId2" Type="http://schemas.openxmlformats.org/officeDocument/2006/relationships/hyperlink" Target="http://ru.wikipedia.org/wiki/%D0%A4%D0%B8%D0%B7%D0%B8%D0%BA%D0%B0_%D0%BA%D0%BE%D0%BD%D0%B4%D0%B5%D0%BD%D1%81%D0%B8%D1%80%D0%BE%D0%B2%D0%B0%D0%BD%D0%BD%D0%BE%D0%B3%D0%BE_%D1%81%D0%BE%D1%81%D1%82%D0%BE%D1%8F%D0%BD%D0%B8%D1%8F" TargetMode="External"/><Relationship Id="rId16" Type="http://schemas.openxmlformats.org/officeDocument/2006/relationships/hyperlink" Target="http://ru.wikipedia.org/wiki/%D0%98%D0%BD%D1%81%D1%82%D0%B8%D1%82%D1%83%D1%82_%D1%82%D0%B5%D0%BE%D1%80%D0%B5%D1%82%D0%B8%D1%87%D0%B5%D1%81%D0%BA%D0%BE%D0%B9_%D1%84%D0%B8%D0%B7%D0%B8%D0%BA%D0%B8_%D0%B8%D0%BC._%D0%9B._%D0%94._%D0%9B%D0%B0%D0%BD%D0%B4%D0%B0%D1%83_%D0%A0%D0%90%D0%9D" TargetMode="External"/><Relationship Id="rId20" Type="http://schemas.openxmlformats.org/officeDocument/2006/relationships/hyperlink" Target="http://ru.wikipedia.org/wiki/%D0%A4%D0%B0%D0%B7%D0%BE%D0%B2%D1%8B%D0%B9_%D0%BF%D0%B5%D1%80%D0%B5%D1%85%D0%BE%D0%B4" TargetMode="External"/><Relationship Id="rId1" Type="http://schemas.openxmlformats.org/officeDocument/2006/relationships/slideLayout" Target="../slideLayouts/slideLayout2.xml"/><Relationship Id="rId6" Type="http://schemas.openxmlformats.org/officeDocument/2006/relationships/hyperlink" Target="http://ru.wikipedia.org/wiki/%D0%A2%D0%B5%D0%BE%D1%80%D0%B5%D1%82%D0%B8%D1%87%D0%B5%D1%81%D0%BA%D0%B0%D1%8F_%D1%84%D0%B8%D0%B7%D0%B8%D0%BA%D0%B0" TargetMode="External"/><Relationship Id="rId11" Type="http://schemas.openxmlformats.org/officeDocument/2006/relationships/hyperlink" Target="http://ru.wikipedia.org/wiki/1962_%D0%B3%D0%BE%D0%B4" TargetMode="External"/><Relationship Id="rId24" Type="http://schemas.openxmlformats.org/officeDocument/2006/relationships/hyperlink" Target="http://ru.wikipedia.org/wiki/%D0%93%D0%B8%D0%BD%D0%B7%D0%B1%D1%83%D1%80%D0%B3,_%D0%92%D0%B8%D1%82%D0%B0%D0%BB%D0%B8%D0%B9_%D0%9B%D0%B0%D0%B7%D0%B0%D1%80%D0%B5%D0%B2%D0%B8%D1%87" TargetMode="External"/><Relationship Id="rId5" Type="http://schemas.openxmlformats.org/officeDocument/2006/relationships/hyperlink" Target="http://ru.wikipedia.org/wiki/1908" TargetMode="External"/><Relationship Id="rId15" Type="http://schemas.openxmlformats.org/officeDocument/2006/relationships/hyperlink" Target="http://ru.wikipedia.org/wiki/%D0%93%D0%B5%D1%80%D0%BE%D0%B9_%D0%A1%D0%BE%D1%86%D0%B8%D0%B0%D0%BB%D0%B8%D1%81%D1%82%D0%B8%D1%87%D0%B5%D1%81%D0%BA%D0%BE%D0%B3%D0%BE_%D0%A2%D1%80%D1%83%D0%B4%D0%B0" TargetMode="External"/><Relationship Id="rId23" Type="http://schemas.openxmlformats.org/officeDocument/2006/relationships/hyperlink" Target="http://ru.wikipedia.org/wiki/%D0%97%D0%B0%D1%82%D1%83%D1%85%D0%B0%D0%BD%D0%B8%D0%B5_%D0%9B%D0%B0%D0%BD%D0%B4%D0%B0%D1%83" TargetMode="External"/><Relationship Id="rId28" Type="http://schemas.openxmlformats.org/officeDocument/2006/relationships/slide" Target="slide10.xml"/><Relationship Id="rId10" Type="http://schemas.openxmlformats.org/officeDocument/2006/relationships/hyperlink" Target="http://ru.wikipedia.org/wiki/%D0%9D%D0%BE%D0%B1%D0%B5%D0%BB%D0%B5%D0%B2%D1%81%D0%BA%D0%B0%D1%8F_%D0%BF%D1%80%D0%B5%D0%BC%D0%B8%D1%8F_%D0%BF%D0%BE_%D1%84%D0%B8%D0%B7%D0%B8%D0%BA%D0%B5" TargetMode="External"/><Relationship Id="rId19" Type="http://schemas.openxmlformats.org/officeDocument/2006/relationships/hyperlink" Target="http://ru.wikipedia.org/wiki/%D0%9C%D0%B0%D1%82%D1%80%D0%B8%D1%86%D0%B0_%D0%BF%D0%BB%D0%BE%D1%82%D0%BD%D0%BE%D1%81%D1%82%D0%B8" TargetMode="External"/><Relationship Id="rId4" Type="http://schemas.openxmlformats.org/officeDocument/2006/relationships/hyperlink" Target="http://ru.wikipedia.org/wiki/22_%D1%8F%D0%BD%D0%B2%D0%B0%D1%80%D1%8F" TargetMode="External"/><Relationship Id="rId9" Type="http://schemas.openxmlformats.org/officeDocument/2006/relationships/hyperlink" Target="http://ru.wikipedia.org/wiki/1946" TargetMode="External"/><Relationship Id="rId14" Type="http://schemas.openxmlformats.org/officeDocument/2006/relationships/hyperlink" Target="http://ru.wikipedia.org/wiki/%D0%A1%D1%82%D0%B0%D0%BB%D0%B8%D0%BD%D1%81%D0%BA%D0%B0%D1%8F_%D0%BF%D1%80%D0%B5%D0%BC%D0%B8%D1%8F" TargetMode="External"/><Relationship Id="rId22" Type="http://schemas.openxmlformats.org/officeDocument/2006/relationships/hyperlink" Target="http://ru.wikipedia.org/wiki/%D0%A1%D0%B2%D0%B5%D1%80%D1%85%D1%82%D0%B5%D0%BA%D1%83%D1%87%D0%B5%D1%81%D1%82%D1%8C" TargetMode="External"/><Relationship Id="rId27"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57188" y="285750"/>
            <a:ext cx="8429625" cy="6143625"/>
          </a:xfrm>
        </p:spPr>
        <p:txBody>
          <a:bodyPr>
            <a:normAutofit fontScale="32500" lnSpcReduction="20000"/>
          </a:bodyPr>
          <a:lstStyle/>
          <a:p>
            <a:pPr algn="ctr" fontAlgn="auto">
              <a:spcAft>
                <a:spcPts val="0"/>
              </a:spcAft>
              <a:buFont typeface="Wingdings 2"/>
              <a:buNone/>
              <a:defRPr/>
            </a:pPr>
            <a:r>
              <a:rPr lang="ru-RU" sz="3500" dirty="0" smtClean="0">
                <a:solidFill>
                  <a:schemeClr val="tx2"/>
                </a:solidFill>
                <a:latin typeface="Times New Roman" pitchFamily="18" charset="0"/>
                <a:cs typeface="Times New Roman" pitchFamily="18" charset="0"/>
              </a:rPr>
              <a:t>Отдел образования администрации </a:t>
            </a:r>
            <a:r>
              <a:rPr lang="ru-RU" sz="3500" dirty="0" err="1" smtClean="0">
                <a:solidFill>
                  <a:schemeClr val="tx2"/>
                </a:solidFill>
                <a:latin typeface="Times New Roman" pitchFamily="18" charset="0"/>
                <a:cs typeface="Times New Roman" pitchFamily="18" charset="0"/>
              </a:rPr>
              <a:t>Тальменского</a:t>
            </a:r>
            <a:r>
              <a:rPr lang="ru-RU" sz="3500" dirty="0" smtClean="0">
                <a:solidFill>
                  <a:schemeClr val="tx2"/>
                </a:solidFill>
                <a:latin typeface="Times New Roman" pitchFamily="18" charset="0"/>
                <a:cs typeface="Times New Roman" pitchFamily="18" charset="0"/>
              </a:rPr>
              <a:t> района </a:t>
            </a:r>
          </a:p>
          <a:p>
            <a:pPr algn="ctr" fontAlgn="auto">
              <a:spcAft>
                <a:spcPts val="0"/>
              </a:spcAft>
              <a:buFont typeface="Wingdings 2"/>
              <a:buNone/>
              <a:defRPr/>
            </a:pPr>
            <a:r>
              <a:rPr lang="ru-RU" sz="3500" dirty="0" smtClean="0">
                <a:solidFill>
                  <a:schemeClr val="tx2"/>
                </a:solidFill>
                <a:latin typeface="Times New Roman" pitchFamily="18" charset="0"/>
                <a:cs typeface="Times New Roman" pitchFamily="18" charset="0"/>
              </a:rPr>
              <a:t>Муниципальное казенное общеобразовательное учреждение </a:t>
            </a:r>
          </a:p>
          <a:p>
            <a:pPr algn="ctr" fontAlgn="auto">
              <a:spcAft>
                <a:spcPts val="0"/>
              </a:spcAft>
              <a:buFont typeface="Wingdings 2"/>
              <a:buNone/>
              <a:defRPr/>
            </a:pPr>
            <a:r>
              <a:rPr lang="ru-RU" sz="3500" dirty="0" smtClean="0">
                <a:solidFill>
                  <a:schemeClr val="tx2"/>
                </a:solidFill>
                <a:latin typeface="Times New Roman" pitchFamily="18" charset="0"/>
                <a:cs typeface="Times New Roman" pitchFamily="18" charset="0"/>
              </a:rPr>
              <a:t>«</a:t>
            </a:r>
            <a:r>
              <a:rPr lang="ru-RU" sz="3500" dirty="0" err="1" smtClean="0">
                <a:solidFill>
                  <a:schemeClr val="tx2"/>
                </a:solidFill>
                <a:latin typeface="Times New Roman" pitchFamily="18" charset="0"/>
                <a:cs typeface="Times New Roman" pitchFamily="18" charset="0"/>
              </a:rPr>
              <a:t>Зайцевская</a:t>
            </a:r>
            <a:r>
              <a:rPr lang="ru-RU" sz="3500" dirty="0" smtClean="0">
                <a:solidFill>
                  <a:schemeClr val="tx2"/>
                </a:solidFill>
                <a:latin typeface="Times New Roman" pitchFamily="18" charset="0"/>
                <a:cs typeface="Times New Roman" pitchFamily="18" charset="0"/>
              </a:rPr>
              <a:t> средняя общеобразовательная школа»  </a:t>
            </a:r>
            <a:r>
              <a:rPr lang="ru-RU" sz="3500" dirty="0" err="1" smtClean="0">
                <a:solidFill>
                  <a:schemeClr val="tx2"/>
                </a:solidFill>
                <a:latin typeface="Times New Roman" pitchFamily="18" charset="0"/>
                <a:cs typeface="Times New Roman" pitchFamily="18" charset="0"/>
              </a:rPr>
              <a:t>Тальменского</a:t>
            </a:r>
            <a:r>
              <a:rPr lang="ru-RU" sz="3500" dirty="0" smtClean="0">
                <a:solidFill>
                  <a:schemeClr val="tx2"/>
                </a:solidFill>
                <a:latin typeface="Times New Roman" pitchFamily="18" charset="0"/>
                <a:cs typeface="Times New Roman" pitchFamily="18" charset="0"/>
              </a:rPr>
              <a:t> района Алтайского края.</a:t>
            </a:r>
          </a:p>
          <a:p>
            <a:pPr fontAlgn="auto">
              <a:spcAft>
                <a:spcPts val="0"/>
              </a:spcAft>
              <a:buFont typeface="Wingdings 2"/>
              <a:buNone/>
              <a:defRPr/>
            </a:pPr>
            <a:endParaRPr lang="ru-RU" sz="7200" b="1" dirty="0" smtClean="0">
              <a:solidFill>
                <a:srgbClr val="FF0000"/>
              </a:solidFill>
            </a:endParaRPr>
          </a:p>
          <a:p>
            <a:pPr fontAlgn="auto">
              <a:spcAft>
                <a:spcPts val="0"/>
              </a:spcAft>
              <a:buFont typeface="Wingdings 2"/>
              <a:buNone/>
              <a:defRPr/>
            </a:pPr>
            <a:endParaRPr lang="ru-RU" sz="7200" b="1" dirty="0" smtClean="0">
              <a:solidFill>
                <a:srgbClr val="FF0000"/>
              </a:solidFill>
            </a:endParaRPr>
          </a:p>
          <a:p>
            <a:pPr algn="ctr" fontAlgn="auto">
              <a:spcAft>
                <a:spcPts val="0"/>
              </a:spcAft>
              <a:buFont typeface="Wingdings 2"/>
              <a:buNone/>
              <a:defRPr/>
            </a:pPr>
            <a:endParaRPr lang="ru-RU" sz="7300" b="1" dirty="0" smtClean="0">
              <a:solidFill>
                <a:srgbClr val="C00000"/>
              </a:solidFill>
            </a:endParaRPr>
          </a:p>
          <a:p>
            <a:pPr algn="ctr" fontAlgn="auto">
              <a:spcAft>
                <a:spcPts val="0"/>
              </a:spcAft>
              <a:buFont typeface="Wingdings 2"/>
              <a:buNone/>
              <a:defRPr/>
            </a:pPr>
            <a:endParaRPr lang="ru-RU" sz="7300" b="1" dirty="0" smtClean="0">
              <a:solidFill>
                <a:srgbClr val="C00000"/>
              </a:solidFill>
            </a:endParaRPr>
          </a:p>
          <a:p>
            <a:pPr algn="ctr" fontAlgn="auto">
              <a:spcAft>
                <a:spcPts val="0"/>
              </a:spcAft>
              <a:buFont typeface="Wingdings 2"/>
              <a:buNone/>
              <a:defRPr/>
            </a:pPr>
            <a:r>
              <a:rPr lang="ru-RU" sz="7300" b="1" smtClean="0">
                <a:solidFill>
                  <a:srgbClr val="C00000"/>
                </a:solidFill>
              </a:rPr>
              <a:t>Российские нобелевские </a:t>
            </a:r>
            <a:r>
              <a:rPr lang="ru-RU" sz="7300" b="1" dirty="0" smtClean="0">
                <a:solidFill>
                  <a:srgbClr val="C00000"/>
                </a:solidFill>
              </a:rPr>
              <a:t>лауреаты в области </a:t>
            </a:r>
            <a:r>
              <a:rPr lang="ru-RU" sz="7300" b="1" smtClean="0">
                <a:solidFill>
                  <a:srgbClr val="C00000"/>
                </a:solidFill>
              </a:rPr>
              <a:t>физики .</a:t>
            </a:r>
            <a:endParaRPr lang="ru-RU" sz="7300" dirty="0" smtClean="0">
              <a:solidFill>
                <a:srgbClr val="C00000"/>
              </a:solidFill>
            </a:endParaRPr>
          </a:p>
          <a:p>
            <a:pPr algn="ctr" fontAlgn="auto">
              <a:spcAft>
                <a:spcPts val="0"/>
              </a:spcAft>
              <a:buFont typeface="Wingdings 2"/>
              <a:buNone/>
              <a:defRPr/>
            </a:pPr>
            <a:r>
              <a:rPr lang="ru-RU" sz="4000" dirty="0" smtClean="0">
                <a:solidFill>
                  <a:schemeClr val="tx2"/>
                </a:solidFill>
                <a:latin typeface="Times New Roman" pitchFamily="18" charset="0"/>
                <a:cs typeface="Times New Roman" pitchFamily="18" charset="0"/>
              </a:rPr>
              <a:t>Методическая разработка по физике</a:t>
            </a:r>
            <a:r>
              <a:rPr lang="en-US" sz="4000" b="1" dirty="0" smtClean="0">
                <a:solidFill>
                  <a:schemeClr val="tx2"/>
                </a:solidFill>
                <a:latin typeface="Times New Roman" pitchFamily="18" charset="0"/>
                <a:cs typeface="Times New Roman" pitchFamily="18" charset="0"/>
              </a:rPr>
              <a:t>.</a:t>
            </a:r>
            <a:endParaRPr lang="ru-RU" sz="4000" dirty="0" smtClean="0">
              <a:solidFill>
                <a:schemeClr val="tx2"/>
              </a:solidFill>
              <a:latin typeface="Times New Roman" pitchFamily="18" charset="0"/>
              <a:cs typeface="Times New Roman" pitchFamily="18" charset="0"/>
            </a:endParaRPr>
          </a:p>
          <a:p>
            <a:pPr algn="r" fontAlgn="auto">
              <a:spcAft>
                <a:spcPts val="0"/>
              </a:spcAft>
              <a:buFont typeface="Wingdings 2"/>
              <a:buNone/>
              <a:defRPr/>
            </a:pPr>
            <a:r>
              <a:rPr lang="en-US" dirty="0" smtClean="0">
                <a:solidFill>
                  <a:schemeClr val="tx2"/>
                </a:solidFill>
              </a:rPr>
              <a:t>                                           </a:t>
            </a:r>
            <a:endParaRPr lang="ru-RU" dirty="0" smtClean="0">
              <a:solidFill>
                <a:schemeClr val="tx2"/>
              </a:solidFill>
            </a:endParaRPr>
          </a:p>
          <a:p>
            <a:pPr algn="r" fontAlgn="auto">
              <a:spcAft>
                <a:spcPts val="0"/>
              </a:spcAft>
              <a:buFont typeface="Wingdings 2"/>
              <a:buNone/>
              <a:defRPr/>
            </a:pPr>
            <a:endParaRPr lang="ru-RU" dirty="0" smtClean="0">
              <a:solidFill>
                <a:schemeClr val="tx2"/>
              </a:solidFill>
            </a:endParaRPr>
          </a:p>
          <a:p>
            <a:pPr algn="r" fontAlgn="auto">
              <a:spcAft>
                <a:spcPts val="0"/>
              </a:spcAft>
              <a:buFont typeface="Wingdings 2"/>
              <a:buNone/>
              <a:defRPr/>
            </a:pPr>
            <a:r>
              <a:rPr lang="en-US" sz="3500" dirty="0" smtClean="0">
                <a:solidFill>
                  <a:schemeClr val="tx2"/>
                </a:solidFill>
                <a:latin typeface="Times New Roman" pitchFamily="18" charset="0"/>
                <a:cs typeface="Times New Roman" pitchFamily="18" charset="0"/>
              </a:rPr>
              <a:t>                   </a:t>
            </a:r>
            <a:r>
              <a:rPr lang="ru-RU" sz="3500" dirty="0" smtClean="0">
                <a:solidFill>
                  <a:schemeClr val="tx2"/>
                </a:solidFill>
                <a:latin typeface="Times New Roman" pitchFamily="18" charset="0"/>
                <a:cs typeface="Times New Roman" pitchFamily="18" charset="0"/>
              </a:rPr>
              <a:t>Автор </a:t>
            </a:r>
            <a:r>
              <a:rPr lang="en-US" sz="3500" b="1" dirty="0" smtClean="0">
                <a:solidFill>
                  <a:schemeClr val="tx2"/>
                </a:solidFill>
                <a:latin typeface="Times New Roman" pitchFamily="18" charset="0"/>
                <a:cs typeface="Times New Roman" pitchFamily="18" charset="0"/>
              </a:rPr>
              <a:t>:</a:t>
            </a:r>
            <a:r>
              <a:rPr lang="ru-RU" sz="3500" b="1" dirty="0" smtClean="0">
                <a:solidFill>
                  <a:schemeClr val="tx2"/>
                </a:solidFill>
                <a:latin typeface="Times New Roman" pitchFamily="18" charset="0"/>
                <a:cs typeface="Times New Roman" pitchFamily="18" charset="0"/>
              </a:rPr>
              <a:t>                 .</a:t>
            </a:r>
            <a:r>
              <a:rPr lang="en-US" sz="3500" b="1" dirty="0" smtClean="0">
                <a:solidFill>
                  <a:schemeClr val="tx2"/>
                </a:solidFill>
                <a:latin typeface="Times New Roman" pitchFamily="18" charset="0"/>
                <a:cs typeface="Times New Roman" pitchFamily="18" charset="0"/>
              </a:rPr>
              <a:t> </a:t>
            </a:r>
            <a:endParaRPr lang="ru-RU" sz="3500" dirty="0" smtClean="0">
              <a:solidFill>
                <a:schemeClr val="tx2"/>
              </a:solidFill>
              <a:latin typeface="Times New Roman" pitchFamily="18" charset="0"/>
              <a:cs typeface="Times New Roman" pitchFamily="18" charset="0"/>
            </a:endParaRPr>
          </a:p>
          <a:p>
            <a:pPr algn="r" fontAlgn="auto">
              <a:spcAft>
                <a:spcPts val="0"/>
              </a:spcAft>
              <a:buFont typeface="Wingdings 2"/>
              <a:buNone/>
              <a:defRPr/>
            </a:pPr>
            <a:r>
              <a:rPr lang="ru-RU" sz="3500" b="1" dirty="0" smtClean="0">
                <a:solidFill>
                  <a:schemeClr val="tx2"/>
                </a:solidFill>
                <a:latin typeface="Times New Roman" pitchFamily="18" charset="0"/>
                <a:cs typeface="Times New Roman" pitchFamily="18" charset="0"/>
              </a:rPr>
              <a:t>Кравченко Иван Иванович</a:t>
            </a:r>
            <a:endParaRPr lang="ru-RU" sz="3500" dirty="0" smtClean="0">
              <a:solidFill>
                <a:schemeClr val="tx2"/>
              </a:solidFill>
              <a:latin typeface="Times New Roman" pitchFamily="18" charset="0"/>
              <a:cs typeface="Times New Roman" pitchFamily="18" charset="0"/>
            </a:endParaRPr>
          </a:p>
          <a:p>
            <a:pPr algn="r" fontAlgn="auto">
              <a:spcAft>
                <a:spcPts val="0"/>
              </a:spcAft>
              <a:buFont typeface="Wingdings 2"/>
              <a:buNone/>
              <a:defRPr/>
            </a:pPr>
            <a:r>
              <a:rPr lang="ru-RU" sz="3500" dirty="0" smtClean="0">
                <a:solidFill>
                  <a:schemeClr val="tx2"/>
                </a:solidFill>
                <a:latin typeface="Times New Roman" pitchFamily="18" charset="0"/>
                <a:cs typeface="Times New Roman" pitchFamily="18" charset="0"/>
              </a:rPr>
              <a:t>учитель физики и информатики;</a:t>
            </a:r>
          </a:p>
          <a:p>
            <a:pPr algn="r" fontAlgn="auto">
              <a:spcAft>
                <a:spcPts val="0"/>
              </a:spcAft>
              <a:buFont typeface="Wingdings 2"/>
              <a:buNone/>
              <a:defRPr/>
            </a:pPr>
            <a:endParaRPr lang="ru-RU" sz="3600" dirty="0" smtClean="0"/>
          </a:p>
          <a:p>
            <a:pPr algn="r" fontAlgn="auto">
              <a:spcAft>
                <a:spcPts val="0"/>
              </a:spcAft>
              <a:buFont typeface="Wingdings 2"/>
              <a:buNone/>
              <a:defRPr/>
            </a:pPr>
            <a:endParaRPr lang="ru-RU" sz="3600" dirty="0" smtClean="0"/>
          </a:p>
          <a:p>
            <a:pPr algn="r" fontAlgn="auto">
              <a:spcAft>
                <a:spcPts val="0"/>
              </a:spcAft>
              <a:buFont typeface="Wingdings 2"/>
              <a:buNone/>
              <a:defRPr/>
            </a:pPr>
            <a:endParaRPr lang="ru-RU" sz="3600" dirty="0" smtClean="0"/>
          </a:p>
          <a:p>
            <a:pPr algn="r" fontAlgn="auto">
              <a:spcAft>
                <a:spcPts val="0"/>
              </a:spcAft>
              <a:buFont typeface="Wingdings 2"/>
              <a:buNone/>
              <a:defRPr/>
            </a:pPr>
            <a:endParaRPr lang="ru-RU" sz="3600" dirty="0" smtClean="0"/>
          </a:p>
          <a:p>
            <a:pPr algn="r" fontAlgn="auto">
              <a:spcAft>
                <a:spcPts val="0"/>
              </a:spcAft>
              <a:buFont typeface="Wingdings 2"/>
              <a:buNone/>
              <a:defRPr/>
            </a:pPr>
            <a:endParaRPr lang="ru-RU" sz="3600" dirty="0" smtClean="0"/>
          </a:p>
          <a:p>
            <a:pPr algn="r" fontAlgn="auto">
              <a:spcAft>
                <a:spcPts val="0"/>
              </a:spcAft>
              <a:buFont typeface="Wingdings 2"/>
              <a:buNone/>
              <a:defRPr/>
            </a:pPr>
            <a:endParaRPr lang="ru-RU" sz="3600" dirty="0" smtClean="0"/>
          </a:p>
          <a:p>
            <a:pPr algn="r" fontAlgn="auto">
              <a:spcAft>
                <a:spcPts val="0"/>
              </a:spcAft>
              <a:buFont typeface="Wingdings 2"/>
              <a:buNone/>
              <a:defRPr/>
            </a:pPr>
            <a:endParaRPr lang="ru-RU" sz="3600" dirty="0" smtClean="0"/>
          </a:p>
          <a:p>
            <a:pPr algn="ctr" fontAlgn="auto">
              <a:spcAft>
                <a:spcPts val="0"/>
              </a:spcAft>
              <a:buFont typeface="Wingdings 2"/>
              <a:buNone/>
              <a:defRPr/>
            </a:pPr>
            <a:r>
              <a:rPr lang="ru-RU" sz="2000" b="1" dirty="0" smtClean="0">
                <a:solidFill>
                  <a:schemeClr val="tx2"/>
                </a:solidFill>
              </a:rPr>
              <a:t>с. Зайцево</a:t>
            </a:r>
            <a:endParaRPr lang="ru-RU" sz="2000" dirty="0" smtClean="0">
              <a:solidFill>
                <a:schemeClr val="tx2"/>
              </a:solidFill>
            </a:endParaRPr>
          </a:p>
          <a:p>
            <a:pPr algn="ctr" fontAlgn="auto">
              <a:spcAft>
                <a:spcPts val="0"/>
              </a:spcAft>
              <a:buFont typeface="Wingdings 2"/>
              <a:buNone/>
              <a:defRPr/>
            </a:pPr>
            <a:r>
              <a:rPr lang="ru-RU" sz="2000" b="1" dirty="0" smtClean="0">
                <a:solidFill>
                  <a:schemeClr val="tx2"/>
                </a:solidFill>
              </a:rPr>
              <a:t>2012 год</a:t>
            </a:r>
            <a:endParaRPr lang="ru-RU" sz="2000" dirty="0" smtClean="0">
              <a:solidFill>
                <a:schemeClr val="tx2"/>
              </a:solidFill>
            </a:endParaRPr>
          </a:p>
          <a:p>
            <a:pPr fontAlgn="auto">
              <a:spcAft>
                <a:spcPts val="0"/>
              </a:spcAft>
              <a:buFont typeface="Wingdings 2"/>
              <a:buNone/>
              <a:defRPr/>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68412"/>
          </a:xfrm>
        </p:spPr>
        <p:txBody>
          <a:bodyPr>
            <a:normAutofit fontScale="90000"/>
          </a:bodyPr>
          <a:lstStyle/>
          <a:p>
            <a:pPr algn="ctr" fontAlgn="auto">
              <a:spcAft>
                <a:spcPts val="0"/>
              </a:spcAft>
              <a:defRPr/>
            </a:pPr>
            <a:r>
              <a:rPr lang="ru-RU" dirty="0" smtClean="0"/>
              <a:t>1964 год</a:t>
            </a:r>
            <a:br>
              <a:rPr lang="ru-RU" dirty="0" smtClean="0"/>
            </a:br>
            <a:r>
              <a:rPr lang="ru-RU" sz="2400" dirty="0" smtClean="0"/>
              <a:t> </a:t>
            </a:r>
            <a:r>
              <a:rPr lang="ru-RU" sz="2400" dirty="0" smtClean="0">
                <a:latin typeface="Times New Roman" pitchFamily="18" charset="0"/>
                <a:cs typeface="Times New Roman" pitchFamily="18" charset="0"/>
              </a:rPr>
              <a:t>«за фундаментальные работы в области </a:t>
            </a:r>
            <a:r>
              <a:rPr lang="ru-RU" sz="2400" dirty="0" smtClean="0">
                <a:latin typeface="Times New Roman" pitchFamily="18" charset="0"/>
                <a:cs typeface="Times New Roman" pitchFamily="18" charset="0"/>
                <a:hlinkClick r:id="rId2" tooltip="Квантовая электроника"/>
              </a:rPr>
              <a:t>квантовой электроники</a:t>
            </a:r>
            <a:r>
              <a:rPr lang="ru-RU" sz="2400" dirty="0" smtClean="0">
                <a:latin typeface="Times New Roman" pitchFamily="18" charset="0"/>
                <a:cs typeface="Times New Roman" pitchFamily="18" charset="0"/>
              </a:rPr>
              <a:t>, которые привели к созданию излучателей и усилителей на </a:t>
            </a:r>
            <a:r>
              <a:rPr lang="ru-RU" sz="2400" dirty="0" err="1" smtClean="0">
                <a:latin typeface="Times New Roman" pitchFamily="18" charset="0"/>
                <a:cs typeface="Times New Roman" pitchFamily="18" charset="0"/>
                <a:hlinkClick r:id="rId3" tooltip="Лазер"/>
              </a:rPr>
              <a:t>лазерно</a:t>
            </a:r>
            <a:r>
              <a:rPr lang="ru-RU" sz="2400" dirty="0" err="1" smtClean="0">
                <a:latin typeface="Times New Roman" pitchFamily="18" charset="0"/>
                <a:cs typeface="Times New Roman" pitchFamily="18" charset="0"/>
              </a:rPr>
              <a:t>-</a:t>
            </a:r>
            <a:r>
              <a:rPr lang="ru-RU" sz="2400" dirty="0" err="1" smtClean="0">
                <a:latin typeface="Times New Roman" pitchFamily="18" charset="0"/>
                <a:cs typeface="Times New Roman" pitchFamily="18" charset="0"/>
                <a:hlinkClick r:id="rId4" tooltip="Мазер"/>
              </a:rPr>
              <a:t>мазерном</a:t>
            </a:r>
            <a:r>
              <a:rPr lang="ru-RU" sz="2400" dirty="0" smtClean="0">
                <a:latin typeface="Times New Roman" pitchFamily="18" charset="0"/>
                <a:cs typeface="Times New Roman" pitchFamily="18" charset="0"/>
              </a:rPr>
              <a:t> принципе»</a:t>
            </a:r>
            <a:endParaRPr lang="ru-RU" sz="2400" dirty="0">
              <a:latin typeface="Times New Roman" pitchFamily="18" charset="0"/>
              <a:cs typeface="Times New Roman" pitchFamily="18" charset="0"/>
            </a:endParaRPr>
          </a:p>
        </p:txBody>
      </p:sp>
      <p:sp>
        <p:nvSpPr>
          <p:cNvPr id="9" name="Прямоугольник 8">
            <a:hlinkClick r:id="rId5" action="ppaction://hlinksldjump"/>
          </p:cNvPr>
          <p:cNvSpPr/>
          <p:nvPr/>
        </p:nvSpPr>
        <p:spPr>
          <a:xfrm rot="10800000" flipV="1">
            <a:off x="1714480" y="1928802"/>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Николай Басов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3" name="Прямоугольник 12">
            <a:hlinkClick r:id="rId6" action="ppaction://hlinksldjump"/>
          </p:cNvPr>
          <p:cNvSpPr/>
          <p:nvPr/>
        </p:nvSpPr>
        <p:spPr>
          <a:xfrm>
            <a:off x="4857752" y="6000768"/>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4" name="Прямоугольник 13">
            <a:hlinkClick r:id="rId7" action="ppaction://hlinksldjump"/>
          </p:cNvPr>
          <p:cNvSpPr/>
          <p:nvPr/>
        </p:nvSpPr>
        <p:spPr>
          <a:xfrm rot="10800000" flipV="1">
            <a:off x="5357818" y="1928802"/>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Александр Прохоров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2533" name="Picture 2">
            <a:hlinkClick r:id="rId5" action="ppaction://hlinksldjump"/>
          </p:cNvPr>
          <p:cNvPicPr>
            <a:picLocks noChangeAspect="1" noChangeArrowheads="1"/>
          </p:cNvPicPr>
          <p:nvPr/>
        </p:nvPicPr>
        <p:blipFill>
          <a:blip r:embed="rId8"/>
          <a:srcRect/>
          <a:stretch>
            <a:fillRect/>
          </a:stretch>
        </p:blipFill>
        <p:spPr bwMode="auto">
          <a:xfrm>
            <a:off x="1500188" y="2786063"/>
            <a:ext cx="2286000" cy="3143250"/>
          </a:xfrm>
          <a:prstGeom prst="rect">
            <a:avLst/>
          </a:prstGeom>
          <a:noFill/>
          <a:ln w="9525">
            <a:noFill/>
            <a:miter lim="800000"/>
            <a:headEnd/>
            <a:tailEnd/>
          </a:ln>
        </p:spPr>
      </p:pic>
      <p:pic>
        <p:nvPicPr>
          <p:cNvPr id="22534" name="Picture 3">
            <a:hlinkClick r:id="rId7" action="ppaction://hlinksldjump"/>
          </p:cNvPr>
          <p:cNvPicPr>
            <a:picLocks noChangeAspect="1" noChangeArrowheads="1"/>
          </p:cNvPicPr>
          <p:nvPr/>
        </p:nvPicPr>
        <p:blipFill>
          <a:blip r:embed="rId9"/>
          <a:srcRect/>
          <a:stretch>
            <a:fillRect/>
          </a:stretch>
        </p:blipFill>
        <p:spPr bwMode="auto">
          <a:xfrm>
            <a:off x="5143500" y="2786063"/>
            <a:ext cx="2324100" cy="31432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z="3200" dirty="0" smtClean="0">
                <a:latin typeface="Arial" pitchFamily="34" charset="0"/>
                <a:cs typeface="Arial" pitchFamily="34" charset="0"/>
              </a:rPr>
              <a:t>Басов, Николай Геннадиевич</a:t>
            </a:r>
            <a:endParaRPr lang="ru-RU" sz="3200" dirty="0">
              <a:latin typeface="Arial" pitchFamily="34" charset="0"/>
              <a:cs typeface="Arial" pitchFamily="34" charset="0"/>
            </a:endParaRPr>
          </a:p>
        </p:txBody>
      </p:sp>
      <p:sp>
        <p:nvSpPr>
          <p:cNvPr id="3" name="Содержимое 2"/>
          <p:cNvSpPr>
            <a:spLocks noGrp="1"/>
          </p:cNvSpPr>
          <p:nvPr>
            <p:ph idx="1"/>
          </p:nvPr>
        </p:nvSpPr>
        <p:spPr>
          <a:xfrm>
            <a:off x="3214688" y="1285875"/>
            <a:ext cx="5472112" cy="5214938"/>
          </a:xfrm>
        </p:spPr>
        <p:txBody>
          <a:bodyPr>
            <a:normAutofit fontScale="47500" lnSpcReduction="20000"/>
          </a:bodyPr>
          <a:lstStyle/>
          <a:p>
            <a:pPr fontAlgn="auto">
              <a:spcAft>
                <a:spcPts val="0"/>
              </a:spcAft>
              <a:buFont typeface="Wingdings 2"/>
              <a:buChar char=""/>
              <a:defRPr/>
            </a:pPr>
            <a:r>
              <a:rPr lang="ru-RU" dirty="0" smtClean="0">
                <a:latin typeface="Times New Roman" pitchFamily="18" charset="0"/>
                <a:cs typeface="Times New Roman" pitchFamily="18" charset="0"/>
              </a:rPr>
              <a:t>Дата рождения (</a:t>
            </a:r>
            <a:r>
              <a:rPr lang="ru-RU" u="sng" dirty="0" smtClean="0">
                <a:latin typeface="Times New Roman" pitchFamily="18" charset="0"/>
                <a:cs typeface="Times New Roman" pitchFamily="18" charset="0"/>
                <a:hlinkClick r:id="rId2" tooltip="14 декабря"/>
              </a:rPr>
              <a:t>14 декабря</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3" tooltip="1922"/>
              </a:rPr>
              <a:t>1922</a:t>
            </a:r>
            <a:r>
              <a:rPr lang="ru-RU" dirty="0" smtClean="0">
                <a:latin typeface="Times New Roman" pitchFamily="18" charset="0"/>
                <a:cs typeface="Times New Roman" pitchFamily="18" charset="0"/>
              </a:rPr>
              <a:t>) — советский </a:t>
            </a:r>
            <a:r>
              <a:rPr lang="ru-RU" u="sng" dirty="0" smtClean="0">
                <a:latin typeface="Times New Roman" pitchFamily="18" charset="0"/>
                <a:cs typeface="Times New Roman" pitchFamily="18" charset="0"/>
                <a:hlinkClick r:id="rId4" tooltip="Физика"/>
              </a:rPr>
              <a:t>физик</a:t>
            </a:r>
            <a:r>
              <a:rPr lang="ru-RU" dirty="0" smtClean="0">
                <a:latin typeface="Times New Roman" pitchFamily="18" charset="0"/>
                <a:cs typeface="Times New Roman" pitchFamily="18" charset="0"/>
              </a:rPr>
              <a:t>, лауреат </a:t>
            </a:r>
            <a:r>
              <a:rPr lang="ru-RU" u="sng" dirty="0" smtClean="0">
                <a:latin typeface="Times New Roman" pitchFamily="18" charset="0"/>
                <a:cs typeface="Times New Roman" pitchFamily="18" charset="0"/>
                <a:hlinkClick r:id="rId5" tooltip="Нобелевская премия по физике"/>
              </a:rPr>
              <a:t>Нобелевской премии по физике</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6" tooltip="1964"/>
              </a:rPr>
              <a:t>1964</a:t>
            </a:r>
            <a:r>
              <a:rPr lang="ru-RU" dirty="0" smtClean="0">
                <a:latin typeface="Times New Roman" pitchFamily="18" charset="0"/>
                <a:cs typeface="Times New Roman" pitchFamily="18" charset="0"/>
              </a:rPr>
              <a:t>). Работы Басова посвящены </a:t>
            </a:r>
            <a:r>
              <a:rPr lang="ru-RU" u="sng" dirty="0" smtClean="0">
                <a:latin typeface="Times New Roman" pitchFamily="18" charset="0"/>
                <a:cs typeface="Times New Roman" pitchFamily="18" charset="0"/>
                <a:hlinkClick r:id="rId7" tooltip="Квантовая электроника"/>
              </a:rPr>
              <a:t>квантовой электронике</a:t>
            </a:r>
            <a:r>
              <a:rPr lang="ru-RU" dirty="0" smtClean="0">
                <a:latin typeface="Times New Roman" pitchFamily="18" charset="0"/>
                <a:cs typeface="Times New Roman" pitchFamily="18" charset="0"/>
              </a:rPr>
              <a:t> и ее применениям. Вместе с </a:t>
            </a:r>
            <a:r>
              <a:rPr lang="ru-RU" u="sng" dirty="0" smtClean="0">
                <a:latin typeface="Times New Roman" pitchFamily="18" charset="0"/>
                <a:cs typeface="Times New Roman" pitchFamily="18" charset="0"/>
                <a:hlinkClick r:id="rId8" tooltip="Прохоров, Александр Михайлович"/>
              </a:rPr>
              <a:t>А.М. Прохоровым</a:t>
            </a:r>
            <a:r>
              <a:rPr lang="ru-RU" dirty="0" smtClean="0">
                <a:latin typeface="Times New Roman" pitchFamily="18" charset="0"/>
                <a:cs typeface="Times New Roman" pitchFamily="18" charset="0"/>
              </a:rPr>
              <a:t> он установил принцип усиления и генерации </a:t>
            </a:r>
            <a:r>
              <a:rPr lang="ru-RU" u="sng" dirty="0" smtClean="0">
                <a:latin typeface="Times New Roman" pitchFamily="18" charset="0"/>
                <a:cs typeface="Times New Roman" pitchFamily="18" charset="0"/>
                <a:hlinkClick r:id="rId9" tooltip="Электромагнитное излучение"/>
              </a:rPr>
              <a:t>электромагнитного излучения</a:t>
            </a:r>
            <a:r>
              <a:rPr lang="ru-RU" dirty="0" smtClean="0">
                <a:latin typeface="Times New Roman" pitchFamily="18" charset="0"/>
                <a:cs typeface="Times New Roman" pitchFamily="18" charset="0"/>
              </a:rPr>
              <a:t> квантовыми системами, что позволило в  создать первый </a:t>
            </a:r>
            <a:r>
              <a:rPr lang="ru-RU" u="sng" dirty="0" smtClean="0">
                <a:latin typeface="Times New Roman" pitchFamily="18" charset="0"/>
                <a:cs typeface="Times New Roman" pitchFamily="18" charset="0"/>
                <a:hlinkClick r:id="rId10" tooltip="Квантовый генератор"/>
              </a:rPr>
              <a:t>квантовый генератор</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11" tooltip="Мазер"/>
              </a:rPr>
              <a:t>мазер</a:t>
            </a:r>
            <a:r>
              <a:rPr lang="ru-RU" dirty="0" smtClean="0">
                <a:latin typeface="Times New Roman" pitchFamily="18" charset="0"/>
                <a:cs typeface="Times New Roman" pitchFamily="18" charset="0"/>
              </a:rPr>
              <a:t>) на пучке молекул </a:t>
            </a:r>
            <a:r>
              <a:rPr lang="ru-RU" u="sng" dirty="0" smtClean="0">
                <a:latin typeface="Times New Roman" pitchFamily="18" charset="0"/>
                <a:cs typeface="Times New Roman" pitchFamily="18" charset="0"/>
                <a:hlinkClick r:id="rId12" tooltip="Аммиак"/>
              </a:rPr>
              <a:t>аммиака</a:t>
            </a:r>
            <a:r>
              <a:rPr lang="ru-RU" dirty="0" smtClean="0">
                <a:latin typeface="Times New Roman" pitchFamily="18" charset="0"/>
                <a:cs typeface="Times New Roman" pitchFamily="18" charset="0"/>
              </a:rPr>
              <a:t>. Предложил  трехуровневую схему создания </a:t>
            </a:r>
            <a:r>
              <a:rPr lang="ru-RU" u="sng" dirty="0" smtClean="0">
                <a:latin typeface="Times New Roman" pitchFamily="18" charset="0"/>
                <a:cs typeface="Times New Roman" pitchFamily="18" charset="0"/>
                <a:hlinkClick r:id="rId13" tooltip="Инверсия населённостей"/>
              </a:rPr>
              <a:t>инверсной населенности уровней</a:t>
            </a:r>
            <a:r>
              <a:rPr lang="ru-RU" dirty="0" smtClean="0">
                <a:latin typeface="Times New Roman" pitchFamily="18" charset="0"/>
                <a:cs typeface="Times New Roman" pitchFamily="18" charset="0"/>
              </a:rPr>
              <a:t>, нашедшей широкое применение в </a:t>
            </a:r>
            <a:r>
              <a:rPr lang="ru-RU" u="sng" dirty="0" smtClean="0">
                <a:latin typeface="Times New Roman" pitchFamily="18" charset="0"/>
                <a:cs typeface="Times New Roman" pitchFamily="18" charset="0"/>
                <a:hlinkClick r:id="rId11" tooltip="Мазер"/>
              </a:rPr>
              <a:t>мазерах</a:t>
            </a:r>
            <a:r>
              <a:rPr lang="ru-RU" dirty="0" smtClean="0">
                <a:latin typeface="Times New Roman" pitchFamily="18" charset="0"/>
                <a:cs typeface="Times New Roman" pitchFamily="18" charset="0"/>
              </a:rPr>
              <a:t> и </a:t>
            </a:r>
            <a:r>
              <a:rPr lang="ru-RU" u="sng" dirty="0" smtClean="0">
                <a:latin typeface="Times New Roman" pitchFamily="18" charset="0"/>
                <a:cs typeface="Times New Roman" pitchFamily="18" charset="0"/>
                <a:hlinkClick r:id="rId14" tooltip="Лазер"/>
              </a:rPr>
              <a:t>лазерах</a:t>
            </a:r>
            <a:r>
              <a:rPr lang="ru-RU" dirty="0" smtClean="0">
                <a:latin typeface="Times New Roman" pitchFamily="18" charset="0"/>
                <a:cs typeface="Times New Roman" pitchFamily="18" charset="0"/>
              </a:rPr>
              <a:t>. Басов и </a:t>
            </a:r>
            <a:r>
              <a:rPr lang="ru-RU" u="sng" dirty="0" smtClean="0">
                <a:latin typeface="Times New Roman" pitchFamily="18" charset="0"/>
                <a:cs typeface="Times New Roman" pitchFamily="18" charset="0"/>
                <a:hlinkClick r:id="rId8" tooltip="Прохоров, Александр Михайлович"/>
              </a:rPr>
              <a:t>А.М. Прохоров</a:t>
            </a:r>
            <a:r>
              <a:rPr lang="ru-RU" dirty="0" smtClean="0">
                <a:latin typeface="Times New Roman" pitchFamily="18" charset="0"/>
                <a:cs typeface="Times New Roman" pitchFamily="18" charset="0"/>
              </a:rPr>
              <a:t> были награждены Ленинской премией в </a:t>
            </a:r>
            <a:r>
              <a:rPr lang="ru-RU" u="sng" dirty="0" smtClean="0">
                <a:latin typeface="Times New Roman" pitchFamily="18" charset="0"/>
                <a:cs typeface="Times New Roman" pitchFamily="18" charset="0"/>
                <a:hlinkClick r:id="rId15" tooltip="1959"/>
              </a:rPr>
              <a:t>1959</a:t>
            </a:r>
            <a:r>
              <a:rPr lang="ru-RU" dirty="0" smtClean="0">
                <a:latin typeface="Times New Roman" pitchFamily="18" charset="0"/>
                <a:cs typeface="Times New Roman" pitchFamily="18" charset="0"/>
              </a:rPr>
              <a:t>, а в </a:t>
            </a:r>
            <a:r>
              <a:rPr lang="ru-RU" u="sng" dirty="0" smtClean="0">
                <a:latin typeface="Times New Roman" pitchFamily="18" charset="0"/>
                <a:cs typeface="Times New Roman" pitchFamily="18" charset="0"/>
                <a:hlinkClick r:id="rId6" tooltip="1964"/>
              </a:rPr>
              <a:t>1964</a:t>
            </a:r>
            <a:r>
              <a:rPr lang="ru-RU" dirty="0" smtClean="0">
                <a:latin typeface="Times New Roman" pitchFamily="18" charset="0"/>
                <a:cs typeface="Times New Roman" pitchFamily="18" charset="0"/>
              </a:rPr>
              <a:t> совместно с </a:t>
            </a:r>
            <a:r>
              <a:rPr lang="ru-RU" u="sng" dirty="0" smtClean="0">
                <a:latin typeface="Times New Roman" pitchFamily="18" charset="0"/>
                <a:cs typeface="Times New Roman" pitchFamily="18" charset="0"/>
                <a:hlinkClick r:id="rId16" tooltip="Таунс, Чарлз"/>
              </a:rPr>
              <a:t>Ч. Х. </a:t>
            </a:r>
            <a:r>
              <a:rPr lang="ru-RU" u="sng" dirty="0" err="1" smtClean="0">
                <a:latin typeface="Times New Roman" pitchFamily="18" charset="0"/>
                <a:cs typeface="Times New Roman" pitchFamily="18" charset="0"/>
                <a:hlinkClick r:id="rId16" tooltip="Таунс, Чарлз"/>
              </a:rPr>
              <a:t>Таунсом</a:t>
            </a:r>
            <a:r>
              <a:rPr lang="ru-RU" dirty="0" smtClean="0">
                <a:latin typeface="Times New Roman" pitchFamily="18" charset="0"/>
                <a:cs typeface="Times New Roman" pitchFamily="18" charset="0"/>
              </a:rPr>
              <a:t> — </a:t>
            </a:r>
            <a:r>
              <a:rPr lang="ru-RU" u="sng" dirty="0" smtClean="0">
                <a:latin typeface="Times New Roman" pitchFamily="18" charset="0"/>
                <a:cs typeface="Times New Roman" pitchFamily="18" charset="0"/>
                <a:hlinkClick r:id="rId5" tooltip="Нобелевская премия по физике"/>
              </a:rPr>
              <a:t>Нобелевской премией по </a:t>
            </a:r>
            <a:r>
              <a:rPr lang="ru-RU" u="sng" dirty="0" err="1" smtClean="0">
                <a:latin typeface="Times New Roman" pitchFamily="18" charset="0"/>
                <a:cs typeface="Times New Roman" pitchFamily="18" charset="0"/>
                <a:hlinkClick r:id="rId5" tooltip="Нобелевская премия по физике"/>
              </a:rPr>
              <a:t>физике</a:t>
            </a:r>
            <a:r>
              <a:rPr lang="ru-RU" dirty="0" err="1" smtClean="0">
                <a:latin typeface="Times New Roman" pitchFamily="18" charset="0"/>
                <a:cs typeface="Times New Roman" pitchFamily="18" charset="0"/>
              </a:rPr>
              <a:t>.Совместно</a:t>
            </a:r>
            <a:r>
              <a:rPr lang="ru-RU" dirty="0" smtClean="0">
                <a:latin typeface="Times New Roman" pitchFamily="18" charset="0"/>
                <a:cs typeface="Times New Roman" pitchFamily="18" charset="0"/>
              </a:rPr>
              <a:t> с </a:t>
            </a:r>
            <a:r>
              <a:rPr lang="ru-RU" u="sng" dirty="0" smtClean="0">
                <a:latin typeface="Times New Roman" pitchFamily="18" charset="0"/>
                <a:cs typeface="Times New Roman" pitchFamily="18" charset="0"/>
                <a:hlinkClick r:id="rId17" tooltip="Попов, Юрий Михайлович"/>
              </a:rPr>
              <a:t>Ю.М. Поповым</a:t>
            </a:r>
            <a:r>
              <a:rPr lang="ru-RU" dirty="0" smtClean="0">
                <a:latin typeface="Times New Roman" pitchFamily="18" charset="0"/>
                <a:cs typeface="Times New Roman" pitchFamily="18" charset="0"/>
              </a:rPr>
              <a:t> и </a:t>
            </a:r>
            <a:r>
              <a:rPr lang="ru-RU" u="sng" dirty="0" smtClean="0">
                <a:latin typeface="Times New Roman" pitchFamily="18" charset="0"/>
                <a:cs typeface="Times New Roman" pitchFamily="18" charset="0"/>
                <a:hlinkClick r:id="rId18" tooltip="Вул, Бенцион Моисеевич"/>
              </a:rPr>
              <a:t>Б.М. </a:t>
            </a:r>
            <a:r>
              <a:rPr lang="ru-RU" u="sng" dirty="0" err="1" smtClean="0">
                <a:latin typeface="Times New Roman" pitchFamily="18" charset="0"/>
                <a:cs typeface="Times New Roman" pitchFamily="18" charset="0"/>
                <a:hlinkClick r:id="rId18" tooltip="Вул, Бенцион Моисеевич"/>
              </a:rPr>
              <a:t>Вулом</a:t>
            </a:r>
            <a:r>
              <a:rPr lang="ru-RU" dirty="0" smtClean="0">
                <a:latin typeface="Times New Roman" pitchFamily="18" charset="0"/>
                <a:cs typeface="Times New Roman" pitchFamily="18" charset="0"/>
              </a:rPr>
              <a:t> Басов предложил идею создания различных типов </a:t>
            </a:r>
            <a:r>
              <a:rPr lang="ru-RU" u="sng" dirty="0" smtClean="0">
                <a:latin typeface="Times New Roman" pitchFamily="18" charset="0"/>
                <a:cs typeface="Times New Roman" pitchFamily="18" charset="0"/>
                <a:hlinkClick r:id="rId19" tooltip="Полупроводниковый лазер"/>
              </a:rPr>
              <a:t>полупроводниковых лазеров</a:t>
            </a:r>
            <a:r>
              <a:rPr lang="ru-RU" dirty="0" smtClean="0">
                <a:latin typeface="Times New Roman" pitchFamily="18" charset="0"/>
                <a:cs typeface="Times New Roman" pitchFamily="18" charset="0"/>
              </a:rPr>
              <a:t>: создал первый </a:t>
            </a:r>
            <a:r>
              <a:rPr lang="ru-RU" u="sng" dirty="0" smtClean="0">
                <a:latin typeface="Times New Roman" pitchFamily="18" charset="0"/>
                <a:cs typeface="Times New Roman" pitchFamily="18" charset="0"/>
                <a:hlinkClick r:id="rId20" tooltip="Инжекционный лазер (страница отсутствует)"/>
              </a:rPr>
              <a:t>инжекционный лазер</a:t>
            </a:r>
            <a:r>
              <a:rPr lang="ru-RU" dirty="0" smtClean="0">
                <a:latin typeface="Times New Roman" pitchFamily="18" charset="0"/>
                <a:cs typeface="Times New Roman" pitchFamily="18" charset="0"/>
              </a:rPr>
              <a:t>, затем лазеры, возбуждаемые </a:t>
            </a:r>
            <a:r>
              <a:rPr lang="ru-RU" u="sng" dirty="0" smtClean="0">
                <a:latin typeface="Times New Roman" pitchFamily="18" charset="0"/>
                <a:cs typeface="Times New Roman" pitchFamily="18" charset="0"/>
                <a:hlinkClick r:id="rId21" tooltip="Электронный пучок"/>
              </a:rPr>
              <a:t>электронным пучком</a:t>
            </a:r>
            <a:r>
              <a:rPr lang="ru-RU" dirty="0" smtClean="0">
                <a:latin typeface="Times New Roman" pitchFamily="18" charset="0"/>
                <a:cs typeface="Times New Roman" pitchFamily="18" charset="0"/>
              </a:rPr>
              <a:t> и  полупроводниковые лазеры с оптической накачкой. Провел исследования по мощным </a:t>
            </a:r>
            <a:r>
              <a:rPr lang="ru-RU" u="sng" dirty="0" smtClean="0">
                <a:latin typeface="Times New Roman" pitchFamily="18" charset="0"/>
                <a:cs typeface="Times New Roman" pitchFamily="18" charset="0"/>
                <a:hlinkClick r:id="rId22" tooltip="Газовый лазер"/>
              </a:rPr>
              <a:t>газовым</a:t>
            </a:r>
            <a:r>
              <a:rPr lang="ru-RU" dirty="0" smtClean="0">
                <a:latin typeface="Times New Roman" pitchFamily="18" charset="0"/>
                <a:cs typeface="Times New Roman" pitchFamily="18" charset="0"/>
              </a:rPr>
              <a:t> и </a:t>
            </a:r>
            <a:r>
              <a:rPr lang="ru-RU" u="sng" dirty="0" smtClean="0">
                <a:latin typeface="Times New Roman" pitchFamily="18" charset="0"/>
                <a:cs typeface="Times New Roman" pitchFamily="18" charset="0"/>
                <a:hlinkClick r:id="rId23" tooltip="Химический лазер (страница отсутствует)"/>
              </a:rPr>
              <a:t>химическим лазерам</a:t>
            </a:r>
            <a:r>
              <a:rPr lang="ru-RU" dirty="0" smtClean="0">
                <a:latin typeface="Times New Roman" pitchFamily="18" charset="0"/>
                <a:cs typeface="Times New Roman" pitchFamily="18" charset="0"/>
              </a:rPr>
              <a:t>, создал фторводородный и йодный лазеры, а затем </a:t>
            </a:r>
            <a:r>
              <a:rPr lang="ru-RU" u="sng" dirty="0" err="1" smtClean="0">
                <a:latin typeface="Times New Roman" pitchFamily="18" charset="0"/>
                <a:cs typeface="Times New Roman" pitchFamily="18" charset="0"/>
                <a:hlinkClick r:id="rId24" tooltip="Эксимерный лазер"/>
              </a:rPr>
              <a:t>эксимерный</a:t>
            </a:r>
            <a:r>
              <a:rPr lang="ru-RU" u="sng" dirty="0" smtClean="0">
                <a:latin typeface="Times New Roman" pitchFamily="18" charset="0"/>
                <a:cs typeface="Times New Roman" pitchFamily="18" charset="0"/>
                <a:hlinkClick r:id="rId24" tooltip="Эксимерный лазер"/>
              </a:rPr>
              <a:t> </a:t>
            </a:r>
            <a:r>
              <a:rPr lang="ru-RU" u="sng" dirty="0" err="1" smtClean="0">
                <a:latin typeface="Times New Roman" pitchFamily="18" charset="0"/>
                <a:cs typeface="Times New Roman" pitchFamily="18" charset="0"/>
                <a:hlinkClick r:id="rId24" tooltip="Эксимерный лазер"/>
              </a:rPr>
              <a:t>лазер</a:t>
            </a:r>
            <a:r>
              <a:rPr lang="ru-RU" dirty="0" err="1" smtClean="0">
                <a:latin typeface="Times New Roman" pitchFamily="18" charset="0"/>
                <a:cs typeface="Times New Roman" pitchFamily="18" charset="0"/>
              </a:rPr>
              <a:t>.Ему</a:t>
            </a:r>
            <a:r>
              <a:rPr lang="ru-RU" dirty="0" smtClean="0">
                <a:latin typeface="Times New Roman" pitchFamily="18" charset="0"/>
                <a:cs typeface="Times New Roman" pitchFamily="18" charset="0"/>
              </a:rPr>
              <a:t> принадлежит идея использования лазеров для </a:t>
            </a:r>
            <a:r>
              <a:rPr lang="ru-RU" u="sng" dirty="0" smtClean="0">
                <a:latin typeface="Times New Roman" pitchFamily="18" charset="0"/>
                <a:cs typeface="Times New Roman" pitchFamily="18" charset="0"/>
                <a:hlinkClick r:id="rId25" tooltip="Управляемый термоядерный синтез"/>
              </a:rPr>
              <a:t>управления термоядерным синтезом</a:t>
            </a:r>
            <a:r>
              <a:rPr lang="ru-RU" dirty="0" smtClean="0">
                <a:latin typeface="Times New Roman" pitchFamily="18" charset="0"/>
                <a:cs typeface="Times New Roman" pitchFamily="18" charset="0"/>
              </a:rPr>
              <a:t>, предложил методы лазерного нагрева </a:t>
            </a:r>
            <a:r>
              <a:rPr lang="ru-RU" u="sng" dirty="0" smtClean="0">
                <a:latin typeface="Times New Roman" pitchFamily="18" charset="0"/>
                <a:cs typeface="Times New Roman" pitchFamily="18" charset="0"/>
                <a:hlinkClick r:id="rId26" tooltip="Плазма (агрегатное состояние)"/>
              </a:rPr>
              <a:t>плазмы</a:t>
            </a:r>
            <a:r>
              <a:rPr lang="ru-RU" dirty="0" smtClean="0">
                <a:latin typeface="Times New Roman" pitchFamily="18" charset="0"/>
                <a:cs typeface="Times New Roman" pitchFamily="18" charset="0"/>
              </a:rPr>
              <a:t>, проанализировал процессы стимулирования </a:t>
            </a:r>
            <a:r>
              <a:rPr lang="ru-RU" u="sng" dirty="0" smtClean="0">
                <a:latin typeface="Times New Roman" pitchFamily="18" charset="0"/>
                <a:cs typeface="Times New Roman" pitchFamily="18" charset="0"/>
                <a:hlinkClick r:id="rId27" tooltip="Химическая реакция"/>
              </a:rPr>
              <a:t>химических реакций</a:t>
            </a:r>
            <a:r>
              <a:rPr lang="ru-RU" dirty="0" smtClean="0">
                <a:latin typeface="Times New Roman" pitchFamily="18" charset="0"/>
                <a:cs typeface="Times New Roman" pitchFamily="18" charset="0"/>
              </a:rPr>
              <a:t> лазерным излучением. Басов разработал физические основы создания </a:t>
            </a:r>
            <a:r>
              <a:rPr lang="ru-RU" u="sng" dirty="0" smtClean="0">
                <a:latin typeface="Times New Roman" pitchFamily="18" charset="0"/>
                <a:cs typeface="Times New Roman" pitchFamily="18" charset="0"/>
                <a:hlinkClick r:id="rId28" tooltip="Стандарт частоты"/>
              </a:rPr>
              <a:t>квантовых стандартов частоты</a:t>
            </a:r>
            <a:r>
              <a:rPr lang="ru-RU" dirty="0" smtClean="0">
                <a:latin typeface="Times New Roman" pitchFamily="18" charset="0"/>
                <a:cs typeface="Times New Roman" pitchFamily="18" charset="0"/>
              </a:rPr>
              <a:t>, выдвинул идеи новых применений лазеров в </a:t>
            </a:r>
            <a:r>
              <a:rPr lang="ru-RU" u="sng" dirty="0" smtClean="0">
                <a:latin typeface="Times New Roman" pitchFamily="18" charset="0"/>
                <a:cs typeface="Times New Roman" pitchFamily="18" charset="0"/>
                <a:hlinkClick r:id="rId29" tooltip="Оптоэлектроника"/>
              </a:rPr>
              <a:t>оптоэлектронике</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4" name="Прямоугольник 3">
            <a:hlinkClick r:id="rId30" action="ppaction://hlinksldjump"/>
          </p:cNvPr>
          <p:cNvSpPr/>
          <p:nvPr/>
        </p:nvSpPr>
        <p:spPr>
          <a:xfrm>
            <a:off x="491351" y="6143644"/>
            <a:ext cx="3038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«1964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3556" name="Picture 2"/>
          <p:cNvPicPr>
            <a:picLocks noChangeAspect="1" noChangeArrowheads="1"/>
          </p:cNvPicPr>
          <p:nvPr/>
        </p:nvPicPr>
        <p:blipFill>
          <a:blip r:embed="rId31"/>
          <a:srcRect/>
          <a:stretch>
            <a:fillRect/>
          </a:stretch>
        </p:blipFill>
        <p:spPr bwMode="auto">
          <a:xfrm>
            <a:off x="285750" y="1714500"/>
            <a:ext cx="2805113" cy="38576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715436" cy="1143000"/>
          </a:xfrm>
        </p:spPr>
        <p:txBody>
          <a:bodyPr>
            <a:normAutofit fontScale="90000"/>
          </a:bodyPr>
          <a:lstStyle/>
          <a:p>
            <a:pPr fontAlgn="auto">
              <a:spcAft>
                <a:spcPts val="0"/>
              </a:spcAft>
              <a:defRPr/>
            </a:pPr>
            <a:r>
              <a:rPr lang="ru-RU" b="1" dirty="0" smtClean="0"/>
              <a:t/>
            </a:r>
            <a:br>
              <a:rPr lang="ru-RU" b="1" dirty="0" smtClean="0"/>
            </a:br>
            <a:r>
              <a:rPr lang="ru-RU" dirty="0" smtClean="0">
                <a:latin typeface="Arial" pitchFamily="34" charset="0"/>
                <a:cs typeface="Arial" pitchFamily="34" charset="0"/>
              </a:rPr>
              <a:t>Прохоров, Александр Михайлович</a:t>
            </a:r>
            <a:r>
              <a:rPr lang="ru-RU" b="1" dirty="0" smtClean="0"/>
              <a:t/>
            </a:r>
            <a:br>
              <a:rPr lang="ru-RU" b="1" dirty="0" smtClean="0"/>
            </a:br>
            <a:endParaRPr lang="ru-RU" dirty="0"/>
          </a:p>
        </p:txBody>
      </p:sp>
      <p:sp>
        <p:nvSpPr>
          <p:cNvPr id="3" name="Содержимое 2"/>
          <p:cNvSpPr>
            <a:spLocks noGrp="1"/>
          </p:cNvSpPr>
          <p:nvPr>
            <p:ph idx="1"/>
          </p:nvPr>
        </p:nvSpPr>
        <p:spPr>
          <a:xfrm>
            <a:off x="3214688" y="1428750"/>
            <a:ext cx="5472112" cy="5072063"/>
          </a:xfrm>
        </p:spPr>
        <p:txBody>
          <a:bodyPr>
            <a:normAutofit fontScale="25000" lnSpcReduction="20000"/>
          </a:bodyPr>
          <a:lstStyle/>
          <a:p>
            <a:pPr fontAlgn="auto">
              <a:spcAft>
                <a:spcPts val="0"/>
              </a:spcAft>
              <a:buFont typeface="Wingdings 2"/>
              <a:buChar char=""/>
              <a:defRPr/>
            </a:pPr>
            <a:r>
              <a:rPr lang="ru-RU" sz="5600" dirty="0" smtClean="0">
                <a:latin typeface="Times New Roman" pitchFamily="18" charset="0"/>
                <a:cs typeface="Times New Roman" pitchFamily="18" charset="0"/>
              </a:rPr>
              <a:t>Дата рождения </a:t>
            </a:r>
            <a:r>
              <a:rPr lang="ru-RU" sz="5600" u="sng" dirty="0" smtClean="0">
                <a:latin typeface="Times New Roman" pitchFamily="18" charset="0"/>
                <a:cs typeface="Times New Roman" pitchFamily="18" charset="0"/>
                <a:hlinkClick r:id="rId2" tooltip="11 июля"/>
              </a:rPr>
              <a:t>11 июля</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3" tooltip="1916 год"/>
              </a:rPr>
              <a:t>1916</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4" tooltip="Австралия"/>
              </a:rPr>
              <a:t>Австралия</a:t>
            </a:r>
            <a:r>
              <a:rPr lang="ru-RU" sz="5600" dirty="0" smtClean="0">
                <a:latin typeface="Times New Roman" pitchFamily="18" charset="0"/>
                <a:cs typeface="Times New Roman" pitchFamily="18" charset="0"/>
              </a:rPr>
              <a:t> - выдающийся советский </a:t>
            </a:r>
            <a:r>
              <a:rPr lang="ru-RU" sz="5600" u="sng" dirty="0" smtClean="0">
                <a:latin typeface="Times New Roman" pitchFamily="18" charset="0"/>
                <a:cs typeface="Times New Roman" pitchFamily="18" charset="0"/>
                <a:hlinkClick r:id="rId5" tooltip="Физик"/>
              </a:rPr>
              <a:t>физик</a:t>
            </a:r>
            <a:r>
              <a:rPr lang="ru-RU" sz="5600" dirty="0" smtClean="0">
                <a:latin typeface="Times New Roman" pitchFamily="18" charset="0"/>
                <a:cs typeface="Times New Roman" pitchFamily="18" charset="0"/>
              </a:rPr>
              <a:t>, один из основоположников важнейшего направления современной физики — </a:t>
            </a:r>
            <a:r>
              <a:rPr lang="ru-RU" sz="5600" u="sng" dirty="0" smtClean="0">
                <a:latin typeface="Times New Roman" pitchFamily="18" charset="0"/>
                <a:cs typeface="Times New Roman" pitchFamily="18" charset="0"/>
                <a:hlinkClick r:id="rId6" tooltip="Квантовая электроника"/>
              </a:rPr>
              <a:t>квантовой электроники</a:t>
            </a:r>
            <a:r>
              <a:rPr lang="ru-RU" sz="5600" dirty="0" smtClean="0">
                <a:latin typeface="Times New Roman" pitchFamily="18" charset="0"/>
                <a:cs typeface="Times New Roman" pitchFamily="18" charset="0"/>
              </a:rPr>
              <a:t>, лауреат </a:t>
            </a:r>
            <a:r>
              <a:rPr lang="ru-RU" sz="5600" u="sng" dirty="0" smtClean="0">
                <a:latin typeface="Times New Roman" pitchFamily="18" charset="0"/>
                <a:cs typeface="Times New Roman" pitchFamily="18" charset="0"/>
                <a:hlinkClick r:id="rId7" tooltip="Нобелевская премия по физике"/>
              </a:rPr>
              <a:t>Нобелевской премии по физике</a:t>
            </a:r>
            <a:r>
              <a:rPr lang="ru-RU" sz="5600" dirty="0" smtClean="0">
                <a:latin typeface="Times New Roman" pitchFamily="18" charset="0"/>
                <a:cs typeface="Times New Roman" pitchFamily="18" charset="0"/>
              </a:rPr>
              <a:t> за 1964 год (совместно с </a:t>
            </a:r>
            <a:r>
              <a:rPr lang="ru-RU" sz="5600" u="sng" dirty="0" smtClean="0">
                <a:latin typeface="Times New Roman" pitchFamily="18" charset="0"/>
                <a:cs typeface="Times New Roman" pitchFamily="18" charset="0"/>
                <a:hlinkClick r:id="rId8" tooltip="Басов, Николай Геннадиевич"/>
              </a:rPr>
              <a:t>Николаем Басовым</a:t>
            </a:r>
            <a:r>
              <a:rPr lang="ru-RU" sz="5600" dirty="0" smtClean="0">
                <a:latin typeface="Times New Roman" pitchFamily="18" charset="0"/>
                <a:cs typeface="Times New Roman" pitchFamily="18" charset="0"/>
              </a:rPr>
              <a:t> и </a:t>
            </a:r>
            <a:r>
              <a:rPr lang="ru-RU" sz="5600" u="sng" dirty="0" err="1" smtClean="0">
                <a:latin typeface="Times New Roman" pitchFamily="18" charset="0"/>
                <a:cs typeface="Times New Roman" pitchFamily="18" charset="0"/>
                <a:hlinkClick r:id="rId9" tooltip="Таунс, Чарлз Хард"/>
              </a:rPr>
              <a:t>Чарлзом</a:t>
            </a:r>
            <a:r>
              <a:rPr lang="ru-RU" sz="5600" u="sng" dirty="0" smtClean="0">
                <a:latin typeface="Times New Roman" pitchFamily="18" charset="0"/>
                <a:cs typeface="Times New Roman" pitchFamily="18" charset="0"/>
                <a:hlinkClick r:id="rId9" tooltip="Таунс, Чарлз Хард"/>
              </a:rPr>
              <a:t> </a:t>
            </a:r>
            <a:r>
              <a:rPr lang="ru-RU" sz="5600" u="sng" dirty="0" err="1" smtClean="0">
                <a:latin typeface="Times New Roman" pitchFamily="18" charset="0"/>
                <a:cs typeface="Times New Roman" pitchFamily="18" charset="0"/>
                <a:hlinkClick r:id="rId9" tooltip="Таунс, Чарлз Хард"/>
              </a:rPr>
              <a:t>Таунсом</a:t>
            </a:r>
            <a:r>
              <a:rPr lang="ru-RU" sz="5600" dirty="0" smtClean="0">
                <a:latin typeface="Times New Roman" pitchFamily="18" charset="0"/>
                <a:cs typeface="Times New Roman" pitchFamily="18" charset="0"/>
              </a:rPr>
              <a:t>), один из изобретателей </a:t>
            </a:r>
            <a:r>
              <a:rPr lang="ru-RU" sz="5600" u="sng" dirty="0" smtClean="0">
                <a:latin typeface="Times New Roman" pitchFamily="18" charset="0"/>
                <a:cs typeface="Times New Roman" pitchFamily="18" charset="0"/>
                <a:hlinkClick r:id="rId10" tooltip="Лазер"/>
              </a:rPr>
              <a:t>лазерных</a:t>
            </a:r>
            <a:r>
              <a:rPr lang="ru-RU" sz="5600" dirty="0" smtClean="0">
                <a:latin typeface="Times New Roman" pitchFamily="18" charset="0"/>
                <a:cs typeface="Times New Roman" pitchFamily="18" charset="0"/>
              </a:rPr>
              <a:t> технологий.</a:t>
            </a:r>
          </a:p>
          <a:p>
            <a:pPr fontAlgn="auto">
              <a:spcAft>
                <a:spcPts val="0"/>
              </a:spcAft>
              <a:buFont typeface="Wingdings 2"/>
              <a:buChar char=""/>
              <a:defRPr/>
            </a:pPr>
            <a:r>
              <a:rPr lang="ru-RU" sz="5600" dirty="0" smtClean="0">
                <a:latin typeface="Times New Roman" pitchFamily="18" charset="0"/>
                <a:cs typeface="Times New Roman" pitchFamily="18" charset="0"/>
              </a:rPr>
              <a:t>Научные работы Прохорова посвящены </a:t>
            </a:r>
            <a:r>
              <a:rPr lang="ru-RU" sz="5600" u="sng" dirty="0" smtClean="0">
                <a:latin typeface="Times New Roman" pitchFamily="18" charset="0"/>
                <a:cs typeface="Times New Roman" pitchFamily="18" charset="0"/>
                <a:hlinkClick r:id="rId11" tooltip="Радиофизика"/>
              </a:rPr>
              <a:t>радиофизике</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12" tooltip="Физика ускорителей"/>
              </a:rPr>
              <a:t>физике ускорителей</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13" tooltip="Радиоспектроскопия"/>
              </a:rPr>
              <a:t>радиоспектроскопии</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6" tooltip="Квантовая электроника"/>
              </a:rPr>
              <a:t>квантовой электронике</a:t>
            </a:r>
            <a:r>
              <a:rPr lang="ru-RU" sz="5600" dirty="0" smtClean="0">
                <a:latin typeface="Times New Roman" pitchFamily="18" charset="0"/>
                <a:cs typeface="Times New Roman" pitchFamily="18" charset="0"/>
              </a:rPr>
              <a:t> и её приложениям, </a:t>
            </a:r>
            <a:r>
              <a:rPr lang="ru-RU" sz="5600" u="sng" dirty="0" smtClean="0">
                <a:latin typeface="Times New Roman" pitchFamily="18" charset="0"/>
                <a:cs typeface="Times New Roman" pitchFamily="18" charset="0"/>
                <a:hlinkClick r:id="rId14" tooltip="Нелинейная оптика"/>
              </a:rPr>
              <a:t>нелинейной оптике</a:t>
            </a:r>
            <a:r>
              <a:rPr lang="ru-RU" sz="5600" dirty="0" smtClean="0">
                <a:latin typeface="Times New Roman" pitchFamily="18" charset="0"/>
                <a:cs typeface="Times New Roman" pitchFamily="18" charset="0"/>
              </a:rPr>
              <a:t>. Он предложил новый режим генерации миллиметровых волн в </a:t>
            </a:r>
            <a:r>
              <a:rPr lang="ru-RU" sz="5600" u="sng" dirty="0" smtClean="0">
                <a:latin typeface="Times New Roman" pitchFamily="18" charset="0"/>
                <a:cs typeface="Times New Roman" pitchFamily="18" charset="0"/>
                <a:hlinkClick r:id="rId15" tooltip="Синхротрон"/>
              </a:rPr>
              <a:t>синхротроне</a:t>
            </a:r>
            <a:r>
              <a:rPr lang="ru-RU" sz="5600" dirty="0" smtClean="0">
                <a:latin typeface="Times New Roman" pitchFamily="18" charset="0"/>
                <a:cs typeface="Times New Roman" pitchFamily="18" charset="0"/>
              </a:rPr>
              <a:t>, установил их </a:t>
            </a:r>
            <a:r>
              <a:rPr lang="ru-RU" sz="5600" u="sng" dirty="0" smtClean="0">
                <a:latin typeface="Times New Roman" pitchFamily="18" charset="0"/>
                <a:cs typeface="Times New Roman" pitchFamily="18" charset="0"/>
                <a:hlinkClick r:id="rId16" tooltip="Когерентность"/>
              </a:rPr>
              <a:t>когерентный</a:t>
            </a:r>
            <a:r>
              <a:rPr lang="ru-RU" sz="5600" dirty="0" smtClean="0">
                <a:latin typeface="Times New Roman" pitchFamily="18" charset="0"/>
                <a:cs typeface="Times New Roman" pitchFamily="18" charset="0"/>
              </a:rPr>
              <a:t> характер и по результатам этой работы защитил </a:t>
            </a:r>
            <a:r>
              <a:rPr lang="ru-RU" sz="5600" u="sng" dirty="0" smtClean="0">
                <a:latin typeface="Times New Roman" pitchFamily="18" charset="0"/>
                <a:cs typeface="Times New Roman" pitchFamily="18" charset="0"/>
                <a:hlinkClick r:id="rId17" tooltip="Докторская диссертация"/>
              </a:rPr>
              <a:t>докторскую диссертацию</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18" tooltip="1951"/>
              </a:rPr>
              <a:t>1951</a:t>
            </a:r>
            <a:r>
              <a:rPr lang="ru-RU" sz="5600" dirty="0" smtClean="0">
                <a:latin typeface="Times New Roman" pitchFamily="18" charset="0"/>
                <a:cs typeface="Times New Roman" pitchFamily="18" charset="0"/>
              </a:rPr>
              <a:t>). Совместно с </a:t>
            </a:r>
            <a:r>
              <a:rPr lang="ru-RU" sz="5600" u="sng" dirty="0" smtClean="0">
                <a:latin typeface="Times New Roman" pitchFamily="18" charset="0"/>
                <a:cs typeface="Times New Roman" pitchFamily="18" charset="0"/>
                <a:hlinkClick r:id="rId8" tooltip="Басов, Николай Геннадиевич"/>
              </a:rPr>
              <a:t>Н. Г. Басовым</a:t>
            </a:r>
            <a:r>
              <a:rPr lang="ru-RU" sz="5600" dirty="0" smtClean="0">
                <a:latin typeface="Times New Roman" pitchFamily="18" charset="0"/>
                <a:cs typeface="Times New Roman" pitchFamily="18" charset="0"/>
              </a:rPr>
              <a:t> сформулировал основные принципы </a:t>
            </a:r>
            <a:r>
              <a:rPr lang="ru-RU" sz="5600" u="sng" dirty="0" smtClean="0">
                <a:latin typeface="Times New Roman" pitchFamily="18" charset="0"/>
                <a:cs typeface="Times New Roman" pitchFamily="18" charset="0"/>
                <a:hlinkClick r:id="rId19" tooltip="Квантовый усилитель"/>
              </a:rPr>
              <a:t>квантового усиления</a:t>
            </a:r>
            <a:r>
              <a:rPr lang="ru-RU" sz="5600" dirty="0" smtClean="0">
                <a:latin typeface="Times New Roman" pitchFamily="18" charset="0"/>
                <a:cs typeface="Times New Roman" pitchFamily="18" charset="0"/>
              </a:rPr>
              <a:t> и генерации (</a:t>
            </a:r>
            <a:r>
              <a:rPr lang="ru-RU" sz="5600" u="sng" dirty="0" smtClean="0">
                <a:latin typeface="Times New Roman" pitchFamily="18" charset="0"/>
                <a:cs typeface="Times New Roman" pitchFamily="18" charset="0"/>
                <a:hlinkClick r:id="rId20" tooltip="1953"/>
              </a:rPr>
              <a:t>1953</a:t>
            </a:r>
            <a:r>
              <a:rPr lang="ru-RU" sz="5600" dirty="0" smtClean="0">
                <a:latin typeface="Times New Roman" pitchFamily="18" charset="0"/>
                <a:cs typeface="Times New Roman" pitchFamily="18" charset="0"/>
              </a:rPr>
              <a:t>), что было реализовано при создании первого </a:t>
            </a:r>
            <a:r>
              <a:rPr lang="ru-RU" sz="5600" u="sng" dirty="0" smtClean="0">
                <a:latin typeface="Times New Roman" pitchFamily="18" charset="0"/>
                <a:cs typeface="Times New Roman" pitchFamily="18" charset="0"/>
                <a:hlinkClick r:id="rId21" tooltip="Квантовый генератор"/>
              </a:rPr>
              <a:t>квантового генератора</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22" tooltip="Мазер"/>
              </a:rPr>
              <a:t>мазера</a:t>
            </a:r>
            <a:r>
              <a:rPr lang="ru-RU" sz="5600" dirty="0" smtClean="0">
                <a:latin typeface="Times New Roman" pitchFamily="18" charset="0"/>
                <a:cs typeface="Times New Roman" pitchFamily="18" charset="0"/>
              </a:rPr>
              <a:t>) на </a:t>
            </a:r>
            <a:r>
              <a:rPr lang="ru-RU" sz="5600" u="sng" dirty="0" smtClean="0">
                <a:latin typeface="Times New Roman" pitchFamily="18" charset="0"/>
                <a:cs typeface="Times New Roman" pitchFamily="18" charset="0"/>
                <a:hlinkClick r:id="rId23" tooltip="Аммиак"/>
              </a:rPr>
              <a:t>аммиаке</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24" tooltip="1954"/>
              </a:rPr>
              <a:t>1954</a:t>
            </a:r>
            <a:r>
              <a:rPr lang="ru-RU" sz="5600" dirty="0" smtClean="0">
                <a:latin typeface="Times New Roman" pitchFamily="18" charset="0"/>
                <a:cs typeface="Times New Roman" pitchFamily="18" charset="0"/>
              </a:rPr>
              <a:t>). В </a:t>
            </a:r>
            <a:r>
              <a:rPr lang="ru-RU" sz="5600" u="sng" dirty="0" smtClean="0">
                <a:latin typeface="Times New Roman" pitchFamily="18" charset="0"/>
                <a:cs typeface="Times New Roman" pitchFamily="18" charset="0"/>
                <a:hlinkClick r:id="rId25" tooltip="1955"/>
              </a:rPr>
              <a:t>1955</a:t>
            </a:r>
            <a:r>
              <a:rPr lang="ru-RU" sz="5600" dirty="0" smtClean="0">
                <a:latin typeface="Times New Roman" pitchFamily="18" charset="0"/>
                <a:cs typeface="Times New Roman" pitchFamily="18" charset="0"/>
              </a:rPr>
              <a:t> они предложили трёхуровневую схему создания </a:t>
            </a:r>
            <a:r>
              <a:rPr lang="ru-RU" sz="5600" u="sng" dirty="0" smtClean="0">
                <a:latin typeface="Times New Roman" pitchFamily="18" charset="0"/>
                <a:cs typeface="Times New Roman" pitchFamily="18" charset="0"/>
                <a:hlinkClick r:id="rId26" tooltip="Инверсия населённостей"/>
              </a:rPr>
              <a:t>инверсной населенности уровней</a:t>
            </a:r>
            <a:r>
              <a:rPr lang="ru-RU" sz="5600" dirty="0" smtClean="0">
                <a:latin typeface="Times New Roman" pitchFamily="18" charset="0"/>
                <a:cs typeface="Times New Roman" pitchFamily="18" charset="0"/>
              </a:rPr>
              <a:t>, нашедшую широкое применение в </a:t>
            </a:r>
            <a:r>
              <a:rPr lang="ru-RU" sz="5600" u="sng" dirty="0" smtClean="0">
                <a:latin typeface="Times New Roman" pitchFamily="18" charset="0"/>
                <a:cs typeface="Times New Roman" pitchFamily="18" charset="0"/>
                <a:hlinkClick r:id="rId22" tooltip="Мазер"/>
              </a:rPr>
              <a:t>мазерах</a:t>
            </a:r>
            <a:r>
              <a:rPr lang="ru-RU" sz="5600" dirty="0" smtClean="0">
                <a:latin typeface="Times New Roman" pitchFamily="18" charset="0"/>
                <a:cs typeface="Times New Roman" pitchFamily="18" charset="0"/>
              </a:rPr>
              <a:t> и </a:t>
            </a:r>
            <a:r>
              <a:rPr lang="ru-RU" sz="5600" u="sng" dirty="0" smtClean="0">
                <a:latin typeface="Times New Roman" pitchFamily="18" charset="0"/>
                <a:cs typeface="Times New Roman" pitchFamily="18" charset="0"/>
                <a:hlinkClick r:id="rId10" tooltip="Лазер"/>
              </a:rPr>
              <a:t>лазерах</a:t>
            </a:r>
            <a:r>
              <a:rPr lang="ru-RU" sz="5600" dirty="0" smtClean="0">
                <a:latin typeface="Times New Roman" pitchFamily="18" charset="0"/>
                <a:cs typeface="Times New Roman" pitchFamily="18" charset="0"/>
              </a:rPr>
              <a:t>. Предложил использовать </a:t>
            </a:r>
            <a:r>
              <a:rPr lang="ru-RU" sz="5600" u="sng" dirty="0" smtClean="0">
                <a:latin typeface="Times New Roman" pitchFamily="18" charset="0"/>
                <a:cs typeface="Times New Roman" pitchFamily="18" charset="0"/>
                <a:hlinkClick r:id="rId27" tooltip="Открытый резонатор (страница отсутствует)"/>
              </a:rPr>
              <a:t>открытый резонатор</a:t>
            </a:r>
            <a:r>
              <a:rPr lang="ru-RU" sz="5600" dirty="0" smtClean="0">
                <a:latin typeface="Times New Roman" pitchFamily="18" charset="0"/>
                <a:cs typeface="Times New Roman" pitchFamily="18" charset="0"/>
              </a:rPr>
              <a:t> при создании квантовых генераторов. Создал ряд </a:t>
            </a:r>
            <a:r>
              <a:rPr lang="ru-RU" sz="5600" u="sng" dirty="0" smtClean="0">
                <a:latin typeface="Times New Roman" pitchFamily="18" charset="0"/>
                <a:cs typeface="Times New Roman" pitchFamily="18" charset="0"/>
                <a:hlinkClick r:id="rId10" tooltip="Лазер"/>
              </a:rPr>
              <a:t>лазеров</a:t>
            </a:r>
            <a:r>
              <a:rPr lang="ru-RU" sz="5600" dirty="0" smtClean="0">
                <a:latin typeface="Times New Roman" pitchFamily="18" charset="0"/>
                <a:cs typeface="Times New Roman" pitchFamily="18" charset="0"/>
              </a:rPr>
              <a:t> различных типов: лазер на основе </a:t>
            </a:r>
            <a:r>
              <a:rPr lang="ru-RU" sz="5600" dirty="0" err="1" smtClean="0">
                <a:latin typeface="Times New Roman" pitchFamily="18" charset="0"/>
                <a:cs typeface="Times New Roman" pitchFamily="18" charset="0"/>
              </a:rPr>
              <a:t>двухквантовых</a:t>
            </a:r>
            <a:r>
              <a:rPr lang="ru-RU" sz="5600" dirty="0" smtClean="0">
                <a:latin typeface="Times New Roman" pitchFamily="18" charset="0"/>
                <a:cs typeface="Times New Roman" pitchFamily="18" charset="0"/>
              </a:rPr>
              <a:t> переходов, ряд  лазеров в </a:t>
            </a:r>
            <a:r>
              <a:rPr lang="ru-RU" sz="5600" u="sng" dirty="0" err="1" smtClean="0">
                <a:latin typeface="Times New Roman" pitchFamily="18" charset="0"/>
                <a:cs typeface="Times New Roman" pitchFamily="18" charset="0"/>
                <a:hlinkClick r:id="rId28" tooltip="ИК"/>
              </a:rPr>
              <a:t>ИК</a:t>
            </a:r>
            <a:r>
              <a:rPr lang="ru-RU" sz="5600" dirty="0" err="1" smtClean="0">
                <a:latin typeface="Times New Roman" pitchFamily="18" charset="0"/>
                <a:cs typeface="Times New Roman" pitchFamily="18" charset="0"/>
              </a:rPr>
              <a:t>-области</a:t>
            </a:r>
            <a:r>
              <a:rPr lang="ru-RU" sz="5600" dirty="0" smtClean="0">
                <a:latin typeface="Times New Roman" pitchFamily="18" charset="0"/>
                <a:cs typeface="Times New Roman" pitchFamily="18" charset="0"/>
              </a:rPr>
              <a:t>, </a:t>
            </a:r>
            <a:r>
              <a:rPr lang="ru-RU" sz="5600" dirty="0" err="1" smtClean="0">
                <a:latin typeface="Times New Roman" pitchFamily="18" charset="0"/>
                <a:cs typeface="Times New Roman" pitchFamily="18" charset="0"/>
              </a:rPr>
              <a:t>й</a:t>
            </a:r>
            <a:r>
              <a:rPr lang="ru-RU" sz="5600" dirty="0" smtClean="0">
                <a:latin typeface="Times New Roman" pitchFamily="18" charset="0"/>
                <a:cs typeface="Times New Roman" pitchFamily="18" charset="0"/>
              </a:rPr>
              <a:t> </a:t>
            </a:r>
            <a:r>
              <a:rPr lang="ru-RU" sz="5600" u="sng" dirty="0" smtClean="0">
                <a:latin typeface="Times New Roman" pitchFamily="18" charset="0"/>
                <a:cs typeface="Times New Roman" pitchFamily="18" charset="0"/>
                <a:hlinkClick r:id="rId29" tooltip="Газодинамический лазер (страница отсутствует)"/>
              </a:rPr>
              <a:t>газодинамический лазер</a:t>
            </a:r>
            <a:r>
              <a:rPr lang="ru-RU" sz="5600" dirty="0" smtClean="0">
                <a:latin typeface="Times New Roman" pitchFamily="18" charset="0"/>
                <a:cs typeface="Times New Roman" pitchFamily="18" charset="0"/>
              </a:rPr>
              <a:t>. Исследовал нелинейные эффекты, возникающие при распространении лазерного излучения в веществе: </a:t>
            </a:r>
            <a:r>
              <a:rPr lang="ru-RU" sz="5600" u="sng" dirty="0" smtClean="0">
                <a:latin typeface="Times New Roman" pitchFamily="18" charset="0"/>
                <a:cs typeface="Times New Roman" pitchFamily="18" charset="0"/>
                <a:hlinkClick r:id="rId30" tooltip="Самофокусировка света"/>
              </a:rPr>
              <a:t>многофокусная структура волновых пучков в нелинейной среде</a:t>
            </a:r>
            <a:r>
              <a:rPr lang="ru-RU" sz="5600" dirty="0" smtClean="0">
                <a:latin typeface="Times New Roman" pitchFamily="18" charset="0"/>
                <a:cs typeface="Times New Roman" pitchFamily="18" charset="0"/>
              </a:rPr>
              <a:t>, распространение оптических </a:t>
            </a:r>
            <a:r>
              <a:rPr lang="ru-RU" sz="5600" u="sng" dirty="0" err="1" smtClean="0">
                <a:latin typeface="Times New Roman" pitchFamily="18" charset="0"/>
                <a:cs typeface="Times New Roman" pitchFamily="18" charset="0"/>
                <a:hlinkClick r:id="rId31" tooltip="Солитон"/>
              </a:rPr>
              <a:t>солитонов</a:t>
            </a:r>
            <a:r>
              <a:rPr lang="ru-RU" sz="5600" dirty="0" smtClean="0">
                <a:latin typeface="Times New Roman" pitchFamily="18" charset="0"/>
                <a:cs typeface="Times New Roman" pitchFamily="18" charset="0"/>
              </a:rPr>
              <a:t> в </a:t>
            </a:r>
            <a:r>
              <a:rPr lang="ru-RU" sz="5600" u="sng" dirty="0" err="1" smtClean="0">
                <a:latin typeface="Times New Roman" pitchFamily="18" charset="0"/>
                <a:cs typeface="Times New Roman" pitchFamily="18" charset="0"/>
                <a:hlinkClick r:id="rId32" tooltip="Световод"/>
              </a:rPr>
              <a:t>световодах</a:t>
            </a:r>
            <a:r>
              <a:rPr lang="ru-RU" sz="5600" dirty="0" smtClean="0">
                <a:latin typeface="Times New Roman" pitchFamily="18" charset="0"/>
                <a:cs typeface="Times New Roman" pitchFamily="18" charset="0"/>
              </a:rPr>
              <a:t>, возбуждение и </a:t>
            </a:r>
            <a:r>
              <a:rPr lang="ru-RU" sz="5600" u="sng" dirty="0" smtClean="0">
                <a:latin typeface="Times New Roman" pitchFamily="18" charset="0"/>
                <a:cs typeface="Times New Roman" pitchFamily="18" charset="0"/>
                <a:hlinkClick r:id="rId33" tooltip="Диссоциация"/>
              </a:rPr>
              <a:t>диссоциация</a:t>
            </a:r>
            <a:r>
              <a:rPr lang="ru-RU" sz="5600" dirty="0" smtClean="0">
                <a:latin typeface="Times New Roman" pitchFamily="18" charset="0"/>
                <a:cs typeface="Times New Roman" pitchFamily="18" charset="0"/>
              </a:rPr>
              <a:t> молекул под действием </a:t>
            </a:r>
            <a:r>
              <a:rPr lang="ru-RU" sz="5600" dirty="0" err="1" smtClean="0">
                <a:latin typeface="Times New Roman" pitchFamily="18" charset="0"/>
                <a:cs typeface="Times New Roman" pitchFamily="18" charset="0"/>
              </a:rPr>
              <a:t>ИК-излучения</a:t>
            </a:r>
            <a:r>
              <a:rPr lang="ru-RU" sz="5600" dirty="0" smtClean="0">
                <a:latin typeface="Times New Roman" pitchFamily="18" charset="0"/>
                <a:cs typeface="Times New Roman" pitchFamily="18" charset="0"/>
              </a:rPr>
              <a:t>, лазерная генерация </a:t>
            </a:r>
            <a:r>
              <a:rPr lang="ru-RU" sz="5600" u="sng" dirty="0" smtClean="0">
                <a:latin typeface="Times New Roman" pitchFamily="18" charset="0"/>
                <a:cs typeface="Times New Roman" pitchFamily="18" charset="0"/>
                <a:hlinkClick r:id="rId34" tooltip="Ультразвук"/>
              </a:rPr>
              <a:t>ультразвука</a:t>
            </a:r>
            <a:r>
              <a:rPr lang="ru-RU" sz="5600" dirty="0" smtClean="0">
                <a:latin typeface="Times New Roman" pitchFamily="18" charset="0"/>
                <a:cs typeface="Times New Roman" pitchFamily="18" charset="0"/>
              </a:rPr>
              <a:t>, управление свойствами твёрдого тела и лазерной </a:t>
            </a:r>
            <a:r>
              <a:rPr lang="ru-RU" sz="5600" u="sng" dirty="0" smtClean="0">
                <a:latin typeface="Times New Roman" pitchFamily="18" charset="0"/>
                <a:cs typeface="Times New Roman" pitchFamily="18" charset="0"/>
                <a:hlinkClick r:id="rId35" tooltip="Плазма"/>
              </a:rPr>
              <a:t>плазмы</a:t>
            </a:r>
            <a:r>
              <a:rPr lang="ru-RU" sz="5600" dirty="0" smtClean="0">
                <a:latin typeface="Times New Roman" pitchFamily="18" charset="0"/>
                <a:cs typeface="Times New Roman" pitchFamily="18" charset="0"/>
              </a:rPr>
              <a:t> при воздействии световыми пучками. Прохоров — автор </a:t>
            </a:r>
            <a:r>
              <a:rPr lang="ru-RU" sz="5600" u="sng" dirty="0" smtClean="0">
                <a:latin typeface="Times New Roman" pitchFamily="18" charset="0"/>
                <a:cs typeface="Times New Roman" pitchFamily="18" charset="0"/>
                <a:hlinkClick r:id="rId36" tooltip="Открытие"/>
              </a:rPr>
              <a:t>научного открытия</a:t>
            </a:r>
            <a:r>
              <a:rPr lang="ru-RU" sz="5600" dirty="0" smtClean="0">
                <a:latin typeface="Times New Roman" pitchFamily="18" charset="0"/>
                <a:cs typeface="Times New Roman" pitchFamily="18" charset="0"/>
              </a:rPr>
              <a:t> «Светогидравлический эффект.</a:t>
            </a:r>
          </a:p>
          <a:p>
            <a:pPr fontAlgn="auto">
              <a:spcAft>
                <a:spcPts val="0"/>
              </a:spcAft>
              <a:buFont typeface="Wingdings 2"/>
              <a:buChar char=""/>
              <a:defRPr/>
            </a:pPr>
            <a:endParaRPr lang="ru-RU" dirty="0"/>
          </a:p>
        </p:txBody>
      </p:sp>
      <p:sp>
        <p:nvSpPr>
          <p:cNvPr id="4" name="Прямоугольник 3">
            <a:hlinkClick r:id="rId37" action="ppaction://hlinksldjump"/>
          </p:cNvPr>
          <p:cNvSpPr/>
          <p:nvPr/>
        </p:nvSpPr>
        <p:spPr>
          <a:xfrm>
            <a:off x="491351" y="6143644"/>
            <a:ext cx="3038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«1964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4580" name="Picture 3"/>
          <p:cNvPicPr>
            <a:picLocks noChangeAspect="1" noChangeArrowheads="1"/>
          </p:cNvPicPr>
          <p:nvPr/>
        </p:nvPicPr>
        <p:blipFill>
          <a:blip r:embed="rId38"/>
          <a:srcRect/>
          <a:stretch>
            <a:fillRect/>
          </a:stretch>
        </p:blipFill>
        <p:spPr bwMode="auto">
          <a:xfrm>
            <a:off x="357188" y="1857375"/>
            <a:ext cx="2798762" cy="3786188"/>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dirty="0" smtClean="0">
                <a:latin typeface="Arial" pitchFamily="34" charset="0"/>
                <a:cs typeface="Arial" pitchFamily="34" charset="0"/>
              </a:rPr>
              <a:t>1978 год </a:t>
            </a:r>
            <a:br>
              <a:rPr lang="ru-RU" dirty="0" smtClean="0">
                <a:latin typeface="Arial" pitchFamily="34" charset="0"/>
                <a:cs typeface="Arial" pitchFamily="34" charset="0"/>
              </a:rPr>
            </a:br>
            <a:r>
              <a:rPr lang="ru-RU" dirty="0" smtClean="0">
                <a:latin typeface="Arial" pitchFamily="34" charset="0"/>
                <a:cs typeface="Arial" pitchFamily="34" charset="0"/>
              </a:rPr>
              <a:t> Петр Леонидович Капица</a:t>
            </a:r>
            <a:r>
              <a:rPr lang="ru-RU" dirty="0" smtClean="0"/>
              <a:t/>
            </a:r>
            <a:br>
              <a:rPr lang="ru-RU" dirty="0" smtClean="0"/>
            </a:br>
            <a:r>
              <a:rPr lang="ru-RU" sz="2400" dirty="0" smtClean="0">
                <a:latin typeface="Times New Roman" pitchFamily="18" charset="0"/>
                <a:cs typeface="Times New Roman" pitchFamily="18" charset="0"/>
              </a:rPr>
              <a:t>«за его базовые исследования и открытия в </a:t>
            </a:r>
            <a:r>
              <a:rPr lang="ru-RU" sz="2400" dirty="0" smtClean="0">
                <a:latin typeface="Times New Roman" pitchFamily="18" charset="0"/>
                <a:cs typeface="Times New Roman" pitchFamily="18" charset="0"/>
                <a:hlinkClick r:id="rId2" tooltip="Физика низких температур"/>
              </a:rPr>
              <a:t>физике низких температур</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25602" name="Содержимое 2"/>
          <p:cNvSpPr>
            <a:spLocks noGrp="1"/>
          </p:cNvSpPr>
          <p:nvPr>
            <p:ph idx="1"/>
          </p:nvPr>
        </p:nvSpPr>
        <p:spPr>
          <a:xfrm>
            <a:off x="2857500" y="1785938"/>
            <a:ext cx="5929313" cy="4500562"/>
          </a:xfrm>
        </p:spPr>
        <p:txBody>
          <a:bodyPr/>
          <a:lstStyle/>
          <a:p>
            <a:r>
              <a:rPr lang="ru-RU" sz="1200" smtClean="0">
                <a:latin typeface="Times New Roman" pitchFamily="18" charset="0"/>
                <a:cs typeface="Times New Roman" pitchFamily="18" charset="0"/>
              </a:rPr>
              <a:t>Дата рождения 26 июня </a:t>
            </a:r>
            <a:r>
              <a:rPr lang="ru-RU" sz="1200" u="sng" smtClean="0">
                <a:latin typeface="Times New Roman" pitchFamily="18" charset="0"/>
                <a:cs typeface="Times New Roman" pitchFamily="18" charset="0"/>
                <a:hlinkClick r:id="rId3" tooltip="1894 год"/>
              </a:rPr>
              <a:t>1894</a:t>
            </a:r>
            <a:r>
              <a:rPr lang="ru-RU" sz="1200" smtClean="0">
                <a:latin typeface="Times New Roman" pitchFamily="18" charset="0"/>
                <a:cs typeface="Times New Roman" pitchFamily="18" charset="0"/>
              </a:rPr>
              <a:t> -  советский </a:t>
            </a:r>
            <a:r>
              <a:rPr lang="ru-RU" sz="1200" u="sng" smtClean="0">
                <a:latin typeface="Times New Roman" pitchFamily="18" charset="0"/>
                <a:cs typeface="Times New Roman" pitchFamily="18" charset="0"/>
                <a:hlinkClick r:id="rId4" tooltip="Физик"/>
              </a:rPr>
              <a:t>физик</a:t>
            </a:r>
            <a:r>
              <a:rPr lang="ru-RU" sz="1200" smtClean="0">
                <a:latin typeface="Times New Roman" pitchFamily="18" charset="0"/>
                <a:cs typeface="Times New Roman" pitchFamily="18" charset="0"/>
              </a:rPr>
              <a:t>. Лауреат </a:t>
            </a:r>
            <a:r>
              <a:rPr lang="ru-RU" sz="1200" u="sng" smtClean="0">
                <a:latin typeface="Times New Roman" pitchFamily="18" charset="0"/>
                <a:cs typeface="Times New Roman" pitchFamily="18" charset="0"/>
                <a:hlinkClick r:id="rId5" tooltip="Нобелевская премия"/>
              </a:rPr>
              <a:t>Нобелевской премии</a:t>
            </a:r>
            <a:r>
              <a:rPr lang="ru-RU" sz="1200" smtClean="0">
                <a:latin typeface="Times New Roman" pitchFamily="18" charset="0"/>
                <a:cs typeface="Times New Roman" pitchFamily="18" charset="0"/>
              </a:rPr>
              <a:t> по физике (1978) за открытие явления </a:t>
            </a:r>
            <a:r>
              <a:rPr lang="ru-RU" sz="1200" u="sng" smtClean="0">
                <a:latin typeface="Times New Roman" pitchFamily="18" charset="0"/>
                <a:cs typeface="Times New Roman" pitchFamily="18" charset="0"/>
                <a:hlinkClick r:id="rId6" tooltip="Сверхтекучесть"/>
              </a:rPr>
              <a:t>сверхтекучести</a:t>
            </a:r>
            <a:r>
              <a:rPr lang="ru-RU" sz="1200" smtClean="0">
                <a:latin typeface="Times New Roman" pitchFamily="18" charset="0"/>
                <a:cs typeface="Times New Roman" pitchFamily="18" charset="0"/>
              </a:rPr>
              <a:t> </a:t>
            </a:r>
            <a:r>
              <a:rPr lang="ru-RU" sz="1200" u="sng" smtClean="0">
                <a:latin typeface="Times New Roman" pitchFamily="18" charset="0"/>
                <a:cs typeface="Times New Roman" pitchFamily="18" charset="0"/>
                <a:hlinkClick r:id="rId7" tooltip="Жидкий гелий"/>
              </a:rPr>
              <a:t>жидкого гелия</a:t>
            </a:r>
            <a:r>
              <a:rPr lang="ru-RU" sz="1200" smtClean="0">
                <a:latin typeface="Times New Roman" pitchFamily="18" charset="0"/>
                <a:cs typeface="Times New Roman" pitchFamily="18" charset="0"/>
              </a:rPr>
              <a:t>, ввёл в научный обиход термин «сверхтекучесть». Работал в области </a:t>
            </a:r>
            <a:r>
              <a:rPr lang="ru-RU" sz="1200" u="sng" smtClean="0">
                <a:latin typeface="Times New Roman" pitchFamily="18" charset="0"/>
                <a:cs typeface="Times New Roman" pitchFamily="18" charset="0"/>
                <a:hlinkClick r:id="rId2" tooltip="Физика низких температур"/>
              </a:rPr>
              <a:t>физики низких температур</a:t>
            </a:r>
            <a:r>
              <a:rPr lang="ru-RU" sz="1200" smtClean="0">
                <a:latin typeface="Times New Roman" pitchFamily="18" charset="0"/>
                <a:cs typeface="Times New Roman" pitchFamily="18" charset="0"/>
              </a:rPr>
              <a:t>, изучал сверхсильные магнитные поля и удержание высокотемпературной </a:t>
            </a:r>
            <a:r>
              <a:rPr lang="ru-RU" sz="1200" u="sng" smtClean="0">
                <a:latin typeface="Times New Roman" pitchFamily="18" charset="0"/>
                <a:cs typeface="Times New Roman" pitchFamily="18" charset="0"/>
                <a:hlinkClick r:id="rId8" tooltip="Плазма"/>
              </a:rPr>
              <a:t>плазмы</a:t>
            </a:r>
            <a:r>
              <a:rPr lang="ru-RU" sz="1200" smtClean="0">
                <a:latin typeface="Times New Roman" pitchFamily="18" charset="0"/>
                <a:cs typeface="Times New Roman" pitchFamily="18" charset="0"/>
              </a:rPr>
              <a:t>. Разработал высокопроизводительную промышленную установку для ожижения газов (</a:t>
            </a:r>
            <a:r>
              <a:rPr lang="ru-RU" sz="1200" u="sng" smtClean="0">
                <a:latin typeface="Times New Roman" pitchFamily="18" charset="0"/>
                <a:cs typeface="Times New Roman" pitchFamily="18" charset="0"/>
                <a:hlinkClick r:id="rId9" tooltip="Турбодетандер"/>
              </a:rPr>
              <a:t>турбодетандер</a:t>
            </a:r>
            <a:r>
              <a:rPr lang="ru-RU" sz="1200" smtClean="0">
                <a:latin typeface="Times New Roman" pitchFamily="18" charset="0"/>
                <a:cs typeface="Times New Roman" pitchFamily="18" charset="0"/>
              </a:rPr>
              <a:t>). Дважды лауреат </a:t>
            </a:r>
            <a:r>
              <a:rPr lang="ru-RU" sz="1200" u="sng" smtClean="0">
                <a:latin typeface="Times New Roman" pitchFamily="18" charset="0"/>
                <a:cs typeface="Times New Roman" pitchFamily="18" charset="0"/>
                <a:hlinkClick r:id="rId10" tooltip="Сталинская премия"/>
              </a:rPr>
              <a:t>Сталинской премии</a:t>
            </a:r>
            <a:r>
              <a:rPr lang="ru-RU" sz="1200" smtClean="0">
                <a:latin typeface="Times New Roman" pitchFamily="18" charset="0"/>
                <a:cs typeface="Times New Roman" pitchFamily="18" charset="0"/>
              </a:rPr>
              <a:t> (1941, 1943). Награждён </a:t>
            </a:r>
            <a:r>
              <a:rPr lang="ru-RU" sz="1200" u="sng" smtClean="0">
                <a:latin typeface="Times New Roman" pitchFamily="18" charset="0"/>
                <a:cs typeface="Times New Roman" pitchFamily="18" charset="0"/>
                <a:hlinkClick r:id="rId11" tooltip="Большая золотая медаль имени М.В.Ломоносова"/>
              </a:rPr>
              <a:t>большой золотой медалью имени М. В. Ломоносова АН СССР</a:t>
            </a:r>
            <a:r>
              <a:rPr lang="ru-RU" sz="1200" smtClean="0">
                <a:latin typeface="Times New Roman" pitchFamily="18" charset="0"/>
                <a:cs typeface="Times New Roman" pitchFamily="18" charset="0"/>
              </a:rPr>
              <a:t> (1959). Дважды </a:t>
            </a:r>
            <a:r>
              <a:rPr lang="ru-RU" sz="1200" u="sng" smtClean="0">
                <a:latin typeface="Times New Roman" pitchFamily="18" charset="0"/>
                <a:cs typeface="Times New Roman" pitchFamily="18" charset="0"/>
                <a:hlinkClick r:id="rId12" tooltip="Герой Социалистического Труда"/>
              </a:rPr>
              <a:t>Герой Социалистического Труда</a:t>
            </a:r>
            <a:r>
              <a:rPr lang="ru-RU" sz="1200" smtClean="0">
                <a:latin typeface="Times New Roman" pitchFamily="18" charset="0"/>
                <a:cs typeface="Times New Roman" pitchFamily="18" charset="0"/>
              </a:rPr>
              <a:t> (1945, 1974). Построил высокопроизводительную установку по сжижению газов. Развил общую теорию электронных приборов </a:t>
            </a:r>
            <a:r>
              <a:rPr lang="ru-RU" sz="1200" u="sng" smtClean="0">
                <a:latin typeface="Times New Roman" pitchFamily="18" charset="0"/>
                <a:cs typeface="Times New Roman" pitchFamily="18" charset="0"/>
                <a:hlinkClick r:id="rId13" tooltip="Магнетрон"/>
              </a:rPr>
              <a:t>магнетронного</a:t>
            </a:r>
            <a:r>
              <a:rPr lang="ru-RU" sz="1200" smtClean="0">
                <a:latin typeface="Times New Roman" pitchFamily="18" charset="0"/>
                <a:cs typeface="Times New Roman" pitchFamily="18" charset="0"/>
              </a:rPr>
              <a:t> типа и создал магнетронные генераторы непрерывного действия. Выдвинул гипотезу о природе </a:t>
            </a:r>
            <a:r>
              <a:rPr lang="ru-RU" sz="1200" u="sng" smtClean="0">
                <a:latin typeface="Times New Roman" pitchFamily="18" charset="0"/>
                <a:cs typeface="Times New Roman" pitchFamily="18" charset="0"/>
                <a:hlinkClick r:id="rId14" tooltip="Шаровая молния"/>
              </a:rPr>
              <a:t>шаровой молнии</a:t>
            </a:r>
            <a:r>
              <a:rPr lang="ru-RU" sz="1200" smtClean="0">
                <a:latin typeface="Times New Roman" pitchFamily="18" charset="0"/>
                <a:cs typeface="Times New Roman" pitchFamily="18" charset="0"/>
              </a:rPr>
              <a:t>. Экспериментально обнаружил образование высокотемпературной плазмы в высокочастотном разряде. Высказал ряд идей, например — уничтожения ядерных боеприпасов в воздухе с помощью мощных пучков электромагнитных волн.  Работал над вопросами термоядерного синтеза и проблемой удержания высокотемпературной плазмы в магнитном поле. Именем Капицы назван </a:t>
            </a:r>
            <a:r>
              <a:rPr lang="ru-RU" sz="1200" u="sng" smtClean="0">
                <a:latin typeface="Times New Roman" pitchFamily="18" charset="0"/>
                <a:cs typeface="Times New Roman" pitchFamily="18" charset="0"/>
                <a:hlinkClick r:id="rId15" tooltip="Маятник Капицы"/>
              </a:rPr>
              <a:t>«маятник Капицы»</a:t>
            </a:r>
            <a:r>
              <a:rPr lang="ru-RU" sz="1200" smtClean="0">
                <a:latin typeface="Times New Roman" pitchFamily="18" charset="0"/>
                <a:cs typeface="Times New Roman" pitchFamily="18" charset="0"/>
              </a:rPr>
              <a:t> — механический феномен демонстрирующий </a:t>
            </a:r>
            <a:r>
              <a:rPr lang="ru-RU" sz="1200" u="sng" smtClean="0">
                <a:latin typeface="Times New Roman" pitchFamily="18" charset="0"/>
                <a:cs typeface="Times New Roman" pitchFamily="18" charset="0"/>
                <a:hlinkClick r:id="rId16" tooltip="Устойчивость (динамические системы)"/>
              </a:rPr>
              <a:t>устойчивость</a:t>
            </a:r>
            <a:r>
              <a:rPr lang="ru-RU" sz="1200" smtClean="0">
                <a:latin typeface="Times New Roman" pitchFamily="18" charset="0"/>
                <a:cs typeface="Times New Roman" pitchFamily="18" charset="0"/>
              </a:rPr>
              <a:t> вне положения равновесия. Известен квантовомеханический </a:t>
            </a:r>
            <a:r>
              <a:rPr lang="ru-RU" sz="1200" u="sng" smtClean="0">
                <a:latin typeface="Times New Roman" pitchFamily="18" charset="0"/>
                <a:cs typeface="Times New Roman" pitchFamily="18" charset="0"/>
                <a:hlinkClick r:id="rId17" tooltip="Эффект Капицы-Дирака (страница отсутствует)"/>
              </a:rPr>
              <a:t>эффект Капицы-Дирака</a:t>
            </a:r>
            <a:r>
              <a:rPr lang="ru-RU" sz="1200" smtClean="0">
                <a:latin typeface="Times New Roman" pitchFamily="18" charset="0"/>
                <a:cs typeface="Times New Roman" pitchFamily="18" charset="0"/>
              </a:rPr>
              <a:t>, Открыл новое </a:t>
            </a:r>
            <a:r>
              <a:rPr lang="ru-RU" sz="1200" u="sng" smtClean="0">
                <a:latin typeface="Times New Roman" pitchFamily="18" charset="0"/>
                <a:cs typeface="Times New Roman" pitchFamily="18" charset="0"/>
                <a:hlinkClick r:id="rId18" tooltip="Фазовое состояние"/>
              </a:rPr>
              <a:t>фазовое состояние</a:t>
            </a:r>
            <a:r>
              <a:rPr lang="ru-RU" sz="1200" smtClean="0">
                <a:latin typeface="Times New Roman" pitchFamily="18" charset="0"/>
                <a:cs typeface="Times New Roman" pitchFamily="18" charset="0"/>
              </a:rPr>
              <a:t>, которое назвал </a:t>
            </a:r>
            <a:r>
              <a:rPr lang="ru-RU" sz="1200" u="sng" smtClean="0">
                <a:latin typeface="Times New Roman" pitchFamily="18" charset="0"/>
                <a:cs typeface="Times New Roman" pitchFamily="18" charset="0"/>
                <a:hlinkClick r:id="rId6" tooltip="Сверхтекучесть"/>
              </a:rPr>
              <a:t>сверхтекучестью</a:t>
            </a:r>
            <a:r>
              <a:rPr lang="ru-RU" sz="1200" smtClean="0">
                <a:latin typeface="Times New Roman" pitchFamily="18" charset="0"/>
                <a:cs typeface="Times New Roman" pitchFamily="18" charset="0"/>
              </a:rPr>
              <a:t> гелия. Дал ему  теоретическое обоснование. </a:t>
            </a:r>
          </a:p>
          <a:p>
            <a:endParaRPr lang="ru-RU" sz="1400" smtClean="0">
              <a:latin typeface="Times New Roman" pitchFamily="18" charset="0"/>
              <a:cs typeface="Times New Roman" pitchFamily="18" charset="0"/>
            </a:endParaRPr>
          </a:p>
        </p:txBody>
      </p:sp>
      <p:sp>
        <p:nvSpPr>
          <p:cNvPr id="4" name="Прямоугольник 3">
            <a:hlinkClick r:id="rId19" action="ppaction://hlinksldjump"/>
          </p:cNvPr>
          <p:cNvSpPr/>
          <p:nvPr/>
        </p:nvSpPr>
        <p:spPr>
          <a:xfrm>
            <a:off x="214282" y="607220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5604" name="Picture 2"/>
          <p:cNvPicPr>
            <a:picLocks noChangeAspect="1" noChangeArrowheads="1"/>
          </p:cNvPicPr>
          <p:nvPr/>
        </p:nvPicPr>
        <p:blipFill>
          <a:blip r:embed="rId20"/>
          <a:srcRect/>
          <a:stretch>
            <a:fillRect/>
          </a:stretch>
        </p:blipFill>
        <p:spPr bwMode="auto">
          <a:xfrm>
            <a:off x="357188" y="1928813"/>
            <a:ext cx="2643187" cy="3687762"/>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dirty="0" smtClean="0">
                <a:latin typeface="Arial" pitchFamily="34" charset="0"/>
                <a:cs typeface="Arial" pitchFamily="34" charset="0"/>
              </a:rPr>
              <a:t>2000 год </a:t>
            </a:r>
            <a:br>
              <a:rPr lang="ru-RU" dirty="0" smtClean="0">
                <a:latin typeface="Arial" pitchFamily="34" charset="0"/>
                <a:cs typeface="Arial" pitchFamily="34" charset="0"/>
              </a:rPr>
            </a:br>
            <a:r>
              <a:rPr lang="ru-RU" dirty="0" smtClean="0">
                <a:latin typeface="Arial" pitchFamily="34" charset="0"/>
                <a:cs typeface="Arial" pitchFamily="34" charset="0"/>
              </a:rPr>
              <a:t> Жорес Иванович Алферов</a:t>
            </a:r>
            <a:r>
              <a:rPr lang="ru-RU" dirty="0" smtClean="0"/>
              <a:t/>
            </a:r>
            <a:br>
              <a:rPr lang="ru-RU" dirty="0" smtClean="0"/>
            </a:br>
            <a:r>
              <a:rPr lang="ru-RU" sz="2400" dirty="0" smtClean="0">
                <a:latin typeface="Times New Roman" pitchFamily="18" charset="0"/>
                <a:cs typeface="Times New Roman" pitchFamily="18" charset="0"/>
              </a:rPr>
              <a:t>«за разработки в </a:t>
            </a:r>
            <a:r>
              <a:rPr lang="ru-RU" sz="2400" dirty="0" smtClean="0">
                <a:latin typeface="Times New Roman" pitchFamily="18" charset="0"/>
                <a:cs typeface="Times New Roman" pitchFamily="18" charset="0"/>
                <a:hlinkClick r:id="rId2" tooltip="Полупроводник"/>
              </a:rPr>
              <a:t>полупроводниковой</a:t>
            </a:r>
            <a:r>
              <a:rPr lang="ru-RU" sz="2400" dirty="0" smtClean="0">
                <a:latin typeface="Times New Roman" pitchFamily="18" charset="0"/>
                <a:cs typeface="Times New Roman" pitchFamily="18" charset="0"/>
              </a:rPr>
              <a:t> технике»</a:t>
            </a:r>
            <a:endParaRPr lang="ru-RU" sz="2400" dirty="0">
              <a:latin typeface="Times New Roman" pitchFamily="18" charset="0"/>
              <a:cs typeface="Times New Roman" pitchFamily="18" charset="0"/>
            </a:endParaRPr>
          </a:p>
        </p:txBody>
      </p:sp>
      <p:sp>
        <p:nvSpPr>
          <p:cNvPr id="26626" name="Содержимое 2"/>
          <p:cNvSpPr>
            <a:spLocks noGrp="1"/>
          </p:cNvSpPr>
          <p:nvPr>
            <p:ph idx="1"/>
          </p:nvPr>
        </p:nvSpPr>
        <p:spPr>
          <a:xfrm>
            <a:off x="2857500" y="1600200"/>
            <a:ext cx="5929313" cy="4686300"/>
          </a:xfrm>
        </p:spPr>
        <p:txBody>
          <a:bodyPr/>
          <a:lstStyle/>
          <a:p>
            <a:r>
              <a:rPr lang="ru-RU" sz="1500" smtClean="0">
                <a:latin typeface="Times New Roman" pitchFamily="18" charset="0"/>
                <a:cs typeface="Times New Roman" pitchFamily="18" charset="0"/>
              </a:rPr>
              <a:t>Дата рождения </a:t>
            </a:r>
            <a:r>
              <a:rPr lang="ru-RU" sz="1500" u="sng" smtClean="0">
                <a:latin typeface="Times New Roman" pitchFamily="18" charset="0"/>
                <a:cs typeface="Times New Roman" pitchFamily="18" charset="0"/>
                <a:hlinkClick r:id="rId3" tooltip="15 марта"/>
              </a:rPr>
              <a:t>15 марта</a:t>
            </a:r>
            <a:r>
              <a:rPr lang="ru-RU" sz="1500" smtClean="0">
                <a:latin typeface="Times New Roman" pitchFamily="18" charset="0"/>
                <a:cs typeface="Times New Roman" pitchFamily="18" charset="0"/>
              </a:rPr>
              <a:t> </a:t>
            </a:r>
            <a:r>
              <a:rPr lang="ru-RU" sz="1500" u="sng" smtClean="0">
                <a:latin typeface="Times New Roman" pitchFamily="18" charset="0"/>
                <a:cs typeface="Times New Roman" pitchFamily="18" charset="0"/>
                <a:hlinkClick r:id="rId4" tooltip="1930"/>
              </a:rPr>
              <a:t>1930</a:t>
            </a:r>
            <a:r>
              <a:rPr lang="ru-RU" sz="1500" smtClean="0">
                <a:latin typeface="Times New Roman" pitchFamily="18" charset="0"/>
                <a:cs typeface="Times New Roman" pitchFamily="18" charset="0"/>
              </a:rPr>
              <a:t> - </a:t>
            </a:r>
            <a:r>
              <a:rPr lang="ru-RU" sz="1500" u="sng" smtClean="0">
                <a:latin typeface="Times New Roman" pitchFamily="18" charset="0"/>
                <a:cs typeface="Times New Roman" pitchFamily="18" charset="0"/>
                <a:hlinkClick r:id="rId5" tooltip="СССР"/>
              </a:rPr>
              <a:t>советский</a:t>
            </a:r>
            <a:r>
              <a:rPr lang="ru-RU" sz="1500" smtClean="0">
                <a:latin typeface="Times New Roman" pitchFamily="18" charset="0"/>
                <a:cs typeface="Times New Roman" pitchFamily="18" charset="0"/>
              </a:rPr>
              <a:t> и </a:t>
            </a:r>
            <a:r>
              <a:rPr lang="ru-RU" sz="1500" u="sng" smtClean="0">
                <a:latin typeface="Times New Roman" pitchFamily="18" charset="0"/>
                <a:cs typeface="Times New Roman" pitchFamily="18" charset="0"/>
                <a:hlinkClick r:id="rId6" tooltip="Россия"/>
              </a:rPr>
              <a:t>российский</a:t>
            </a:r>
            <a:r>
              <a:rPr lang="ru-RU" sz="1500" smtClean="0">
                <a:latin typeface="Times New Roman" pitchFamily="18" charset="0"/>
                <a:cs typeface="Times New Roman" pitchFamily="18" charset="0"/>
              </a:rPr>
              <a:t> </a:t>
            </a:r>
            <a:r>
              <a:rPr lang="ru-RU" sz="1500" u="sng" smtClean="0">
                <a:latin typeface="Times New Roman" pitchFamily="18" charset="0"/>
                <a:cs typeface="Times New Roman" pitchFamily="18" charset="0"/>
                <a:hlinkClick r:id="rId7" tooltip="Физика"/>
              </a:rPr>
              <a:t>физик</a:t>
            </a:r>
            <a:r>
              <a:rPr lang="ru-RU" sz="1500" smtClean="0">
                <a:latin typeface="Times New Roman" pitchFamily="18" charset="0"/>
                <a:cs typeface="Times New Roman" pitchFamily="18" charset="0"/>
              </a:rPr>
              <a:t>, лауреат </a:t>
            </a:r>
            <a:r>
              <a:rPr lang="ru-RU" sz="1500" u="sng" smtClean="0">
                <a:latin typeface="Times New Roman" pitchFamily="18" charset="0"/>
                <a:cs typeface="Times New Roman" pitchFamily="18" charset="0"/>
                <a:hlinkClick r:id="rId8" tooltip="Нобелевская премия по физике"/>
              </a:rPr>
              <a:t>Нобелевской премии по физике</a:t>
            </a:r>
            <a:r>
              <a:rPr lang="ru-RU" sz="1500" smtClean="0">
                <a:latin typeface="Times New Roman" pitchFamily="18" charset="0"/>
                <a:cs typeface="Times New Roman" pitchFamily="18" charset="0"/>
              </a:rPr>
              <a:t> </a:t>
            </a:r>
            <a:r>
              <a:rPr lang="ru-RU" sz="1500" u="sng" smtClean="0">
                <a:latin typeface="Times New Roman" pitchFamily="18" charset="0"/>
                <a:cs typeface="Times New Roman" pitchFamily="18" charset="0"/>
                <a:hlinkClick r:id="rId9" tooltip="2000 год"/>
              </a:rPr>
              <a:t>2000 года</a:t>
            </a:r>
            <a:r>
              <a:rPr lang="ru-RU" sz="1500" smtClean="0">
                <a:latin typeface="Times New Roman" pitchFamily="18" charset="0"/>
                <a:cs typeface="Times New Roman" pitchFamily="18" charset="0"/>
              </a:rPr>
              <a:t> за разработку </a:t>
            </a:r>
            <a:r>
              <a:rPr lang="ru-RU" sz="1500" u="sng" smtClean="0">
                <a:latin typeface="Times New Roman" pitchFamily="18" charset="0"/>
                <a:cs typeface="Times New Roman" pitchFamily="18" charset="0"/>
                <a:hlinkClick r:id="rId10" tooltip="Гетероструктура"/>
              </a:rPr>
              <a:t>полупроводниковых гетероструктур</a:t>
            </a:r>
            <a:r>
              <a:rPr lang="ru-RU" sz="1500" smtClean="0">
                <a:latin typeface="Times New Roman" pitchFamily="18" charset="0"/>
                <a:cs typeface="Times New Roman" pitchFamily="18" charset="0"/>
              </a:rPr>
              <a:t> и создание быстрых </a:t>
            </a:r>
            <a:r>
              <a:rPr lang="ru-RU" sz="1500" u="sng" smtClean="0">
                <a:latin typeface="Times New Roman" pitchFamily="18" charset="0"/>
                <a:cs typeface="Times New Roman" pitchFamily="18" charset="0"/>
                <a:hlinkClick r:id="rId11" tooltip="Оптоэлектроника"/>
              </a:rPr>
              <a:t>опто-</a:t>
            </a:r>
            <a:r>
              <a:rPr lang="ru-RU" sz="1500" smtClean="0">
                <a:latin typeface="Times New Roman" pitchFamily="18" charset="0"/>
                <a:cs typeface="Times New Roman" pitchFamily="18" charset="0"/>
              </a:rPr>
              <a:t> и </a:t>
            </a:r>
            <a:r>
              <a:rPr lang="ru-RU" sz="1500" u="sng" smtClean="0">
                <a:latin typeface="Times New Roman" pitchFamily="18" charset="0"/>
                <a:cs typeface="Times New Roman" pitchFamily="18" charset="0"/>
                <a:hlinkClick r:id="rId12" tooltip="Микроэлектроника"/>
              </a:rPr>
              <a:t>микроэлектронных компонентов</a:t>
            </a:r>
            <a:r>
              <a:rPr lang="ru-RU" sz="1500" smtClean="0">
                <a:latin typeface="Times New Roman" pitchFamily="18" charset="0"/>
                <a:cs typeface="Times New Roman" pitchFamily="18" charset="0"/>
              </a:rPr>
              <a:t>. Его исследования сыграли большую роль в развитии </a:t>
            </a:r>
            <a:r>
              <a:rPr lang="ru-RU" sz="1500" u="sng" smtClean="0">
                <a:latin typeface="Times New Roman" pitchFamily="18" charset="0"/>
                <a:cs typeface="Times New Roman" pitchFamily="18" charset="0"/>
                <a:hlinkClick r:id="rId13" tooltip="Информатика"/>
              </a:rPr>
              <a:t>информатики</a:t>
            </a:r>
            <a:r>
              <a:rPr lang="ru-RU" sz="1500" smtClean="0">
                <a:latin typeface="Times New Roman" pitchFamily="18" charset="0"/>
                <a:cs typeface="Times New Roman" pitchFamily="18" charset="0"/>
              </a:rPr>
              <a:t>. Принимал участие в разработке первых отечественных </a:t>
            </a:r>
            <a:r>
              <a:rPr lang="ru-RU" sz="1500" u="sng" smtClean="0">
                <a:latin typeface="Times New Roman" pitchFamily="18" charset="0"/>
                <a:cs typeface="Times New Roman" pitchFamily="18" charset="0"/>
                <a:hlinkClick r:id="rId14" tooltip="Транзистор"/>
              </a:rPr>
              <a:t>транзисторов</a:t>
            </a:r>
            <a:r>
              <a:rPr lang="ru-RU" sz="1500" smtClean="0">
                <a:latin typeface="Times New Roman" pitchFamily="18" charset="0"/>
                <a:cs typeface="Times New Roman" pitchFamily="18" charset="0"/>
              </a:rPr>
              <a:t> и силовых германиевых приборов. Алфёров обобщил новый этап исследований гетеропереходов в полупроводниках. Занимался исследованием свойств наноструктур пониженной размерности: квантовых проволок и квантовых точек. Был главным редактором журнала «Физика и техника полупроводников», членом редакционной коллегии журнала «Поверхность: Физика, химия, механика», членом редакционной коллегии журнала «</a:t>
            </a:r>
            <a:r>
              <a:rPr lang="ru-RU" sz="1500" u="sng" smtClean="0">
                <a:latin typeface="Times New Roman" pitchFamily="18" charset="0"/>
                <a:cs typeface="Times New Roman" pitchFamily="18" charset="0"/>
                <a:hlinkClick r:id="rId15" tooltip="Наука и жизнь"/>
              </a:rPr>
              <a:t>Наука и жизнь</a:t>
            </a:r>
            <a:r>
              <a:rPr lang="ru-RU" sz="1500" smtClean="0">
                <a:latin typeface="Times New Roman" pitchFamily="18" charset="0"/>
                <a:cs typeface="Times New Roman" pitchFamily="18" charset="0"/>
              </a:rPr>
              <a:t>». Был членом правления Общества «Знание» РСФСР. </a:t>
            </a:r>
            <a:r>
              <a:rPr lang="ru-RU" sz="1500" u="sng" smtClean="0">
                <a:latin typeface="Times New Roman" pitchFamily="18" charset="0"/>
                <a:cs typeface="Times New Roman" pitchFamily="18" charset="0"/>
                <a:hlinkClick r:id="rId16" tooltip="5 апреля"/>
              </a:rPr>
              <a:t>5 апреля</a:t>
            </a:r>
            <a:r>
              <a:rPr lang="ru-RU" sz="1500" smtClean="0">
                <a:latin typeface="Times New Roman" pitchFamily="18" charset="0"/>
                <a:cs typeface="Times New Roman" pitchFamily="18" charset="0"/>
              </a:rPr>
              <a:t> </a:t>
            </a:r>
            <a:r>
              <a:rPr lang="ru-RU" sz="1500" u="sng" smtClean="0">
                <a:latin typeface="Times New Roman" pitchFamily="18" charset="0"/>
                <a:cs typeface="Times New Roman" pitchFamily="18" charset="0"/>
                <a:hlinkClick r:id="rId17" tooltip="2010 год"/>
              </a:rPr>
              <a:t>2010 года</a:t>
            </a:r>
            <a:r>
              <a:rPr lang="ru-RU" sz="1500" smtClean="0">
                <a:latin typeface="Times New Roman" pitchFamily="18" charset="0"/>
                <a:cs typeface="Times New Roman" pitchFamily="18" charset="0"/>
              </a:rPr>
              <a:t> назначен научным руководителем </a:t>
            </a:r>
            <a:r>
              <a:rPr lang="ru-RU" sz="1500" u="sng" smtClean="0">
                <a:latin typeface="Times New Roman" pitchFamily="18" charset="0"/>
                <a:cs typeface="Times New Roman" pitchFamily="18" charset="0"/>
                <a:hlinkClick r:id="rId18" tooltip="Сколково (инновационный центр)"/>
              </a:rPr>
              <a:t>инновационного центра в Сколково</a:t>
            </a:r>
            <a:r>
              <a:rPr lang="ru-RU" sz="1500" smtClean="0">
                <a:latin typeface="Times New Roman" pitchFamily="18" charset="0"/>
                <a:cs typeface="Times New Roman" pitchFamily="18" charset="0"/>
              </a:rPr>
              <a:t>. С </a:t>
            </a:r>
            <a:r>
              <a:rPr lang="ru-RU" sz="1500" u="sng" smtClean="0">
                <a:latin typeface="Times New Roman" pitchFamily="18" charset="0"/>
                <a:cs typeface="Times New Roman" pitchFamily="18" charset="0"/>
                <a:hlinkClick r:id="rId17" tooltip="2010 год"/>
              </a:rPr>
              <a:t>2010 года</a:t>
            </a:r>
            <a:r>
              <a:rPr lang="ru-RU" sz="1500" smtClean="0">
                <a:latin typeface="Times New Roman" pitchFamily="18" charset="0"/>
                <a:cs typeface="Times New Roman" pitchFamily="18" charset="0"/>
              </a:rPr>
              <a:t> — сопредседатель Консультативного научного Совета Фонда </a:t>
            </a:r>
            <a:r>
              <a:rPr lang="ru-RU" sz="1500" u="sng" smtClean="0">
                <a:latin typeface="Times New Roman" pitchFamily="18" charset="0"/>
                <a:cs typeface="Times New Roman" pitchFamily="18" charset="0"/>
                <a:hlinkClick r:id="rId18" tooltip="Сколково (инновационный центр)"/>
              </a:rPr>
              <a:t>«Сколково»</a:t>
            </a:r>
            <a:r>
              <a:rPr lang="ru-RU" sz="1500" smtClean="0">
                <a:latin typeface="Times New Roman" pitchFamily="18" charset="0"/>
                <a:cs typeface="Times New Roman" pitchFamily="18" charset="0"/>
              </a:rPr>
              <a:t>. Автор более пятисот научных работ, трёх </a:t>
            </a:r>
            <a:r>
              <a:rPr lang="ru-RU" sz="1500" u="sng" smtClean="0">
                <a:latin typeface="Times New Roman" pitchFamily="18" charset="0"/>
                <a:cs typeface="Times New Roman" pitchFamily="18" charset="0"/>
                <a:hlinkClick r:id="rId19" tooltip="Монография"/>
              </a:rPr>
              <a:t>монографий</a:t>
            </a:r>
            <a:r>
              <a:rPr lang="ru-RU" sz="1500" smtClean="0">
                <a:latin typeface="Times New Roman" pitchFamily="18" charset="0"/>
                <a:cs typeface="Times New Roman" pitchFamily="18" charset="0"/>
              </a:rPr>
              <a:t> и пятидесяти изобретений.</a:t>
            </a:r>
          </a:p>
          <a:p>
            <a:endParaRPr lang="ru-RU" sz="1400" smtClean="0">
              <a:latin typeface="Times New Roman" pitchFamily="18" charset="0"/>
              <a:cs typeface="Times New Roman" pitchFamily="18" charset="0"/>
            </a:endParaRPr>
          </a:p>
        </p:txBody>
      </p:sp>
      <p:sp>
        <p:nvSpPr>
          <p:cNvPr id="4" name="Прямоугольник 3">
            <a:hlinkClick r:id="rId20" action="ppaction://hlinksldjump"/>
          </p:cNvPr>
          <p:cNvSpPr/>
          <p:nvPr/>
        </p:nvSpPr>
        <p:spPr>
          <a:xfrm>
            <a:off x="4429124" y="607220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6628" name="Picture 2"/>
          <p:cNvPicPr>
            <a:picLocks noChangeAspect="1" noChangeArrowheads="1"/>
          </p:cNvPicPr>
          <p:nvPr/>
        </p:nvPicPr>
        <p:blipFill>
          <a:blip r:embed="rId21"/>
          <a:srcRect/>
          <a:stretch>
            <a:fillRect/>
          </a:stretch>
        </p:blipFill>
        <p:spPr bwMode="auto">
          <a:xfrm>
            <a:off x="357188" y="2000250"/>
            <a:ext cx="2570162" cy="357187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68412"/>
          </a:xfrm>
        </p:spPr>
        <p:txBody>
          <a:bodyPr>
            <a:normAutofit fontScale="90000"/>
          </a:bodyPr>
          <a:lstStyle/>
          <a:p>
            <a:pPr algn="ctr" fontAlgn="auto">
              <a:spcAft>
                <a:spcPts val="0"/>
              </a:spcAft>
              <a:defRPr/>
            </a:pPr>
            <a:r>
              <a:rPr lang="ru-RU" dirty="0" smtClean="0">
                <a:latin typeface="Arial" pitchFamily="34" charset="0"/>
                <a:cs typeface="Arial" pitchFamily="34" charset="0"/>
              </a:rPr>
              <a:t>2003 год</a:t>
            </a:r>
            <a:r>
              <a:rPr lang="ru-RU" dirty="0" smtClean="0"/>
              <a:t/>
            </a:r>
            <a:br>
              <a:rPr lang="ru-RU" dirty="0" smtClean="0"/>
            </a:br>
            <a:r>
              <a:rPr lang="ru-RU" sz="2400" dirty="0" smtClean="0"/>
              <a:t> </a:t>
            </a:r>
            <a:r>
              <a:rPr lang="ru-RU" sz="2400" dirty="0" smtClean="0">
                <a:latin typeface="Times New Roman" pitchFamily="18" charset="0"/>
                <a:cs typeface="Times New Roman" pitchFamily="18" charset="0"/>
              </a:rPr>
              <a:t>«за создание теории </a:t>
            </a:r>
            <a:r>
              <a:rPr lang="ru-RU" sz="2400" dirty="0" smtClean="0">
                <a:latin typeface="Times New Roman" pitchFamily="18" charset="0"/>
                <a:cs typeface="Times New Roman" pitchFamily="18" charset="0"/>
                <a:hlinkClick r:id="rId2" tooltip="Сверхпроводимость"/>
              </a:rPr>
              <a:t>сверхпроводимости</a:t>
            </a:r>
            <a:r>
              <a:rPr lang="ru-RU" sz="2400" dirty="0" smtClean="0">
                <a:latin typeface="Times New Roman" pitchFamily="18" charset="0"/>
                <a:cs typeface="Times New Roman" pitchFamily="18" charset="0"/>
              </a:rPr>
              <a:t> второго рода и теории </a:t>
            </a:r>
            <a:r>
              <a:rPr lang="ru-RU" sz="2400" dirty="0" smtClean="0">
                <a:latin typeface="Times New Roman" pitchFamily="18" charset="0"/>
                <a:cs typeface="Times New Roman" pitchFamily="18" charset="0"/>
                <a:hlinkClick r:id="rId3" tooltip="Сверхтекучесть"/>
              </a:rPr>
              <a:t>сверхтекучести</a:t>
            </a:r>
            <a:r>
              <a:rPr lang="ru-RU" sz="2400" dirty="0" smtClean="0">
                <a:latin typeface="Times New Roman" pitchFamily="18" charset="0"/>
                <a:cs typeface="Times New Roman" pitchFamily="18" charset="0"/>
              </a:rPr>
              <a:t> жидкого </a:t>
            </a:r>
            <a:r>
              <a:rPr lang="ru-RU" sz="2400" dirty="0" smtClean="0">
                <a:latin typeface="Times New Roman" pitchFamily="18" charset="0"/>
                <a:cs typeface="Times New Roman" pitchFamily="18" charset="0"/>
                <a:hlinkClick r:id="rId4" tooltip="Гелий-3"/>
              </a:rPr>
              <a:t>гелия-3</a:t>
            </a:r>
            <a:r>
              <a:rPr lang="ru-RU" sz="2400" dirty="0" smtClean="0">
                <a:latin typeface="Times New Roman" pitchFamily="18" charset="0"/>
                <a:cs typeface="Times New Roman" pitchFamily="18" charset="0"/>
              </a:rPr>
              <a:t>»</a:t>
            </a:r>
            <a:endParaRPr lang="ru-RU" sz="2700" dirty="0">
              <a:latin typeface="Times New Roman" pitchFamily="18" charset="0"/>
              <a:cs typeface="Times New Roman" pitchFamily="18" charset="0"/>
            </a:endParaRPr>
          </a:p>
        </p:txBody>
      </p:sp>
      <p:sp>
        <p:nvSpPr>
          <p:cNvPr id="9" name="Прямоугольник 8">
            <a:hlinkClick r:id="rId5" action="ppaction://hlinksldjump"/>
          </p:cNvPr>
          <p:cNvSpPr/>
          <p:nvPr/>
        </p:nvSpPr>
        <p:spPr>
          <a:xfrm rot="10800000" flipV="1">
            <a:off x="1571604" y="1785926"/>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Алексей Абрикосов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3" name="Прямоугольник 12">
            <a:hlinkClick r:id="rId6" action="ppaction://hlinksldjump"/>
          </p:cNvPr>
          <p:cNvSpPr/>
          <p:nvPr/>
        </p:nvSpPr>
        <p:spPr>
          <a:xfrm>
            <a:off x="4857752" y="6000768"/>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4" name="Прямоугольник 13">
            <a:hlinkClick r:id="rId7" action="ppaction://hlinksldjump"/>
          </p:cNvPr>
          <p:cNvSpPr/>
          <p:nvPr/>
        </p:nvSpPr>
        <p:spPr>
          <a:xfrm rot="10800000" flipV="1">
            <a:off x="5357818" y="1785926"/>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Виталий Гинзбург</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7653" name="Picture 2">
            <a:hlinkClick r:id="rId7" action="ppaction://hlinksldjump"/>
          </p:cNvPr>
          <p:cNvPicPr>
            <a:picLocks noChangeAspect="1" noChangeArrowheads="1"/>
          </p:cNvPicPr>
          <p:nvPr/>
        </p:nvPicPr>
        <p:blipFill>
          <a:blip r:embed="rId8"/>
          <a:srcRect/>
          <a:stretch>
            <a:fillRect/>
          </a:stretch>
        </p:blipFill>
        <p:spPr bwMode="auto">
          <a:xfrm>
            <a:off x="5214938" y="2643188"/>
            <a:ext cx="2286000" cy="3273425"/>
          </a:xfrm>
          <a:prstGeom prst="rect">
            <a:avLst/>
          </a:prstGeom>
          <a:noFill/>
          <a:ln w="9525">
            <a:noFill/>
            <a:miter lim="800000"/>
            <a:headEnd/>
            <a:tailEnd/>
          </a:ln>
        </p:spPr>
      </p:pic>
      <p:pic>
        <p:nvPicPr>
          <p:cNvPr id="27654" name="Picture 3">
            <a:hlinkClick r:id="rId5" action="ppaction://hlinksldjump"/>
          </p:cNvPr>
          <p:cNvPicPr>
            <a:picLocks noChangeAspect="1" noChangeArrowheads="1"/>
          </p:cNvPicPr>
          <p:nvPr/>
        </p:nvPicPr>
        <p:blipFill>
          <a:blip r:embed="rId9"/>
          <a:srcRect/>
          <a:stretch>
            <a:fillRect/>
          </a:stretch>
        </p:blipFill>
        <p:spPr bwMode="auto">
          <a:xfrm>
            <a:off x="1428750" y="2714625"/>
            <a:ext cx="2336800" cy="31432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b="1" dirty="0" smtClean="0"/>
              <a:t/>
            </a:r>
            <a:br>
              <a:rPr lang="ru-RU" b="1" dirty="0" smtClean="0"/>
            </a:br>
            <a:r>
              <a:rPr lang="ru-RU" dirty="0" smtClean="0">
                <a:latin typeface="Arial" pitchFamily="34" charset="0"/>
                <a:cs typeface="Arial" pitchFamily="34" charset="0"/>
              </a:rPr>
              <a:t>Абрикосов, Алексей Алексеевич</a:t>
            </a:r>
            <a:r>
              <a:rPr lang="ru-RU" b="1" dirty="0" smtClean="0">
                <a:latin typeface="Arial" pitchFamily="34" charset="0"/>
                <a:cs typeface="Arial" pitchFamily="34" charset="0"/>
              </a:rPr>
              <a:t/>
            </a:r>
            <a:br>
              <a:rPr lang="ru-RU" b="1" dirty="0" smtClean="0">
                <a:latin typeface="Arial" pitchFamily="34" charset="0"/>
                <a:cs typeface="Arial" pitchFamily="34" charset="0"/>
              </a:rPr>
            </a:br>
            <a:endParaRPr lang="ru-RU" dirty="0">
              <a:latin typeface="Arial" pitchFamily="34" charset="0"/>
              <a:cs typeface="Arial" pitchFamily="34" charset="0"/>
            </a:endParaRPr>
          </a:p>
        </p:txBody>
      </p:sp>
      <p:sp>
        <p:nvSpPr>
          <p:cNvPr id="3" name="Содержимое 2"/>
          <p:cNvSpPr>
            <a:spLocks noGrp="1"/>
          </p:cNvSpPr>
          <p:nvPr>
            <p:ph idx="1"/>
          </p:nvPr>
        </p:nvSpPr>
        <p:spPr>
          <a:xfrm>
            <a:off x="3429000" y="1285875"/>
            <a:ext cx="5257800" cy="5357813"/>
          </a:xfrm>
        </p:spPr>
        <p:txBody>
          <a:bodyPr>
            <a:normAutofit fontScale="85000" lnSpcReduction="10000"/>
          </a:bodyPr>
          <a:lstStyle/>
          <a:p>
            <a:pPr fontAlgn="auto">
              <a:spcAft>
                <a:spcPts val="0"/>
              </a:spcAft>
              <a:buFont typeface="Wingdings 2"/>
              <a:buChar char=""/>
              <a:defRPr/>
            </a:pPr>
            <a:r>
              <a:rPr lang="ru-RU" sz="1400" dirty="0" smtClean="0">
                <a:latin typeface="Times New Roman" pitchFamily="18" charset="0"/>
                <a:cs typeface="Times New Roman" pitchFamily="18" charset="0"/>
              </a:rPr>
              <a:t>Дата рождения </a:t>
            </a:r>
            <a:r>
              <a:rPr lang="ru-RU" sz="1400" u="sng" dirty="0" smtClean="0">
                <a:latin typeface="Times New Roman" pitchFamily="18" charset="0"/>
                <a:cs typeface="Times New Roman" pitchFamily="18" charset="0"/>
                <a:hlinkClick r:id="rId2" tooltip="25 июня"/>
              </a:rPr>
              <a:t>25 июня</a:t>
            </a:r>
            <a:r>
              <a:rPr lang="ru-RU" sz="1400" dirty="0" smtClean="0">
                <a:latin typeface="Times New Roman" pitchFamily="18" charset="0"/>
                <a:cs typeface="Times New Roman" pitchFamily="18" charset="0"/>
              </a:rPr>
              <a:t> </a:t>
            </a:r>
            <a:r>
              <a:rPr lang="ru-RU" sz="1400" u="sng" dirty="0" smtClean="0">
                <a:latin typeface="Times New Roman" pitchFamily="18" charset="0"/>
                <a:cs typeface="Times New Roman" pitchFamily="18" charset="0"/>
                <a:hlinkClick r:id="rId3" tooltip="1928"/>
              </a:rPr>
              <a:t>1928</a:t>
            </a:r>
            <a:r>
              <a:rPr lang="ru-RU" sz="1400" dirty="0" smtClean="0">
                <a:latin typeface="Times New Roman" pitchFamily="18" charset="0"/>
                <a:cs typeface="Times New Roman" pitchFamily="18" charset="0"/>
              </a:rPr>
              <a:t> -  советский и американский </a:t>
            </a:r>
            <a:r>
              <a:rPr lang="ru-RU" sz="1400" u="sng" dirty="0" smtClean="0">
                <a:latin typeface="Times New Roman" pitchFamily="18" charset="0"/>
                <a:cs typeface="Times New Roman" pitchFamily="18" charset="0"/>
                <a:hlinkClick r:id="rId4" tooltip="Физик"/>
              </a:rPr>
              <a:t>физик</a:t>
            </a:r>
            <a:r>
              <a:rPr lang="ru-RU" sz="1400" dirty="0" smtClean="0">
                <a:latin typeface="Times New Roman" pitchFamily="18" charset="0"/>
                <a:cs typeface="Times New Roman" pitchFamily="18" charset="0"/>
              </a:rPr>
              <a:t>, лауреат </a:t>
            </a:r>
            <a:r>
              <a:rPr lang="ru-RU" sz="1400" u="sng" dirty="0" smtClean="0">
                <a:latin typeface="Times New Roman" pitchFamily="18" charset="0"/>
                <a:cs typeface="Times New Roman" pitchFamily="18" charset="0"/>
                <a:hlinkClick r:id="rId5" tooltip="Нобелевская премия по физике"/>
              </a:rPr>
              <a:t>Нобелевской премии по физике</a:t>
            </a:r>
            <a:r>
              <a:rPr lang="ru-RU" sz="1400" dirty="0" smtClean="0">
                <a:latin typeface="Times New Roman" pitchFamily="18" charset="0"/>
                <a:cs typeface="Times New Roman" pitchFamily="18" charset="0"/>
              </a:rPr>
              <a:t> (</a:t>
            </a:r>
            <a:r>
              <a:rPr lang="ru-RU" sz="1400" u="sng" dirty="0" smtClean="0">
                <a:latin typeface="Times New Roman" pitchFamily="18" charset="0"/>
                <a:cs typeface="Times New Roman" pitchFamily="18" charset="0"/>
                <a:hlinkClick r:id="rId6" tooltip="2003 год"/>
              </a:rPr>
              <a:t>2003</a:t>
            </a:r>
            <a:r>
              <a:rPr lang="ru-RU" sz="1400" dirty="0" smtClean="0">
                <a:latin typeface="Times New Roman" pitchFamily="18" charset="0"/>
                <a:cs typeface="Times New Roman" pitchFamily="18" charset="0"/>
              </a:rPr>
              <a:t>), </a:t>
            </a:r>
            <a:r>
              <a:rPr lang="ru-RU" sz="1400" u="sng" dirty="0" smtClean="0">
                <a:latin typeface="Times New Roman" pitchFamily="18" charset="0"/>
                <a:cs typeface="Times New Roman" pitchFamily="18" charset="0"/>
                <a:hlinkClick r:id="rId7" tooltip="Действительные члены РАН"/>
              </a:rPr>
              <a:t>академик РАН</a:t>
            </a:r>
            <a:r>
              <a:rPr lang="ru-RU" sz="1400" dirty="0" smtClean="0">
                <a:latin typeface="Times New Roman" pitchFamily="18" charset="0"/>
                <a:cs typeface="Times New Roman" pitchFamily="18" charset="0"/>
              </a:rPr>
              <a:t>, доктор физико-математических наук. Основные работы сделаны в области </a:t>
            </a:r>
            <a:r>
              <a:rPr lang="ru-RU" sz="1400" u="sng" dirty="0" smtClean="0">
                <a:latin typeface="Times New Roman" pitchFamily="18" charset="0"/>
                <a:cs typeface="Times New Roman" pitchFamily="18" charset="0"/>
                <a:hlinkClick r:id="rId8" tooltip="Физика конденсированных сред"/>
              </a:rPr>
              <a:t>физики конденсированных сред</a:t>
            </a:r>
            <a:r>
              <a:rPr lang="ru-RU" sz="1400" dirty="0" smtClean="0">
                <a:latin typeface="Times New Roman" pitchFamily="18" charset="0"/>
                <a:cs typeface="Times New Roman" pitchFamily="18" charset="0"/>
              </a:rPr>
              <a:t>. Совместно с </a:t>
            </a:r>
            <a:r>
              <a:rPr lang="ru-RU" sz="1400" u="sng" dirty="0" smtClean="0">
                <a:latin typeface="Times New Roman" pitchFamily="18" charset="0"/>
                <a:cs typeface="Times New Roman" pitchFamily="18" charset="0"/>
                <a:hlinkClick r:id="rId9" tooltip="Заварицкий, Николай Владимирович (страница отсутствует)"/>
              </a:rPr>
              <a:t>Николаем </a:t>
            </a:r>
            <a:r>
              <a:rPr lang="ru-RU" sz="1400" u="sng" dirty="0" err="1" smtClean="0">
                <a:latin typeface="Times New Roman" pitchFamily="18" charset="0"/>
                <a:cs typeface="Times New Roman" pitchFamily="18" charset="0"/>
                <a:hlinkClick r:id="rId9" tooltip="Заварицкий, Николай Владимирович (страница отсутствует)"/>
              </a:rPr>
              <a:t>Заварицким</a:t>
            </a:r>
            <a:r>
              <a:rPr lang="ru-RU" sz="1400" dirty="0" smtClean="0">
                <a:latin typeface="Times New Roman" pitchFamily="18" charset="0"/>
                <a:cs typeface="Times New Roman" pitchFamily="18" charset="0"/>
              </a:rPr>
              <a:t>  обнаружил при проверке </a:t>
            </a:r>
            <a:r>
              <a:rPr lang="ru-RU" sz="1400" u="sng" dirty="0" smtClean="0">
                <a:latin typeface="Times New Roman" pitchFamily="18" charset="0"/>
                <a:cs typeface="Times New Roman" pitchFamily="18" charset="0"/>
                <a:hlinkClick r:id="rId10" tooltip="Теория Гинзбурга — Ландау"/>
              </a:rPr>
              <a:t>теории Гинзбурга — Ландау</a:t>
            </a:r>
            <a:r>
              <a:rPr lang="ru-RU" sz="1400" dirty="0" smtClean="0">
                <a:latin typeface="Times New Roman" pitchFamily="18" charset="0"/>
                <a:cs typeface="Times New Roman" pitchFamily="18" charset="0"/>
              </a:rPr>
              <a:t> новый класс </a:t>
            </a:r>
            <a:r>
              <a:rPr lang="ru-RU" sz="1400" u="sng" dirty="0" smtClean="0">
                <a:latin typeface="Times New Roman" pitchFamily="18" charset="0"/>
                <a:cs typeface="Times New Roman" pitchFamily="18" charset="0"/>
                <a:hlinkClick r:id="rId11" tooltip="Сверхпроводимость"/>
              </a:rPr>
              <a:t>сверхпроводников</a:t>
            </a:r>
            <a:r>
              <a:rPr lang="ru-RU" sz="1400" dirty="0" smtClean="0">
                <a:latin typeface="Times New Roman" pitchFamily="18" charset="0"/>
                <a:cs typeface="Times New Roman" pitchFamily="18" charset="0"/>
              </a:rPr>
              <a:t> — </a:t>
            </a:r>
            <a:r>
              <a:rPr lang="ru-RU" sz="1400" u="sng" dirty="0" smtClean="0">
                <a:latin typeface="Times New Roman" pitchFamily="18" charset="0"/>
                <a:cs typeface="Times New Roman" pitchFamily="18" charset="0"/>
                <a:hlinkClick r:id="rId12" tooltip="Сверхпроводник второго типа (страница отсутствует)"/>
              </a:rPr>
              <a:t>сверхпроводники второго типа</a:t>
            </a:r>
            <a:r>
              <a:rPr lang="ru-RU" sz="1400" dirty="0" smtClean="0">
                <a:latin typeface="Times New Roman" pitchFamily="18" charset="0"/>
                <a:cs typeface="Times New Roman" pitchFamily="18" charset="0"/>
              </a:rPr>
              <a:t>. Этот новый тип сверхпроводников, в отличие от сверхпроводников первого типа, сохраняет свои свойства даже в присутствии сильного </a:t>
            </a:r>
            <a:r>
              <a:rPr lang="ru-RU" sz="1400" u="sng" dirty="0" smtClean="0">
                <a:latin typeface="Times New Roman" pitchFamily="18" charset="0"/>
                <a:cs typeface="Times New Roman" pitchFamily="18" charset="0"/>
                <a:hlinkClick r:id="rId13" tooltip="Магнитное поле"/>
              </a:rPr>
              <a:t>магнитного поля</a:t>
            </a:r>
            <a:r>
              <a:rPr lang="ru-RU" sz="1400" dirty="0" smtClean="0">
                <a:latin typeface="Times New Roman" pitchFamily="18" charset="0"/>
                <a:cs typeface="Times New Roman" pitchFamily="18" charset="0"/>
              </a:rPr>
              <a:t> (до 25 </a:t>
            </a:r>
            <a:r>
              <a:rPr lang="ru-RU" sz="1400" u="sng" dirty="0" smtClean="0">
                <a:latin typeface="Times New Roman" pitchFamily="18" charset="0"/>
                <a:cs typeface="Times New Roman" pitchFamily="18" charset="0"/>
                <a:hlinkClick r:id="rId14" tooltip="Тесла (единица измерения)"/>
              </a:rPr>
              <a:t>Тл</a:t>
            </a:r>
            <a:r>
              <a:rPr lang="ru-RU" sz="1400" dirty="0" smtClean="0">
                <a:latin typeface="Times New Roman" pitchFamily="18" charset="0"/>
                <a:cs typeface="Times New Roman" pitchFamily="18" charset="0"/>
              </a:rPr>
              <a:t>). Объяснил эти  свойства образованием регулярной решетки магнитных линий, которые окружены кольцевыми </a:t>
            </a:r>
            <a:r>
              <a:rPr lang="ru-RU" sz="1400" u="sng" dirty="0" smtClean="0">
                <a:latin typeface="Times New Roman" pitchFamily="18" charset="0"/>
                <a:cs typeface="Times New Roman" pitchFamily="18" charset="0"/>
                <a:hlinkClick r:id="rId15" tooltip="Электрический ток"/>
              </a:rPr>
              <a:t>токами</a:t>
            </a:r>
            <a:r>
              <a:rPr lang="ru-RU" sz="1400" dirty="0" smtClean="0">
                <a:latin typeface="Times New Roman" pitchFamily="18" charset="0"/>
                <a:cs typeface="Times New Roman" pitchFamily="18" charset="0"/>
              </a:rPr>
              <a:t>. Такая структура называется «вихревой решёткой </a:t>
            </a:r>
            <a:r>
              <a:rPr lang="ru-RU" sz="1400" dirty="0" err="1" smtClean="0">
                <a:latin typeface="Times New Roman" pitchFamily="18" charset="0"/>
                <a:cs typeface="Times New Roman" pitchFamily="18" charset="0"/>
              </a:rPr>
              <a:t>Абрикосова</a:t>
            </a:r>
            <a:r>
              <a:rPr lang="ru-RU" sz="1400" dirty="0" smtClean="0">
                <a:latin typeface="Times New Roman" pitchFamily="18" charset="0"/>
                <a:cs typeface="Times New Roman" pitchFamily="18" charset="0"/>
              </a:rPr>
              <a:t>». Занимался проблемой перехода </a:t>
            </a:r>
            <a:r>
              <a:rPr lang="ru-RU" sz="1400" u="sng" dirty="0" smtClean="0">
                <a:latin typeface="Times New Roman" pitchFamily="18" charset="0"/>
                <a:cs typeface="Times New Roman" pitchFamily="18" charset="0"/>
                <a:hlinkClick r:id="rId16" tooltip="Водород"/>
              </a:rPr>
              <a:t>водорода</a:t>
            </a:r>
            <a:r>
              <a:rPr lang="ru-RU" sz="1400" dirty="0" smtClean="0">
                <a:latin typeface="Times New Roman" pitchFamily="18" charset="0"/>
                <a:cs typeface="Times New Roman" pitchFamily="18" charset="0"/>
              </a:rPr>
              <a:t> в </a:t>
            </a:r>
            <a:r>
              <a:rPr lang="ru-RU" sz="1400" u="sng" dirty="0" smtClean="0">
                <a:latin typeface="Times New Roman" pitchFamily="18" charset="0"/>
                <a:cs typeface="Times New Roman" pitchFamily="18" charset="0"/>
                <a:hlinkClick r:id="rId17" tooltip="Металлы"/>
              </a:rPr>
              <a:t>металлическую</a:t>
            </a:r>
            <a:r>
              <a:rPr lang="ru-RU" sz="1400" dirty="0" smtClean="0">
                <a:latin typeface="Times New Roman" pitchFamily="18" charset="0"/>
                <a:cs typeface="Times New Roman" pitchFamily="18" charset="0"/>
              </a:rPr>
              <a:t> фазу внутри водородных </a:t>
            </a:r>
            <a:r>
              <a:rPr lang="ru-RU" sz="1400" u="sng" dirty="0" smtClean="0">
                <a:latin typeface="Times New Roman" pitchFamily="18" charset="0"/>
                <a:cs typeface="Times New Roman" pitchFamily="18" charset="0"/>
                <a:hlinkClick r:id="rId18" tooltip="Планета"/>
              </a:rPr>
              <a:t>планет</a:t>
            </a:r>
            <a:r>
              <a:rPr lang="ru-RU" sz="1400" dirty="0" smtClean="0">
                <a:latin typeface="Times New Roman" pitchFamily="18" charset="0"/>
                <a:cs typeface="Times New Roman" pitchFamily="18" charset="0"/>
              </a:rPr>
              <a:t>, </a:t>
            </a:r>
            <a:r>
              <a:rPr lang="ru-RU" sz="1400" u="sng" dirty="0" smtClean="0">
                <a:latin typeface="Times New Roman" pitchFamily="18" charset="0"/>
                <a:cs typeface="Times New Roman" pitchFamily="18" charset="0"/>
                <a:hlinkClick r:id="rId19" tooltip="Квантовая электродинамика"/>
              </a:rPr>
              <a:t>квантовой электродинамикой</a:t>
            </a:r>
            <a:r>
              <a:rPr lang="ru-RU" sz="1400" dirty="0" smtClean="0">
                <a:latin typeface="Times New Roman" pitchFamily="18" charset="0"/>
                <a:cs typeface="Times New Roman" pitchFamily="18" charset="0"/>
              </a:rPr>
              <a:t> высоких энергий, сверхпроводимостью в высокочастотных полях и в присутствии магнитных включений (открыл возможность сверхпроводимости без полосы запирания) и смог объяснить </a:t>
            </a:r>
            <a:r>
              <a:rPr lang="ru-RU" sz="1400" u="sng" dirty="0" smtClean="0">
                <a:latin typeface="Times New Roman" pitchFamily="18" charset="0"/>
                <a:cs typeface="Times New Roman" pitchFamily="18" charset="0"/>
                <a:hlinkClick r:id="rId20" tooltip="Сдвиг Найта"/>
              </a:rPr>
              <a:t>сдвиг </a:t>
            </a:r>
            <a:r>
              <a:rPr lang="ru-RU" sz="1400" u="sng" dirty="0" err="1" smtClean="0">
                <a:latin typeface="Times New Roman" pitchFamily="18" charset="0"/>
                <a:cs typeface="Times New Roman" pitchFamily="18" charset="0"/>
                <a:hlinkClick r:id="rId20" tooltip="Сдвиг Найта"/>
              </a:rPr>
              <a:t>Найта</a:t>
            </a:r>
            <a:r>
              <a:rPr lang="ru-RU" sz="1400" dirty="0" smtClean="0">
                <a:latin typeface="Times New Roman" pitchFamily="18" charset="0"/>
                <a:cs typeface="Times New Roman" pitchFamily="18" charset="0"/>
              </a:rPr>
              <a:t> при малых </a:t>
            </a:r>
            <a:r>
              <a:rPr lang="ru-RU" sz="1400" u="sng" dirty="0" smtClean="0">
                <a:latin typeface="Times New Roman" pitchFamily="18" charset="0"/>
                <a:cs typeface="Times New Roman" pitchFamily="18" charset="0"/>
                <a:hlinkClick r:id="rId21" tooltip="Температура"/>
              </a:rPr>
              <a:t>температурах</a:t>
            </a:r>
            <a:r>
              <a:rPr lang="ru-RU" sz="1400" dirty="0" smtClean="0">
                <a:latin typeface="Times New Roman" pitchFamily="18" charset="0"/>
                <a:cs typeface="Times New Roman" pitchFamily="18" charset="0"/>
              </a:rPr>
              <a:t> путём учета </a:t>
            </a:r>
            <a:r>
              <a:rPr lang="ru-RU" sz="1400" u="sng" dirty="0" smtClean="0">
                <a:latin typeface="Times New Roman" pitchFamily="18" charset="0"/>
                <a:cs typeface="Times New Roman" pitchFamily="18" charset="0"/>
                <a:hlinkClick r:id="rId22" tooltip="Спин"/>
              </a:rPr>
              <a:t>спин</a:t>
            </a:r>
            <a:r>
              <a:rPr lang="ru-RU" sz="1400" dirty="0" smtClean="0">
                <a:latin typeface="Times New Roman" pitchFamily="18" charset="0"/>
                <a:cs typeface="Times New Roman" pitchFamily="18" charset="0"/>
              </a:rPr>
              <a:t>-</a:t>
            </a:r>
            <a:r>
              <a:rPr lang="ru-RU" sz="1400" u="sng" dirty="0" smtClean="0">
                <a:latin typeface="Times New Roman" pitchFamily="18" charset="0"/>
                <a:cs typeface="Times New Roman" pitchFamily="18" charset="0"/>
                <a:hlinkClick r:id="rId23" tooltip="Орбита"/>
              </a:rPr>
              <a:t>орбитального</a:t>
            </a:r>
            <a:r>
              <a:rPr lang="ru-RU" sz="1400" dirty="0" smtClean="0">
                <a:latin typeface="Times New Roman" pitchFamily="18" charset="0"/>
                <a:cs typeface="Times New Roman" pitchFamily="18" charset="0"/>
              </a:rPr>
              <a:t> взаимодействия. Другие работы были посвящены теории не </a:t>
            </a:r>
            <a:r>
              <a:rPr lang="ru-RU" sz="1400" u="sng" dirty="0" smtClean="0">
                <a:latin typeface="Times New Roman" pitchFamily="18" charset="0"/>
                <a:cs typeface="Times New Roman" pitchFamily="18" charset="0"/>
                <a:hlinkClick r:id="rId24" tooltip="Сверхтекучесть"/>
              </a:rPr>
              <a:t>сверхтекучего</a:t>
            </a:r>
            <a:r>
              <a:rPr lang="ru-RU" sz="1400" dirty="0" smtClean="0">
                <a:latin typeface="Times New Roman" pitchFamily="18" charset="0"/>
                <a:cs typeface="Times New Roman" pitchFamily="18" charset="0"/>
              </a:rPr>
              <a:t> </a:t>
            </a:r>
            <a:r>
              <a:rPr lang="ru-RU" sz="1400" baseline="30000" dirty="0" smtClean="0">
                <a:latin typeface="Times New Roman" pitchFamily="18" charset="0"/>
                <a:cs typeface="Times New Roman" pitchFamily="18" charset="0"/>
              </a:rPr>
              <a:t>3</a:t>
            </a:r>
            <a:r>
              <a:rPr lang="ru-RU" sz="1400" dirty="0" smtClean="0">
                <a:latin typeface="Times New Roman" pitchFamily="18" charset="0"/>
                <a:cs typeface="Times New Roman" pitchFamily="18" charset="0"/>
              </a:rPr>
              <a:t>He и вещества при высоких давлениях, полуметаллам и переходам металл-</a:t>
            </a:r>
            <a:r>
              <a:rPr lang="ru-RU" sz="1400" u="sng" dirty="0" smtClean="0">
                <a:latin typeface="Times New Roman" pitchFamily="18" charset="0"/>
                <a:cs typeface="Times New Roman" pitchFamily="18" charset="0"/>
                <a:hlinkClick r:id="rId25" tooltip="Диэлектрик"/>
              </a:rPr>
              <a:t>диэлектрик</a:t>
            </a:r>
            <a:r>
              <a:rPr lang="ru-RU" sz="1400" dirty="0" smtClean="0">
                <a:latin typeface="Times New Roman" pitchFamily="18" charset="0"/>
                <a:cs typeface="Times New Roman" pitchFamily="18" charset="0"/>
              </a:rPr>
              <a:t>, </a:t>
            </a:r>
            <a:r>
              <a:rPr lang="ru-RU" sz="1400" u="sng" dirty="0" smtClean="0">
                <a:latin typeface="Times New Roman" pitchFamily="18" charset="0"/>
                <a:cs typeface="Times New Roman" pitchFamily="18" charset="0"/>
                <a:hlinkClick r:id="rId26" tooltip="Эффект Кондо"/>
              </a:rPr>
              <a:t>эффекту </a:t>
            </a:r>
            <a:r>
              <a:rPr lang="ru-RU" sz="1400" u="sng" dirty="0" err="1" smtClean="0">
                <a:latin typeface="Times New Roman" pitchFamily="18" charset="0"/>
                <a:cs typeface="Times New Roman" pitchFamily="18" charset="0"/>
                <a:hlinkClick r:id="rId26" tooltip="Эффект Кондо"/>
              </a:rPr>
              <a:t>Кондо</a:t>
            </a:r>
            <a:r>
              <a:rPr lang="ru-RU" sz="1400" dirty="0" smtClean="0">
                <a:latin typeface="Times New Roman" pitchFamily="18" charset="0"/>
                <a:cs typeface="Times New Roman" pitchFamily="18" charset="0"/>
              </a:rPr>
              <a:t> при низких температурах (при этом он предсказал </a:t>
            </a:r>
            <a:r>
              <a:rPr lang="ru-RU" sz="1400" u="sng" dirty="0" smtClean="0">
                <a:latin typeface="Times New Roman" pitchFamily="18" charset="0"/>
                <a:cs typeface="Times New Roman" pitchFamily="18" charset="0"/>
                <a:hlinkClick r:id="rId27" tooltip="Резонанс Абрикосова — Сула (страница отсутствует)"/>
              </a:rPr>
              <a:t>резонанс </a:t>
            </a:r>
            <a:r>
              <a:rPr lang="ru-RU" sz="1400" u="sng" dirty="0" err="1" smtClean="0">
                <a:latin typeface="Times New Roman" pitchFamily="18" charset="0"/>
                <a:cs typeface="Times New Roman" pitchFamily="18" charset="0"/>
                <a:hlinkClick r:id="rId27" tooltip="Резонанс Абрикосова — Сула (страница отсутствует)"/>
              </a:rPr>
              <a:t>Абрикосова</a:t>
            </a:r>
            <a:r>
              <a:rPr lang="ru-RU" sz="1400" u="sng" dirty="0" smtClean="0">
                <a:latin typeface="Times New Roman" pitchFamily="18" charset="0"/>
                <a:cs typeface="Times New Roman" pitchFamily="18" charset="0"/>
                <a:hlinkClick r:id="rId27" tooltip="Резонанс Абрикосова — Сула (страница отсутствует)"/>
              </a:rPr>
              <a:t> — </a:t>
            </a:r>
            <a:r>
              <a:rPr lang="ru-RU" sz="1400" u="sng" dirty="0" err="1" smtClean="0">
                <a:latin typeface="Times New Roman" pitchFamily="18" charset="0"/>
                <a:cs typeface="Times New Roman" pitchFamily="18" charset="0"/>
                <a:hlinkClick r:id="rId27" tooltip="Резонанс Абрикосова — Сула (страница отсутствует)"/>
              </a:rPr>
              <a:t>Сула</a:t>
            </a:r>
            <a:r>
              <a:rPr lang="ru-RU" sz="1400" dirty="0" smtClean="0">
                <a:latin typeface="Times New Roman" pitchFamily="18" charset="0"/>
                <a:cs typeface="Times New Roman" pitchFamily="18" charset="0"/>
              </a:rPr>
              <a:t>) и построению </a:t>
            </a:r>
            <a:r>
              <a:rPr lang="ru-RU" sz="1400" u="sng" dirty="0" smtClean="0">
                <a:latin typeface="Times New Roman" pitchFamily="18" charset="0"/>
                <a:cs typeface="Times New Roman" pitchFamily="18" charset="0"/>
                <a:hlinkClick r:id="rId28" tooltip="Полупроводник"/>
              </a:rPr>
              <a:t>полупроводников</a:t>
            </a:r>
            <a:r>
              <a:rPr lang="ru-RU" sz="1400" dirty="0" smtClean="0">
                <a:latin typeface="Times New Roman" pitchFamily="18" charset="0"/>
                <a:cs typeface="Times New Roman" pitchFamily="18" charset="0"/>
              </a:rPr>
              <a:t> без полосы запирания. Совместно с Н. Б. </a:t>
            </a:r>
            <a:r>
              <a:rPr lang="ru-RU" sz="1400" dirty="0" err="1" smtClean="0">
                <a:latin typeface="Times New Roman" pitchFamily="18" charset="0"/>
                <a:cs typeface="Times New Roman" pitchFamily="18" charset="0"/>
              </a:rPr>
              <a:t>Брантом</a:t>
            </a:r>
            <a:r>
              <a:rPr lang="ru-RU" sz="1400" dirty="0" smtClean="0">
                <a:latin typeface="Times New Roman" pitchFamily="18" charset="0"/>
                <a:cs typeface="Times New Roman" pitchFamily="18" charset="0"/>
              </a:rPr>
              <a:t>, Е. А. Свистовой и С. М. </a:t>
            </a:r>
            <a:r>
              <a:rPr lang="ru-RU" sz="1400" dirty="0" err="1" smtClean="0">
                <a:latin typeface="Times New Roman" pitchFamily="18" charset="0"/>
                <a:cs typeface="Times New Roman" pitchFamily="18" charset="0"/>
              </a:rPr>
              <a:t>Чудиновым</a:t>
            </a:r>
            <a:r>
              <a:rPr lang="ru-RU" sz="1400" dirty="0" smtClean="0">
                <a:latin typeface="Times New Roman" pitchFamily="18" charset="0"/>
                <a:cs typeface="Times New Roman" pitchFamily="18" charset="0"/>
              </a:rPr>
              <a:t> сделал </a:t>
            </a:r>
            <a:r>
              <a:rPr lang="ru-RU" sz="1400" u="sng" dirty="0" smtClean="0">
                <a:latin typeface="Times New Roman" pitchFamily="18" charset="0"/>
                <a:cs typeface="Times New Roman" pitchFamily="18" charset="0"/>
                <a:hlinkClick r:id="rId29" tooltip="Открытие"/>
              </a:rPr>
              <a:t>научное открытие</a:t>
            </a:r>
            <a:r>
              <a:rPr lang="ru-RU" sz="1400" dirty="0" smtClean="0">
                <a:latin typeface="Times New Roman" pitchFamily="18" charset="0"/>
                <a:cs typeface="Times New Roman" pitchFamily="18" charset="0"/>
              </a:rPr>
              <a:t> «Явление фазовых переходов вещества в магнитном поле». Смог объяснить большинство свойств высокотемпературных сверхпроводников на основе </a:t>
            </a:r>
            <a:r>
              <a:rPr lang="ru-RU" sz="1400" dirty="0" err="1" smtClean="0">
                <a:latin typeface="Times New Roman" pitchFamily="18" charset="0"/>
                <a:cs typeface="Times New Roman" pitchFamily="18" charset="0"/>
              </a:rPr>
              <a:t>купрата</a:t>
            </a:r>
            <a:r>
              <a:rPr lang="ru-RU" sz="1400" dirty="0" smtClean="0">
                <a:latin typeface="Times New Roman" pitchFamily="18" charset="0"/>
                <a:cs typeface="Times New Roman" pitchFamily="18" charset="0"/>
              </a:rPr>
              <a:t> и установил новый эффект линейного квантового магнитного сопротивления, который был впервые измерен ещё в </a:t>
            </a:r>
            <a:r>
              <a:rPr lang="ru-RU" sz="1400" u="sng" dirty="0" smtClean="0">
                <a:latin typeface="Times New Roman" pitchFamily="18" charset="0"/>
                <a:cs typeface="Times New Roman" pitchFamily="18" charset="0"/>
                <a:hlinkClick r:id="rId30" tooltip="1928 год"/>
              </a:rPr>
              <a:t>1928 году</a:t>
            </a:r>
            <a:r>
              <a:rPr lang="ru-RU" sz="1400" dirty="0" smtClean="0">
                <a:latin typeface="Times New Roman" pitchFamily="18" charset="0"/>
                <a:cs typeface="Times New Roman" pitchFamily="18" charset="0"/>
              </a:rPr>
              <a:t> </a:t>
            </a:r>
            <a:r>
              <a:rPr lang="ru-RU" sz="1400" u="sng" dirty="0" smtClean="0">
                <a:latin typeface="Times New Roman" pitchFamily="18" charset="0"/>
                <a:cs typeface="Times New Roman" pitchFamily="18" charset="0"/>
                <a:hlinkClick r:id="rId31" tooltip="Капица, Пётр Леонидович"/>
              </a:rPr>
              <a:t>П. Капицей</a:t>
            </a:r>
            <a:r>
              <a:rPr lang="ru-RU" sz="1400" dirty="0" smtClean="0">
                <a:latin typeface="Times New Roman" pitchFamily="18" charset="0"/>
                <a:cs typeface="Times New Roman" pitchFamily="18" charset="0"/>
              </a:rPr>
              <a:t>, но никогда не рассматривался в качестве самостоятельного эффекта. В </a:t>
            </a:r>
            <a:r>
              <a:rPr lang="ru-RU" sz="1400" u="sng" dirty="0" smtClean="0">
                <a:latin typeface="Times New Roman" pitchFamily="18" charset="0"/>
                <a:cs typeface="Times New Roman" pitchFamily="18" charset="0"/>
                <a:hlinkClick r:id="rId6" tooltip="2003 год"/>
              </a:rPr>
              <a:t>2003 году</a:t>
            </a:r>
            <a:r>
              <a:rPr lang="ru-RU" sz="1400" dirty="0" smtClean="0">
                <a:latin typeface="Times New Roman" pitchFamily="18" charset="0"/>
                <a:cs typeface="Times New Roman" pitchFamily="18" charset="0"/>
              </a:rPr>
              <a:t>, совместно с </a:t>
            </a:r>
            <a:r>
              <a:rPr lang="ru-RU" sz="1400" u="sng" dirty="0" smtClean="0">
                <a:latin typeface="Times New Roman" pitchFamily="18" charset="0"/>
                <a:cs typeface="Times New Roman" pitchFamily="18" charset="0"/>
                <a:hlinkClick r:id="rId32" tooltip="Гинзбург, Виталий Лазаревич"/>
              </a:rPr>
              <a:t>В. Л. Гинзбургом</a:t>
            </a:r>
            <a:r>
              <a:rPr lang="ru-RU" sz="1400" dirty="0" smtClean="0">
                <a:latin typeface="Times New Roman" pitchFamily="18" charset="0"/>
                <a:cs typeface="Times New Roman" pitchFamily="18" charset="0"/>
              </a:rPr>
              <a:t> и </a:t>
            </a:r>
            <a:r>
              <a:rPr lang="ru-RU" sz="1400" u="sng" dirty="0" smtClean="0">
                <a:latin typeface="Times New Roman" pitchFamily="18" charset="0"/>
                <a:cs typeface="Times New Roman" pitchFamily="18" charset="0"/>
                <a:hlinkClick r:id="rId33" tooltip="Леггет, Энтони Джэймс"/>
              </a:rPr>
              <a:t>Э. </a:t>
            </a:r>
            <a:r>
              <a:rPr lang="ru-RU" sz="1400" u="sng" dirty="0" err="1" smtClean="0">
                <a:latin typeface="Times New Roman" pitchFamily="18" charset="0"/>
                <a:cs typeface="Times New Roman" pitchFamily="18" charset="0"/>
                <a:hlinkClick r:id="rId33" tooltip="Леггет, Энтони Джэймс"/>
              </a:rPr>
              <a:t>Леггетом</a:t>
            </a:r>
            <a:r>
              <a:rPr lang="ru-RU" sz="1400" dirty="0" smtClean="0">
                <a:latin typeface="Times New Roman" pitchFamily="18" charset="0"/>
                <a:cs typeface="Times New Roman" pitchFamily="18" charset="0"/>
              </a:rPr>
              <a:t>, получил Нобелевскую премию по физике за «основополагающие работы по теории сверхпроводников и сверхтекучих жидкостей».</a:t>
            </a:r>
            <a:endParaRPr lang="ru-RU" sz="1400" dirty="0">
              <a:latin typeface="Times New Roman" pitchFamily="18" charset="0"/>
              <a:cs typeface="Times New Roman" pitchFamily="18" charset="0"/>
            </a:endParaRPr>
          </a:p>
        </p:txBody>
      </p:sp>
      <p:sp>
        <p:nvSpPr>
          <p:cNvPr id="4" name="Прямоугольник 3">
            <a:hlinkClick r:id="rId34" action="ppaction://hlinksldjump"/>
          </p:cNvPr>
          <p:cNvSpPr/>
          <p:nvPr/>
        </p:nvSpPr>
        <p:spPr>
          <a:xfrm>
            <a:off x="491351" y="6143644"/>
            <a:ext cx="3038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«2003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8676" name="Picture 3"/>
          <p:cNvPicPr>
            <a:picLocks noChangeAspect="1" noChangeArrowheads="1"/>
          </p:cNvPicPr>
          <p:nvPr/>
        </p:nvPicPr>
        <p:blipFill>
          <a:blip r:embed="rId35"/>
          <a:srcRect/>
          <a:stretch>
            <a:fillRect/>
          </a:stretch>
        </p:blipFill>
        <p:spPr bwMode="auto">
          <a:xfrm>
            <a:off x="357188" y="1785938"/>
            <a:ext cx="2708275" cy="3643312"/>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b="1" dirty="0" smtClean="0"/>
              <a:t/>
            </a:r>
            <a:br>
              <a:rPr lang="ru-RU" b="1" dirty="0" smtClean="0"/>
            </a:br>
            <a:r>
              <a:rPr lang="ru-RU" dirty="0" smtClean="0">
                <a:latin typeface="Arial" pitchFamily="34" charset="0"/>
                <a:cs typeface="Arial" pitchFamily="34" charset="0"/>
              </a:rPr>
              <a:t>Гинзбург, Виталий </a:t>
            </a:r>
            <a:r>
              <a:rPr lang="ru-RU" dirty="0" err="1" smtClean="0">
                <a:latin typeface="Arial" pitchFamily="34" charset="0"/>
                <a:cs typeface="Arial" pitchFamily="34" charset="0"/>
              </a:rPr>
              <a:t>Лазаревич</a:t>
            </a:r>
            <a:r>
              <a:rPr lang="ru-RU" dirty="0" smtClean="0">
                <a:latin typeface="Arial" pitchFamily="34" charset="0"/>
                <a:cs typeface="Arial" pitchFamily="34" charset="0"/>
              </a:rPr>
              <a:t/>
            </a:r>
            <a:br>
              <a:rPr lang="ru-RU" dirty="0" smtClean="0">
                <a:latin typeface="Arial" pitchFamily="34" charset="0"/>
                <a:cs typeface="Arial" pitchFamily="34" charset="0"/>
              </a:rPr>
            </a:br>
            <a:endParaRPr lang="ru-RU" dirty="0">
              <a:latin typeface="Arial" pitchFamily="34" charset="0"/>
              <a:cs typeface="Arial" pitchFamily="34" charset="0"/>
            </a:endParaRPr>
          </a:p>
        </p:txBody>
      </p:sp>
      <p:sp>
        <p:nvSpPr>
          <p:cNvPr id="3" name="Содержимое 2"/>
          <p:cNvSpPr>
            <a:spLocks noGrp="1"/>
          </p:cNvSpPr>
          <p:nvPr>
            <p:ph idx="1"/>
          </p:nvPr>
        </p:nvSpPr>
        <p:spPr>
          <a:xfrm>
            <a:off x="3429000" y="1357313"/>
            <a:ext cx="5257800" cy="4768850"/>
          </a:xfrm>
        </p:spPr>
        <p:txBody>
          <a:bodyPr>
            <a:normAutofit fontScale="47500" lnSpcReduction="20000"/>
          </a:bodyPr>
          <a:lstStyle/>
          <a:p>
            <a:pPr fontAlgn="auto">
              <a:spcAft>
                <a:spcPts val="0"/>
              </a:spcAft>
              <a:buFont typeface="Wingdings 2"/>
              <a:buChar char=""/>
              <a:defRPr/>
            </a:pPr>
            <a:r>
              <a:rPr lang="ru-RU" dirty="0" smtClean="0">
                <a:latin typeface="Times New Roman" pitchFamily="18" charset="0"/>
                <a:cs typeface="Times New Roman" pitchFamily="18" charset="0"/>
              </a:rPr>
              <a:t>Дата рождения 21 сентября (</a:t>
            </a:r>
            <a:r>
              <a:rPr lang="ru-RU" u="sng" dirty="0" smtClean="0">
                <a:latin typeface="Times New Roman" pitchFamily="18" charset="0"/>
                <a:cs typeface="Times New Roman" pitchFamily="18" charset="0"/>
                <a:hlinkClick r:id="rId2" tooltip="4 октября"/>
              </a:rPr>
              <a:t>4 октября</a:t>
            </a:r>
            <a:r>
              <a:rPr lang="ru-RU" dirty="0" smtClean="0">
                <a:latin typeface="Times New Roman" pitchFamily="18" charset="0"/>
                <a:cs typeface="Times New Roman" pitchFamily="18" charset="0"/>
              </a:rPr>
              <a:t>) 1916 - </a:t>
            </a:r>
            <a:r>
              <a:rPr lang="ru-RU" u="sng" dirty="0" smtClean="0">
                <a:latin typeface="Times New Roman" pitchFamily="18" charset="0"/>
                <a:cs typeface="Times New Roman" pitchFamily="18" charset="0"/>
                <a:hlinkClick r:id="rId3" tooltip="СССР"/>
              </a:rPr>
              <a:t>советский</a:t>
            </a:r>
            <a:r>
              <a:rPr lang="ru-RU" dirty="0" smtClean="0">
                <a:latin typeface="Times New Roman" pitchFamily="18" charset="0"/>
                <a:cs typeface="Times New Roman" pitchFamily="18" charset="0"/>
              </a:rPr>
              <a:t> и </a:t>
            </a:r>
            <a:r>
              <a:rPr lang="ru-RU" u="sng" dirty="0" smtClean="0">
                <a:latin typeface="Times New Roman" pitchFamily="18" charset="0"/>
                <a:cs typeface="Times New Roman" pitchFamily="18" charset="0"/>
                <a:hlinkClick r:id="rId4" tooltip="Россия"/>
              </a:rPr>
              <a:t>российский</a:t>
            </a:r>
            <a:r>
              <a:rPr lang="ru-RU" dirty="0" smtClean="0">
                <a:latin typeface="Times New Roman" pitchFamily="18" charset="0"/>
                <a:cs typeface="Times New Roman" pitchFamily="18" charset="0"/>
              </a:rPr>
              <a:t> физик-теоретик, </a:t>
            </a:r>
            <a:r>
              <a:rPr lang="ru-RU" u="sng" dirty="0" smtClean="0">
                <a:latin typeface="Times New Roman" pitchFamily="18" charset="0"/>
                <a:cs typeface="Times New Roman" pitchFamily="18" charset="0"/>
                <a:hlinkClick r:id="rId5" tooltip="Академик"/>
              </a:rPr>
              <a:t>академик</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6" tooltip="АН СССР"/>
              </a:rPr>
              <a:t>АН СССР</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7" tooltip="1966"/>
              </a:rPr>
              <a:t>1966</a:t>
            </a:r>
            <a:r>
              <a:rPr lang="ru-RU" dirty="0" smtClean="0">
                <a:latin typeface="Times New Roman" pitchFamily="18" charset="0"/>
                <a:cs typeface="Times New Roman" pitchFamily="18" charset="0"/>
              </a:rPr>
              <a:t>—</a:t>
            </a:r>
            <a:r>
              <a:rPr lang="ru-RU" u="sng" dirty="0" smtClean="0">
                <a:latin typeface="Times New Roman" pitchFamily="18" charset="0"/>
                <a:cs typeface="Times New Roman" pitchFamily="18" charset="0"/>
                <a:hlinkClick r:id="rId8" tooltip="1991"/>
              </a:rPr>
              <a:t>1991</a:t>
            </a:r>
            <a:r>
              <a:rPr lang="ru-RU" dirty="0" smtClean="0">
                <a:latin typeface="Times New Roman" pitchFamily="18" charset="0"/>
                <a:cs typeface="Times New Roman" pitchFamily="18" charset="0"/>
              </a:rPr>
              <a:t>) и </a:t>
            </a:r>
            <a:r>
              <a:rPr lang="ru-RU" u="sng" dirty="0" smtClean="0">
                <a:latin typeface="Times New Roman" pitchFamily="18" charset="0"/>
                <a:cs typeface="Times New Roman" pitchFamily="18" charset="0"/>
                <a:hlinkClick r:id="rId9" tooltip="РАН"/>
              </a:rPr>
              <a:t>РАН</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8" tooltip="1991"/>
              </a:rPr>
              <a:t>1991</a:t>
            </a:r>
            <a:r>
              <a:rPr lang="ru-RU" dirty="0" smtClean="0">
                <a:latin typeface="Times New Roman" pitchFamily="18" charset="0"/>
                <a:cs typeface="Times New Roman" pitchFamily="18" charset="0"/>
              </a:rPr>
              <a:t>—</a:t>
            </a:r>
            <a:r>
              <a:rPr lang="ru-RU" u="sng" dirty="0" smtClean="0">
                <a:latin typeface="Times New Roman" pitchFamily="18" charset="0"/>
                <a:cs typeface="Times New Roman" pitchFamily="18" charset="0"/>
                <a:hlinkClick r:id="rId10" tooltip="2009"/>
              </a:rPr>
              <a:t>2009</a:t>
            </a:r>
            <a:r>
              <a:rPr lang="ru-RU" dirty="0" smtClean="0">
                <a:latin typeface="Times New Roman" pitchFamily="18" charset="0"/>
                <a:cs typeface="Times New Roman" pitchFamily="18" charset="0"/>
              </a:rPr>
              <a:t>), доктор физико-математических наук (</a:t>
            </a:r>
            <a:r>
              <a:rPr lang="ru-RU" u="sng" dirty="0" smtClean="0">
                <a:latin typeface="Times New Roman" pitchFamily="18" charset="0"/>
                <a:cs typeface="Times New Roman" pitchFamily="18" charset="0"/>
                <a:hlinkClick r:id="rId11" tooltip="1942"/>
              </a:rPr>
              <a:t>1942</a:t>
            </a:r>
            <a:r>
              <a:rPr lang="ru-RU" dirty="0" smtClean="0">
                <a:latin typeface="Times New Roman" pitchFamily="18" charset="0"/>
                <a:cs typeface="Times New Roman" pitchFamily="18" charset="0"/>
              </a:rPr>
              <a:t>), лауреат </a:t>
            </a:r>
            <a:r>
              <a:rPr lang="ru-RU" u="sng" dirty="0" smtClean="0">
                <a:latin typeface="Times New Roman" pitchFamily="18" charset="0"/>
                <a:cs typeface="Times New Roman" pitchFamily="18" charset="0"/>
                <a:hlinkClick r:id="rId12" tooltip="Нобелевская премия по физике"/>
              </a:rPr>
              <a:t>Нобелевской премии по физике</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13" tooltip="2003"/>
              </a:rPr>
              <a:t>2003</a:t>
            </a:r>
            <a:r>
              <a:rPr lang="ru-RU" dirty="0" smtClean="0">
                <a:latin typeface="Times New Roman" pitchFamily="18" charset="0"/>
                <a:cs typeface="Times New Roman" pitchFamily="18" charset="0"/>
              </a:rPr>
              <a:t>). Основные труды по распространению </a:t>
            </a:r>
            <a:r>
              <a:rPr lang="ru-RU" u="sng" dirty="0" smtClean="0">
                <a:latin typeface="Times New Roman" pitchFamily="18" charset="0"/>
                <a:cs typeface="Times New Roman" pitchFamily="18" charset="0"/>
                <a:hlinkClick r:id="rId14" tooltip="Радиоизлучение"/>
              </a:rPr>
              <a:t>радиоволн</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15" tooltip="Астрофизика"/>
              </a:rPr>
              <a:t>астрофизике</a:t>
            </a:r>
            <a:r>
              <a:rPr lang="ru-RU" dirty="0" smtClean="0">
                <a:latin typeface="Times New Roman" pitchFamily="18" charset="0"/>
                <a:cs typeface="Times New Roman" pitchFamily="18" charset="0"/>
              </a:rPr>
              <a:t>, происхождению </a:t>
            </a:r>
            <a:r>
              <a:rPr lang="ru-RU" u="sng" dirty="0" smtClean="0">
                <a:latin typeface="Times New Roman" pitchFamily="18" charset="0"/>
                <a:cs typeface="Times New Roman" pitchFamily="18" charset="0"/>
                <a:hlinkClick r:id="rId16" tooltip="Космические лучи"/>
              </a:rPr>
              <a:t>космических лучей</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17" tooltip="Эффект Вавилова — Черенкова"/>
              </a:rPr>
              <a:t>излучению Вавилова — Черенкова</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18" tooltip="Физика плазмы"/>
              </a:rPr>
              <a:t>физике плазмы</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19" tooltip="Кристаллооптика"/>
              </a:rPr>
              <a:t>кристаллооптике</a:t>
            </a:r>
            <a:r>
              <a:rPr lang="ru-RU" dirty="0" smtClean="0">
                <a:latin typeface="Times New Roman" pitchFamily="18" charset="0"/>
                <a:cs typeface="Times New Roman" pitchFamily="18" charset="0"/>
              </a:rPr>
              <a:t> и др. Автор около 400 научных статей и около 10 монографий по теоретической физике, радиоастрономии и физике космических лучей. В 1940 году разработал </a:t>
            </a:r>
            <a:r>
              <a:rPr lang="ru-RU" i="1" dirty="0" smtClean="0">
                <a:latin typeface="Times New Roman" pitchFamily="18" charset="0"/>
                <a:cs typeface="Times New Roman" pitchFamily="18" charset="0"/>
              </a:rPr>
              <a:t>квантовую теорию эффекта Вавилова — Черенкова</a:t>
            </a:r>
            <a:r>
              <a:rPr lang="ru-RU" dirty="0" smtClean="0">
                <a:latin typeface="Times New Roman" pitchFamily="18" charset="0"/>
                <a:cs typeface="Times New Roman" pitchFamily="18" charset="0"/>
              </a:rPr>
              <a:t> и </a:t>
            </a:r>
            <a:r>
              <a:rPr lang="ru-RU" i="1" dirty="0" smtClean="0">
                <a:latin typeface="Times New Roman" pitchFamily="18" charset="0"/>
                <a:cs typeface="Times New Roman" pitchFamily="18" charset="0"/>
              </a:rPr>
              <a:t>теорию </a:t>
            </a:r>
            <a:r>
              <a:rPr lang="ru-RU" i="1" dirty="0" err="1" smtClean="0">
                <a:latin typeface="Times New Roman" pitchFamily="18" charset="0"/>
                <a:cs typeface="Times New Roman" pitchFamily="18" charset="0"/>
              </a:rPr>
              <a:t>черенковского</a:t>
            </a:r>
            <a:r>
              <a:rPr lang="ru-RU" i="1" dirty="0" smtClean="0">
                <a:latin typeface="Times New Roman" pitchFamily="18" charset="0"/>
                <a:cs typeface="Times New Roman" pitchFamily="18" charset="0"/>
              </a:rPr>
              <a:t> излучения в кристаллах</a:t>
            </a:r>
            <a:r>
              <a:rPr lang="ru-RU" dirty="0" smtClean="0">
                <a:latin typeface="Times New Roman" pitchFamily="18" charset="0"/>
                <a:cs typeface="Times New Roman" pitchFamily="18" charset="0"/>
              </a:rPr>
              <a:t>. Совместно с </a:t>
            </a:r>
            <a:r>
              <a:rPr lang="ru-RU" u="sng" dirty="0" smtClean="0">
                <a:latin typeface="Times New Roman" pitchFamily="18" charset="0"/>
                <a:cs typeface="Times New Roman" pitchFamily="18" charset="0"/>
                <a:hlinkClick r:id="rId20" tooltip="Франк, Илья Михайлович"/>
              </a:rPr>
              <a:t>И. М. Франком</a:t>
            </a:r>
            <a:r>
              <a:rPr lang="ru-RU" dirty="0" smtClean="0">
                <a:latin typeface="Times New Roman" pitchFamily="18" charset="0"/>
                <a:cs typeface="Times New Roman" pitchFamily="18" charset="0"/>
              </a:rPr>
              <a:t> создал </a:t>
            </a:r>
            <a:r>
              <a:rPr lang="ru-RU" i="1" dirty="0" smtClean="0">
                <a:latin typeface="Times New Roman" pitchFamily="18" charset="0"/>
                <a:cs typeface="Times New Roman" pitchFamily="18" charset="0"/>
              </a:rPr>
              <a:t>теорию переходного излучения</a:t>
            </a:r>
            <a:r>
              <a:rPr lang="ru-RU" dirty="0" smtClean="0">
                <a:latin typeface="Times New Roman" pitchFamily="18" charset="0"/>
                <a:cs typeface="Times New Roman" pitchFamily="18" charset="0"/>
              </a:rPr>
              <a:t>, возникающего при пересечении частицей границы двух сред.  Создал (совместно с </a:t>
            </a:r>
            <a:r>
              <a:rPr lang="ru-RU" u="sng" dirty="0" smtClean="0">
                <a:latin typeface="Times New Roman" pitchFamily="18" charset="0"/>
                <a:cs typeface="Times New Roman" pitchFamily="18" charset="0"/>
                <a:hlinkClick r:id="rId21" tooltip="Ландау, Лев Давидович"/>
              </a:rPr>
              <a:t>Л. Д. Ландау</a:t>
            </a:r>
            <a:r>
              <a:rPr lang="ru-RU" dirty="0" smtClean="0">
                <a:latin typeface="Times New Roman" pitchFamily="18" charset="0"/>
                <a:cs typeface="Times New Roman" pitchFamily="18" charset="0"/>
              </a:rPr>
              <a:t>) полуфеноменологическую теорию сверхпроводимости (</a:t>
            </a:r>
            <a:r>
              <a:rPr lang="ru-RU" u="sng" dirty="0" smtClean="0">
                <a:latin typeface="Times New Roman" pitchFamily="18" charset="0"/>
                <a:cs typeface="Times New Roman" pitchFamily="18" charset="0"/>
                <a:hlinkClick r:id="rId22" tooltip="Теория Гинзбурга — Ландау"/>
              </a:rPr>
              <a:t>теория Гинзбурга — Ландау</a:t>
            </a:r>
            <a:r>
              <a:rPr lang="ru-RU" dirty="0" smtClean="0">
                <a:latin typeface="Times New Roman" pitchFamily="18" charset="0"/>
                <a:cs typeface="Times New Roman" pitchFamily="18" charset="0"/>
              </a:rPr>
              <a:t>). Создал (совместно с </a:t>
            </a:r>
            <a:r>
              <a:rPr lang="ru-RU" u="sng" dirty="0" smtClean="0">
                <a:latin typeface="Times New Roman" pitchFamily="18" charset="0"/>
                <a:cs typeface="Times New Roman" pitchFamily="18" charset="0"/>
                <a:hlinkClick r:id="rId23" tooltip="Питаевский, Лев Петрович"/>
              </a:rPr>
              <a:t>Л. П. </a:t>
            </a:r>
            <a:r>
              <a:rPr lang="ru-RU" u="sng" dirty="0" err="1" smtClean="0">
                <a:latin typeface="Times New Roman" pitchFamily="18" charset="0"/>
                <a:cs typeface="Times New Roman" pitchFamily="18" charset="0"/>
                <a:hlinkClick r:id="rId23" tooltip="Питаевский, Лев Петрович"/>
              </a:rPr>
              <a:t>Питаевским</a:t>
            </a:r>
            <a:r>
              <a:rPr lang="ru-RU" dirty="0" smtClean="0">
                <a:latin typeface="Times New Roman" pitchFamily="18" charset="0"/>
                <a:cs typeface="Times New Roman" pitchFamily="18" charset="0"/>
              </a:rPr>
              <a:t>) полуфеноменологическую теорию сверхтекучести (</a:t>
            </a:r>
            <a:r>
              <a:rPr lang="ru-RU" i="1" dirty="0" smtClean="0">
                <a:latin typeface="Times New Roman" pitchFamily="18" charset="0"/>
                <a:cs typeface="Times New Roman" pitchFamily="18" charset="0"/>
              </a:rPr>
              <a:t>теория Гинзбурга — </a:t>
            </a:r>
            <a:r>
              <a:rPr lang="ru-RU" i="1" dirty="0" err="1" smtClean="0">
                <a:latin typeface="Times New Roman" pitchFamily="18" charset="0"/>
                <a:cs typeface="Times New Roman" pitchFamily="18" charset="0"/>
              </a:rPr>
              <a:t>Питаевского</a:t>
            </a:r>
            <a:r>
              <a:rPr lang="ru-RU" dirty="0" smtClean="0">
                <a:latin typeface="Times New Roman" pitchFamily="18" charset="0"/>
                <a:cs typeface="Times New Roman" pitchFamily="18" charset="0"/>
              </a:rPr>
              <a:t>). Разработал теорию магнитотормозного космического радиоизлучения и радиоастрономическую теорию происхождения космических лучей.</a:t>
            </a:r>
            <a:endParaRPr lang="ru-RU" dirty="0">
              <a:latin typeface="Times New Roman" pitchFamily="18" charset="0"/>
              <a:cs typeface="Times New Roman" pitchFamily="18" charset="0"/>
            </a:endParaRPr>
          </a:p>
        </p:txBody>
      </p:sp>
      <p:sp>
        <p:nvSpPr>
          <p:cNvPr id="4" name="Прямоугольник 3">
            <a:hlinkClick r:id="rId24" action="ppaction://hlinksldjump"/>
          </p:cNvPr>
          <p:cNvSpPr/>
          <p:nvPr/>
        </p:nvSpPr>
        <p:spPr>
          <a:xfrm>
            <a:off x="491351" y="6143644"/>
            <a:ext cx="3038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«2003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9700" name="Picture 2"/>
          <p:cNvPicPr>
            <a:picLocks noChangeAspect="1" noChangeArrowheads="1"/>
          </p:cNvPicPr>
          <p:nvPr/>
        </p:nvPicPr>
        <p:blipFill>
          <a:blip r:embed="rId25"/>
          <a:srcRect/>
          <a:stretch>
            <a:fillRect/>
          </a:stretch>
        </p:blipFill>
        <p:spPr bwMode="auto">
          <a:xfrm>
            <a:off x="428625" y="1857375"/>
            <a:ext cx="2743200" cy="3929063"/>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68412"/>
          </a:xfrm>
        </p:spPr>
        <p:txBody>
          <a:bodyPr>
            <a:normAutofit fontScale="90000"/>
          </a:bodyPr>
          <a:lstStyle/>
          <a:p>
            <a:pPr algn="ctr" fontAlgn="auto">
              <a:spcAft>
                <a:spcPts val="0"/>
              </a:spcAft>
              <a:defRPr/>
            </a:pPr>
            <a:r>
              <a:rPr lang="ru-RU" dirty="0" smtClean="0">
                <a:latin typeface="Arial" pitchFamily="34" charset="0"/>
                <a:cs typeface="Arial" pitchFamily="34" charset="0"/>
              </a:rPr>
              <a:t>2010 год</a:t>
            </a:r>
            <a:r>
              <a:rPr lang="ru-RU" dirty="0" smtClean="0"/>
              <a:t/>
            </a:r>
            <a:br>
              <a:rPr lang="ru-RU" dirty="0" smtClean="0"/>
            </a:br>
            <a:r>
              <a:rPr lang="ru-RU" sz="2400" dirty="0" smtClean="0">
                <a:latin typeface="Times New Roman" pitchFamily="18" charset="0"/>
                <a:cs typeface="Times New Roman" pitchFamily="18" charset="0"/>
              </a:rPr>
              <a:t> «за новаторские эксперименты по исследованию двумерного материала </a:t>
            </a:r>
            <a:r>
              <a:rPr lang="ru-RU" sz="2400" dirty="0" err="1" smtClean="0">
                <a:latin typeface="Times New Roman" pitchFamily="18" charset="0"/>
                <a:cs typeface="Times New Roman" pitchFamily="18" charset="0"/>
                <a:hlinkClick r:id="rId2" tooltip="Графен"/>
              </a:rPr>
              <a:t>графена</a:t>
            </a:r>
            <a:r>
              <a:rPr lang="ru-RU" sz="2400" dirty="0" smtClean="0">
                <a:latin typeface="Times New Roman" pitchFamily="18" charset="0"/>
                <a:cs typeface="Times New Roman" pitchFamily="18" charset="0"/>
              </a:rPr>
              <a:t>»</a:t>
            </a:r>
            <a:endParaRPr lang="ru-RU" sz="2700" dirty="0">
              <a:latin typeface="Times New Roman" pitchFamily="18" charset="0"/>
              <a:cs typeface="Times New Roman" pitchFamily="18" charset="0"/>
            </a:endParaRPr>
          </a:p>
        </p:txBody>
      </p:sp>
      <p:sp>
        <p:nvSpPr>
          <p:cNvPr id="9" name="Прямоугольник 8">
            <a:hlinkClick r:id="rId3" action="ppaction://hlinksldjump"/>
          </p:cNvPr>
          <p:cNvSpPr/>
          <p:nvPr/>
        </p:nvSpPr>
        <p:spPr>
          <a:xfrm rot="10800000" flipV="1">
            <a:off x="1571604" y="1785926"/>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Константин Новоселов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3" name="Прямоугольник 12">
            <a:hlinkClick r:id="rId4" action="ppaction://hlinksldjump"/>
          </p:cNvPr>
          <p:cNvSpPr/>
          <p:nvPr/>
        </p:nvSpPr>
        <p:spPr>
          <a:xfrm>
            <a:off x="4631315" y="6000768"/>
            <a:ext cx="363272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Завершить презентацию</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4" name="Прямоугольник 13">
            <a:hlinkClick r:id="rId5" action="ppaction://hlinksldjump"/>
          </p:cNvPr>
          <p:cNvSpPr/>
          <p:nvPr/>
        </p:nvSpPr>
        <p:spPr>
          <a:xfrm rot="10800000" flipV="1">
            <a:off x="5357818" y="1785926"/>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Андрей Гейм</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0725" name="Picture 4">
            <a:hlinkClick r:id="rId3" action="ppaction://hlinksldjump"/>
          </p:cNvPr>
          <p:cNvPicPr>
            <a:picLocks noChangeAspect="1" noChangeArrowheads="1"/>
          </p:cNvPicPr>
          <p:nvPr/>
        </p:nvPicPr>
        <p:blipFill>
          <a:blip r:embed="rId6"/>
          <a:srcRect/>
          <a:stretch>
            <a:fillRect/>
          </a:stretch>
        </p:blipFill>
        <p:spPr bwMode="auto">
          <a:xfrm>
            <a:off x="1428750" y="2643188"/>
            <a:ext cx="2428875" cy="3214687"/>
          </a:xfrm>
          <a:prstGeom prst="rect">
            <a:avLst/>
          </a:prstGeom>
          <a:noFill/>
          <a:ln w="9525">
            <a:noFill/>
            <a:miter lim="800000"/>
            <a:headEnd/>
            <a:tailEnd/>
          </a:ln>
        </p:spPr>
      </p:pic>
      <p:pic>
        <p:nvPicPr>
          <p:cNvPr id="30726" name="Picture 5">
            <a:hlinkClick r:id="rId5" action="ppaction://hlinksldjump"/>
          </p:cNvPr>
          <p:cNvPicPr>
            <a:picLocks noChangeAspect="1" noChangeArrowheads="1"/>
          </p:cNvPicPr>
          <p:nvPr/>
        </p:nvPicPr>
        <p:blipFill>
          <a:blip r:embed="rId7"/>
          <a:srcRect/>
          <a:stretch>
            <a:fillRect/>
          </a:stretch>
        </p:blipFill>
        <p:spPr bwMode="auto">
          <a:xfrm>
            <a:off x="5357813" y="2628900"/>
            <a:ext cx="2255837" cy="3157538"/>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b="1" dirty="0" smtClean="0"/>
              <a:t/>
            </a:r>
            <a:br>
              <a:rPr lang="ru-RU" b="1" dirty="0" smtClean="0"/>
            </a:br>
            <a:r>
              <a:rPr lang="ru-RU" dirty="0" smtClean="0">
                <a:latin typeface="Arial" pitchFamily="34" charset="0"/>
                <a:cs typeface="Arial" pitchFamily="34" charset="0"/>
              </a:rPr>
              <a:t>Новосёлов, Константин Сергеевич</a:t>
            </a:r>
            <a:r>
              <a:rPr lang="ru-RU" sz="4900" dirty="0" smtClean="0"/>
              <a:t/>
            </a:r>
            <a:br>
              <a:rPr lang="ru-RU" sz="4900" dirty="0" smtClean="0"/>
            </a:br>
            <a:endParaRPr lang="ru-RU" sz="4900" dirty="0"/>
          </a:p>
        </p:txBody>
      </p:sp>
      <p:sp>
        <p:nvSpPr>
          <p:cNvPr id="3" name="Содержимое 2"/>
          <p:cNvSpPr>
            <a:spLocks noGrp="1"/>
          </p:cNvSpPr>
          <p:nvPr>
            <p:ph idx="1"/>
          </p:nvPr>
        </p:nvSpPr>
        <p:spPr>
          <a:xfrm>
            <a:off x="3429000" y="1600200"/>
            <a:ext cx="5257800" cy="3043238"/>
          </a:xfrm>
        </p:spPr>
        <p:txBody>
          <a:bodyPr>
            <a:normAutofit fontScale="70000" lnSpcReduction="20000"/>
          </a:bodyPr>
          <a:lstStyle/>
          <a:p>
            <a:pPr fontAlgn="auto">
              <a:spcAft>
                <a:spcPts val="0"/>
              </a:spcAft>
              <a:buFont typeface="Wingdings 2"/>
              <a:buChar char=""/>
              <a:defRPr/>
            </a:pPr>
            <a:r>
              <a:rPr lang="ru-RU" sz="2100" dirty="0" smtClean="0">
                <a:latin typeface="Times New Roman" pitchFamily="18" charset="0"/>
                <a:cs typeface="Times New Roman" pitchFamily="18" charset="0"/>
              </a:rPr>
              <a:t>Дата рождения </a:t>
            </a:r>
            <a:r>
              <a:rPr lang="ru-RU" sz="2100" u="sng" dirty="0" smtClean="0">
                <a:latin typeface="Times New Roman" pitchFamily="18" charset="0"/>
                <a:cs typeface="Times New Roman" pitchFamily="18" charset="0"/>
                <a:hlinkClick r:id="rId2" tooltip="23 августа"/>
              </a:rPr>
              <a:t>23 августа</a:t>
            </a:r>
            <a:r>
              <a:rPr lang="ru-RU" sz="2100" dirty="0" smtClean="0">
                <a:latin typeface="Times New Roman" pitchFamily="18" charset="0"/>
                <a:cs typeface="Times New Roman" pitchFamily="18" charset="0"/>
              </a:rPr>
              <a:t> </a:t>
            </a:r>
            <a:r>
              <a:rPr lang="ru-RU" sz="2100" u="sng" dirty="0" smtClean="0">
                <a:latin typeface="Times New Roman" pitchFamily="18" charset="0"/>
                <a:cs typeface="Times New Roman" pitchFamily="18" charset="0"/>
                <a:hlinkClick r:id="rId3" tooltip="1974 год"/>
              </a:rPr>
              <a:t>1974</a:t>
            </a:r>
            <a:r>
              <a:rPr lang="ru-RU" sz="2100" dirty="0" smtClean="0">
                <a:latin typeface="Times New Roman" pitchFamily="18" charset="0"/>
                <a:cs typeface="Times New Roman" pitchFamily="18" charset="0"/>
              </a:rPr>
              <a:t>, российский и британский физик. Лауреат </a:t>
            </a:r>
            <a:r>
              <a:rPr lang="ru-RU" sz="2100" u="sng" dirty="0" smtClean="0">
                <a:latin typeface="Times New Roman" pitchFamily="18" charset="0"/>
                <a:cs typeface="Times New Roman" pitchFamily="18" charset="0"/>
                <a:hlinkClick r:id="rId4" tooltip="Нобелевская премия по физике"/>
              </a:rPr>
              <a:t>Нобелевской премии по физике</a:t>
            </a:r>
            <a:r>
              <a:rPr lang="ru-RU" sz="2100" dirty="0" smtClean="0">
                <a:latin typeface="Times New Roman" pitchFamily="18" charset="0"/>
                <a:cs typeface="Times New Roman" pitchFamily="18" charset="0"/>
              </a:rPr>
              <a:t> 2010 года (совместно с </a:t>
            </a:r>
            <a:r>
              <a:rPr lang="ru-RU" sz="2100" u="sng" dirty="0" smtClean="0">
                <a:latin typeface="Times New Roman" pitchFamily="18" charset="0"/>
                <a:cs typeface="Times New Roman" pitchFamily="18" charset="0"/>
                <a:hlinkClick r:id="rId5" tooltip="Гейм, Андрей Константинович"/>
              </a:rPr>
              <a:t>Андреем Геймом</a:t>
            </a:r>
            <a:r>
              <a:rPr lang="ru-RU" sz="2100" dirty="0" smtClean="0">
                <a:latin typeface="Times New Roman" pitchFamily="18" charset="0"/>
                <a:cs typeface="Times New Roman" pitchFamily="18" charset="0"/>
              </a:rPr>
              <a:t>), член </a:t>
            </a:r>
            <a:r>
              <a:rPr lang="ru-RU" sz="2100" u="sng" dirty="0" smtClean="0">
                <a:latin typeface="Times New Roman" pitchFamily="18" charset="0"/>
                <a:cs typeface="Times New Roman" pitchFamily="18" charset="0"/>
                <a:hlinkClick r:id="rId6" tooltip="Лондонское королевское общество"/>
              </a:rPr>
              <a:t>Лондонского королевского общества</a:t>
            </a:r>
            <a:r>
              <a:rPr lang="ru-RU" sz="2100" dirty="0" smtClean="0">
                <a:latin typeface="Times New Roman" pitchFamily="18" charset="0"/>
                <a:cs typeface="Times New Roman" pitchFamily="18" charset="0"/>
              </a:rPr>
              <a:t> (с 2011). Самый молодой из ныне живущих нобелевских лауреатов во всех областях (по состоянию на 2010 год). 31 декабря 2011 года было объявлено о присвоении ему звания </a:t>
            </a:r>
            <a:r>
              <a:rPr lang="ru-RU" sz="2100" u="sng" dirty="0" smtClean="0">
                <a:latin typeface="Times New Roman" pitchFamily="18" charset="0"/>
                <a:cs typeface="Times New Roman" pitchFamily="18" charset="0"/>
                <a:hlinkClick r:id="rId7" tooltip="Рыцарь-бакалавр"/>
              </a:rPr>
              <a:t>рыцаря-бакалавра</a:t>
            </a:r>
            <a:r>
              <a:rPr lang="ru-RU" sz="2100" dirty="0" smtClean="0">
                <a:latin typeface="Times New Roman" pitchFamily="18" charset="0"/>
                <a:cs typeface="Times New Roman" pitchFamily="18" charset="0"/>
              </a:rPr>
              <a:t> указом королевы </a:t>
            </a:r>
            <a:r>
              <a:rPr lang="ru-RU" sz="2100" u="sng" dirty="0" smtClean="0">
                <a:latin typeface="Times New Roman" pitchFamily="18" charset="0"/>
                <a:cs typeface="Times New Roman" pitchFamily="18" charset="0"/>
                <a:hlinkClick r:id="rId8" tooltip="Елизавета II"/>
              </a:rPr>
              <a:t>Елизаветы II</a:t>
            </a:r>
            <a:r>
              <a:rPr lang="ru-RU" sz="2100" dirty="0" smtClean="0">
                <a:latin typeface="Times New Roman" pitchFamily="18" charset="0"/>
                <a:cs typeface="Times New Roman" pitchFamily="18" charset="0"/>
              </a:rPr>
              <a:t> за заслуги перед наукой. Занимается исследованиями в области </a:t>
            </a:r>
            <a:r>
              <a:rPr lang="ru-RU" sz="2100" u="sng" dirty="0" err="1" smtClean="0">
                <a:latin typeface="Times New Roman" pitchFamily="18" charset="0"/>
                <a:cs typeface="Times New Roman" pitchFamily="18" charset="0"/>
                <a:hlinkClick r:id="rId9" tooltip="Мезоскопическая физика"/>
              </a:rPr>
              <a:t>мезоскопической</a:t>
            </a:r>
            <a:r>
              <a:rPr lang="ru-RU" sz="2100" u="sng" dirty="0" smtClean="0">
                <a:latin typeface="Times New Roman" pitchFamily="18" charset="0"/>
                <a:cs typeface="Times New Roman" pitchFamily="18" charset="0"/>
                <a:hlinkClick r:id="rId9" tooltip="Мезоскопическая физика"/>
              </a:rPr>
              <a:t> физики</a:t>
            </a:r>
            <a:r>
              <a:rPr lang="ru-RU" sz="2100" dirty="0" smtClean="0">
                <a:latin typeface="Times New Roman" pitchFamily="18" charset="0"/>
                <a:cs typeface="Times New Roman" pitchFamily="18" charset="0"/>
              </a:rPr>
              <a:t> и </a:t>
            </a:r>
            <a:r>
              <a:rPr lang="ru-RU" sz="2100" u="sng" dirty="0" err="1" smtClean="0">
                <a:latin typeface="Times New Roman" pitchFamily="18" charset="0"/>
                <a:cs typeface="Times New Roman" pitchFamily="18" charset="0"/>
                <a:hlinkClick r:id="rId10" tooltip="Нанотехнология"/>
              </a:rPr>
              <a:t>нанотехнологий</a:t>
            </a:r>
            <a:r>
              <a:rPr lang="ru-RU" sz="2100" dirty="0" smtClean="0">
                <a:latin typeface="Times New Roman" pitchFamily="18" charset="0"/>
                <a:cs typeface="Times New Roman" pitchFamily="18" charset="0"/>
              </a:rPr>
              <a:t>. В 2004 году совместно с Андреем Геймом открыл новую </a:t>
            </a:r>
            <a:r>
              <a:rPr lang="ru-RU" sz="2100" u="sng" dirty="0" err="1" smtClean="0">
                <a:latin typeface="Times New Roman" pitchFamily="18" charset="0"/>
                <a:cs typeface="Times New Roman" pitchFamily="18" charset="0"/>
                <a:hlinkClick r:id="rId11" tooltip="Аллотропия"/>
              </a:rPr>
              <a:t>аллотропную</a:t>
            </a:r>
            <a:r>
              <a:rPr lang="ru-RU" sz="2100" dirty="0" smtClean="0">
                <a:latin typeface="Times New Roman" pitchFamily="18" charset="0"/>
                <a:cs typeface="Times New Roman" pitchFamily="18" charset="0"/>
              </a:rPr>
              <a:t> модификацию </a:t>
            </a:r>
            <a:r>
              <a:rPr lang="ru-RU" sz="2100" u="sng" dirty="0" smtClean="0">
                <a:latin typeface="Times New Roman" pitchFamily="18" charset="0"/>
                <a:cs typeface="Times New Roman" pitchFamily="18" charset="0"/>
                <a:hlinkClick r:id="rId12" tooltip="Углерод"/>
              </a:rPr>
              <a:t>углерода</a:t>
            </a:r>
            <a:r>
              <a:rPr lang="ru-RU" sz="2100" dirty="0" smtClean="0">
                <a:latin typeface="Times New Roman" pitchFamily="18" charset="0"/>
                <a:cs typeface="Times New Roman" pitchFamily="18" charset="0"/>
              </a:rPr>
              <a:t> — </a:t>
            </a:r>
            <a:r>
              <a:rPr lang="ru-RU" sz="2100" u="sng" dirty="0" err="1" smtClean="0">
                <a:latin typeface="Times New Roman" pitchFamily="18" charset="0"/>
                <a:cs typeface="Times New Roman" pitchFamily="18" charset="0"/>
                <a:hlinkClick r:id="rId13" tooltip="Графен"/>
              </a:rPr>
              <a:t>графен</a:t>
            </a:r>
            <a:r>
              <a:rPr lang="ru-RU" sz="2100" dirty="0" smtClean="0">
                <a:latin typeface="Times New Roman" pitchFamily="18" charset="0"/>
                <a:cs typeface="Times New Roman" pitchFamily="18" charset="0"/>
              </a:rPr>
              <a:t>, который представляет собой одинарный слой атомов углерода. Опубликовал более 60 научных статей, включая 9 статей в журналах </a:t>
            </a:r>
            <a:r>
              <a:rPr lang="ru-RU" sz="2100" u="sng" dirty="0" err="1" smtClean="0">
                <a:latin typeface="Times New Roman" pitchFamily="18" charset="0"/>
                <a:cs typeface="Times New Roman" pitchFamily="18" charset="0"/>
                <a:hlinkClick r:id="rId14" tooltip="Nature"/>
              </a:rPr>
              <a:t>Nature</a:t>
            </a:r>
            <a:r>
              <a:rPr lang="ru-RU" sz="2100" dirty="0" smtClean="0">
                <a:latin typeface="Times New Roman" pitchFamily="18" charset="0"/>
                <a:cs typeface="Times New Roman" pitchFamily="18" charset="0"/>
              </a:rPr>
              <a:t> и </a:t>
            </a:r>
            <a:r>
              <a:rPr lang="ru-RU" sz="2100" u="sng" dirty="0" err="1" smtClean="0">
                <a:latin typeface="Times New Roman" pitchFamily="18" charset="0"/>
                <a:cs typeface="Times New Roman" pitchFamily="18" charset="0"/>
                <a:hlinkClick r:id="rId15" tooltip="Science (журнал)"/>
              </a:rPr>
              <a:t>Science</a:t>
            </a:r>
            <a:r>
              <a:rPr lang="ru-RU" sz="2100" dirty="0" smtClean="0">
                <a:latin typeface="Times New Roman" pitchFamily="18" charset="0"/>
                <a:cs typeface="Times New Roman" pitchFamily="18" charset="0"/>
              </a:rPr>
              <a:t>.</a:t>
            </a:r>
          </a:p>
          <a:p>
            <a:pPr fontAlgn="auto">
              <a:spcAft>
                <a:spcPts val="0"/>
              </a:spcAft>
              <a:buFont typeface="Wingdings 2"/>
              <a:buChar char=""/>
              <a:defRPr/>
            </a:pPr>
            <a:endParaRPr lang="ru-RU" dirty="0"/>
          </a:p>
        </p:txBody>
      </p:sp>
      <p:sp>
        <p:nvSpPr>
          <p:cNvPr id="4" name="Прямоугольник 3">
            <a:hlinkClick r:id="rId16" action="ppaction://hlinksldjump"/>
          </p:cNvPr>
          <p:cNvSpPr/>
          <p:nvPr/>
        </p:nvSpPr>
        <p:spPr>
          <a:xfrm>
            <a:off x="491351" y="6143644"/>
            <a:ext cx="3038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«2010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1748" name="Picture 4"/>
          <p:cNvPicPr>
            <a:picLocks noChangeAspect="1" noChangeArrowheads="1"/>
          </p:cNvPicPr>
          <p:nvPr/>
        </p:nvPicPr>
        <p:blipFill>
          <a:blip r:embed="rId17"/>
          <a:srcRect/>
          <a:stretch>
            <a:fillRect/>
          </a:stretch>
        </p:blipFill>
        <p:spPr bwMode="auto">
          <a:xfrm>
            <a:off x="428625" y="1857375"/>
            <a:ext cx="2752725" cy="3643313"/>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Прямоугольник 3"/>
          <p:cNvPicPr>
            <a:picLocks noChangeArrowheads="1"/>
          </p:cNvPicPr>
          <p:nvPr/>
        </p:nvPicPr>
        <p:blipFill>
          <a:blip r:embed="rId2"/>
          <a:srcRect/>
          <a:stretch>
            <a:fillRect/>
          </a:stretch>
        </p:blipFill>
        <p:spPr bwMode="auto">
          <a:xfrm>
            <a:off x="1993900" y="255588"/>
            <a:ext cx="5102225" cy="755650"/>
          </a:xfrm>
          <a:prstGeom prst="rect">
            <a:avLst/>
          </a:prstGeom>
          <a:noFill/>
        </p:spPr>
      </p:pic>
      <p:sp>
        <p:nvSpPr>
          <p:cNvPr id="14338" name="Прямоугольник 4"/>
          <p:cNvSpPr>
            <a:spLocks noChangeArrowheads="1"/>
          </p:cNvSpPr>
          <p:nvPr/>
        </p:nvSpPr>
        <p:spPr bwMode="auto">
          <a:xfrm>
            <a:off x="571500" y="1214438"/>
            <a:ext cx="8001000" cy="4524375"/>
          </a:xfrm>
          <a:prstGeom prst="rect">
            <a:avLst/>
          </a:prstGeom>
          <a:noFill/>
          <a:ln w="9525">
            <a:noFill/>
            <a:miter lim="800000"/>
            <a:headEnd/>
            <a:tailEnd/>
          </a:ln>
        </p:spPr>
        <p:txBody>
          <a:bodyPr>
            <a:spAutoFit/>
          </a:bodyPr>
          <a:lstStyle/>
          <a:p>
            <a:pPr algn="ctr"/>
            <a:r>
              <a:rPr lang="ru-RU">
                <a:latin typeface="Franklin Gothic Book" pitchFamily="34" charset="0"/>
                <a:cs typeface="Times New Roman" pitchFamily="18" charset="0"/>
              </a:rPr>
              <a:t>Данная презентация является продолжением серии  об  ученых, внесших наибольший вклад в развитие физики. В этой части речь пойдет о </a:t>
            </a:r>
            <a:r>
              <a:rPr lang="ru-RU">
                <a:latin typeface="Franklin Gothic Book" pitchFamily="34" charset="0"/>
              </a:rPr>
              <a:t>Нобелевских лауреатах из России. Список составлен по материалам официальных документов </a:t>
            </a:r>
            <a:r>
              <a:rPr lang="ru-RU">
                <a:latin typeface="Franklin Gothic Book" pitchFamily="34" charset="0"/>
                <a:hlinkClick r:id="rId3" tooltip="Нобелевский комитет"/>
              </a:rPr>
              <a:t>Нобелевского комитета</a:t>
            </a:r>
            <a:r>
              <a:rPr lang="ru-RU">
                <a:latin typeface="Franklin Gothic Book" pitchFamily="34" charset="0"/>
              </a:rPr>
              <a:t>. В список включены </a:t>
            </a:r>
            <a:r>
              <a:rPr lang="ru-RU">
                <a:latin typeface="Franklin Gothic Book" pitchFamily="34" charset="0"/>
                <a:hlinkClick r:id="rId4" tooltip="Лауреат"/>
              </a:rPr>
              <a:t>лауреаты</a:t>
            </a:r>
            <a:r>
              <a:rPr lang="ru-RU">
                <a:latin typeface="Franklin Gothic Book" pitchFamily="34" charset="0"/>
              </a:rPr>
              <a:t>, которые, исходя из материалов Нобелевского комитета, имели на момент вручения премии </a:t>
            </a:r>
            <a:r>
              <a:rPr lang="ru-RU">
                <a:latin typeface="Franklin Gothic Book" pitchFamily="34" charset="0"/>
                <a:hlinkClick r:id="rId5" tooltip="Подданство"/>
              </a:rPr>
              <a:t>подданство</a:t>
            </a:r>
            <a:r>
              <a:rPr lang="ru-RU">
                <a:latin typeface="Franklin Gothic Book" pitchFamily="34" charset="0"/>
              </a:rPr>
              <a:t> </a:t>
            </a:r>
            <a:r>
              <a:rPr lang="ru-RU">
                <a:latin typeface="Franklin Gothic Book" pitchFamily="34" charset="0"/>
                <a:hlinkClick r:id="rId6" tooltip="Российская империя"/>
              </a:rPr>
              <a:t>Российской империи</a:t>
            </a:r>
            <a:r>
              <a:rPr lang="ru-RU">
                <a:latin typeface="Franklin Gothic Book" pitchFamily="34" charset="0"/>
              </a:rPr>
              <a:t>, </a:t>
            </a:r>
            <a:r>
              <a:rPr lang="ru-RU">
                <a:latin typeface="Franklin Gothic Book" pitchFamily="34" charset="0"/>
                <a:hlinkClick r:id="rId7" tooltip="Гражданство"/>
              </a:rPr>
              <a:t>гражданство</a:t>
            </a:r>
            <a:r>
              <a:rPr lang="ru-RU">
                <a:latin typeface="Franklin Gothic Book" pitchFamily="34" charset="0"/>
              </a:rPr>
              <a:t> </a:t>
            </a:r>
            <a:r>
              <a:rPr lang="ru-RU">
                <a:latin typeface="Franklin Gothic Book" pitchFamily="34" charset="0"/>
                <a:hlinkClick r:id="rId8" tooltip="СССР"/>
              </a:rPr>
              <a:t>СССР</a:t>
            </a:r>
            <a:r>
              <a:rPr lang="ru-RU">
                <a:latin typeface="Franklin Gothic Book" pitchFamily="34" charset="0"/>
              </a:rPr>
              <a:t>, </a:t>
            </a:r>
            <a:r>
              <a:rPr lang="ru-RU">
                <a:latin typeface="Franklin Gothic Book" pitchFamily="34" charset="0"/>
                <a:hlinkClick r:id="rId9" tooltip="Российская Федерация"/>
              </a:rPr>
              <a:t>Российской Федерации</a:t>
            </a:r>
            <a:r>
              <a:rPr lang="ru-RU">
                <a:latin typeface="Franklin Gothic Book" pitchFamily="34" charset="0"/>
              </a:rPr>
              <a:t>. В дополнительные списки включены лауреаты, которые на момент вручения премии не имели гражданства СССР или России, но родились на территории, в тот момент принадлежавшей России или СССР, а также лауреаты, имевшие на момент вручения премии </a:t>
            </a:r>
            <a:r>
              <a:rPr lang="ru-RU">
                <a:latin typeface="Franklin Gothic Book" pitchFamily="34" charset="0"/>
                <a:hlinkClick r:id="rId5" tooltip="Подданство"/>
              </a:rPr>
              <a:t>подданство</a:t>
            </a:r>
            <a:r>
              <a:rPr lang="ru-RU">
                <a:latin typeface="Franklin Gothic Book" pitchFamily="34" charset="0"/>
              </a:rPr>
              <a:t> </a:t>
            </a:r>
            <a:r>
              <a:rPr lang="ru-RU">
                <a:latin typeface="Franklin Gothic Book" pitchFamily="34" charset="0"/>
                <a:hlinkClick r:id="rId6" tooltip="Российская империя"/>
              </a:rPr>
              <a:t>Российской империи</a:t>
            </a:r>
            <a:r>
              <a:rPr lang="ru-RU">
                <a:latin typeface="Franklin Gothic Book" pitchFamily="34" charset="0"/>
              </a:rPr>
              <a:t>, </a:t>
            </a:r>
            <a:r>
              <a:rPr lang="ru-RU">
                <a:latin typeface="Franklin Gothic Book" pitchFamily="34" charset="0"/>
                <a:hlinkClick r:id="rId7" tooltip="Гражданство"/>
              </a:rPr>
              <a:t>гражданство</a:t>
            </a:r>
            <a:r>
              <a:rPr lang="ru-RU">
                <a:latin typeface="Franklin Gothic Book" pitchFamily="34" charset="0"/>
              </a:rPr>
              <a:t> </a:t>
            </a:r>
            <a:r>
              <a:rPr lang="ru-RU">
                <a:latin typeface="Franklin Gothic Book" pitchFamily="34" charset="0"/>
                <a:hlinkClick r:id="rId8" tooltip="СССР"/>
              </a:rPr>
              <a:t>СССР</a:t>
            </a:r>
            <a:r>
              <a:rPr lang="ru-RU">
                <a:latin typeface="Franklin Gothic Book" pitchFamily="34" charset="0"/>
              </a:rPr>
              <a:t>, </a:t>
            </a:r>
            <a:r>
              <a:rPr lang="ru-RU">
                <a:latin typeface="Franklin Gothic Book" pitchFamily="34" charset="0"/>
                <a:hlinkClick r:id="rId9" tooltip="Российская Федерация"/>
              </a:rPr>
              <a:t>Российской Федерации</a:t>
            </a:r>
            <a:r>
              <a:rPr lang="ru-RU">
                <a:latin typeface="Franklin Gothic Book" pitchFamily="34" charset="0"/>
              </a:rPr>
              <a:t>, но, исходя из материалов Нобелевского комитета, имели иную государственную или национальную принадлежность. Презентация </a:t>
            </a:r>
            <a:r>
              <a:rPr lang="ru-RU">
                <a:latin typeface="Franklin Gothic Book" pitchFamily="34" charset="0"/>
                <a:cs typeface="Times New Roman" pitchFamily="18" charset="0"/>
              </a:rPr>
              <a:t>  состоит  из нескольких ключевых слайдов, на которых перечислены  фамилии ученых и их изображения. При этом и имя и изображение являются ссылками на вспомогательные слайды, на которых о данных личностях рассказывается более подробно.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fontAlgn="auto">
              <a:spcAft>
                <a:spcPts val="0"/>
              </a:spcAft>
              <a:defRPr/>
            </a:pPr>
            <a:r>
              <a:rPr lang="ru-RU" b="1" dirty="0" smtClean="0"/>
              <a:t/>
            </a:r>
            <a:br>
              <a:rPr lang="ru-RU" b="1" dirty="0" smtClean="0"/>
            </a:br>
            <a:r>
              <a:rPr lang="ru-RU" b="1" dirty="0" smtClean="0">
                <a:latin typeface="Arial" pitchFamily="34" charset="0"/>
                <a:cs typeface="Arial" pitchFamily="34" charset="0"/>
              </a:rPr>
              <a:t>Гейм, Андрей Константинович</a:t>
            </a:r>
            <a:br>
              <a:rPr lang="ru-RU" b="1" dirty="0" smtClean="0">
                <a:latin typeface="Arial" pitchFamily="34" charset="0"/>
                <a:cs typeface="Arial" pitchFamily="34" charset="0"/>
              </a:rPr>
            </a:br>
            <a:endParaRPr lang="ru-RU" dirty="0">
              <a:latin typeface="Arial" pitchFamily="34" charset="0"/>
              <a:cs typeface="Arial" pitchFamily="34" charset="0"/>
            </a:endParaRPr>
          </a:p>
        </p:txBody>
      </p:sp>
      <p:sp>
        <p:nvSpPr>
          <p:cNvPr id="3" name="Содержимое 2"/>
          <p:cNvSpPr>
            <a:spLocks noGrp="1"/>
          </p:cNvSpPr>
          <p:nvPr>
            <p:ph idx="1"/>
          </p:nvPr>
        </p:nvSpPr>
        <p:spPr>
          <a:xfrm>
            <a:off x="3429000" y="1285875"/>
            <a:ext cx="5257800" cy="4840288"/>
          </a:xfrm>
        </p:spPr>
        <p:txBody>
          <a:bodyPr>
            <a:normAutofit fontScale="47500" lnSpcReduction="20000"/>
          </a:bodyPr>
          <a:lstStyle/>
          <a:p>
            <a:pPr fontAlgn="auto">
              <a:spcAft>
                <a:spcPts val="0"/>
              </a:spcAft>
              <a:buFont typeface="Wingdings 2"/>
              <a:buChar char=""/>
              <a:defRPr/>
            </a:pPr>
            <a:r>
              <a:rPr lang="ru-RU" dirty="0" smtClean="0">
                <a:latin typeface="Times New Roman" pitchFamily="18" charset="0"/>
                <a:cs typeface="Times New Roman" pitchFamily="18" charset="0"/>
              </a:rPr>
              <a:t>Дата рождения </a:t>
            </a:r>
            <a:r>
              <a:rPr lang="ru-RU" u="sng" dirty="0" smtClean="0">
                <a:latin typeface="Times New Roman" pitchFamily="18" charset="0"/>
                <a:cs typeface="Times New Roman" pitchFamily="18" charset="0"/>
                <a:hlinkClick r:id="rId2" tooltip="21 октября"/>
              </a:rPr>
              <a:t>21 октября</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3" tooltip="1958"/>
              </a:rPr>
              <a:t>1958</a:t>
            </a:r>
            <a:r>
              <a:rPr lang="ru-RU" dirty="0" smtClean="0">
                <a:latin typeface="Times New Roman" pitchFamily="18" charset="0"/>
                <a:cs typeface="Times New Roman" pitchFamily="18" charset="0"/>
              </a:rPr>
              <a:t> -  </a:t>
            </a:r>
            <a:r>
              <a:rPr lang="ru-RU" u="sng" dirty="0" smtClean="0">
                <a:latin typeface="Times New Roman" pitchFamily="18" charset="0"/>
                <a:cs typeface="Times New Roman" pitchFamily="18" charset="0"/>
                <a:hlinkClick r:id="rId4" tooltip="СССР"/>
              </a:rPr>
              <a:t>советский</a:t>
            </a:r>
            <a:r>
              <a:rPr lang="ru-RU" dirty="0" smtClean="0">
                <a:latin typeface="Times New Roman" pitchFamily="18" charset="0"/>
                <a:cs typeface="Times New Roman" pitchFamily="18" charset="0"/>
              </a:rPr>
              <a:t>, нидерландский и британский физик, лауреат </a:t>
            </a:r>
            <a:r>
              <a:rPr lang="ru-RU" u="sng" dirty="0" smtClean="0">
                <a:latin typeface="Times New Roman" pitchFamily="18" charset="0"/>
                <a:cs typeface="Times New Roman" pitchFamily="18" charset="0"/>
                <a:hlinkClick r:id="rId5" tooltip="Нобелевская премия по физике"/>
              </a:rPr>
              <a:t>Нобелевской премии по физике</a:t>
            </a:r>
            <a:r>
              <a:rPr lang="ru-RU" dirty="0" smtClean="0">
                <a:latin typeface="Times New Roman" pitchFamily="18" charset="0"/>
                <a:cs typeface="Times New Roman" pitchFamily="18" charset="0"/>
              </a:rPr>
              <a:t> 2010 года (совместно с </a:t>
            </a:r>
            <a:r>
              <a:rPr lang="ru-RU" u="sng" dirty="0" smtClean="0">
                <a:latin typeface="Times New Roman" pitchFamily="18" charset="0"/>
                <a:cs typeface="Times New Roman" pitchFamily="18" charset="0"/>
                <a:hlinkClick r:id="rId6" tooltip="Новосёлов, Константин Сергеевич"/>
              </a:rPr>
              <a:t>Константином </a:t>
            </a:r>
            <a:r>
              <a:rPr lang="ru-RU" u="sng" dirty="0" err="1" smtClean="0">
                <a:latin typeface="Times New Roman" pitchFamily="18" charset="0"/>
                <a:cs typeface="Times New Roman" pitchFamily="18" charset="0"/>
                <a:hlinkClick r:id="rId6" tooltip="Новосёлов, Константин Сергеевич"/>
              </a:rPr>
              <a:t>Новосёловым</a:t>
            </a:r>
            <a:r>
              <a:rPr lang="ru-RU" dirty="0" smtClean="0">
                <a:latin typeface="Times New Roman" pitchFamily="18" charset="0"/>
                <a:cs typeface="Times New Roman" pitchFamily="18" charset="0"/>
              </a:rPr>
              <a:t>), один из первооткрывателей </a:t>
            </a:r>
            <a:r>
              <a:rPr lang="ru-RU" u="sng" dirty="0" err="1" smtClean="0">
                <a:latin typeface="Times New Roman" pitchFamily="18" charset="0"/>
                <a:cs typeface="Times New Roman" pitchFamily="18" charset="0"/>
                <a:hlinkClick r:id="rId7" tooltip="Графен"/>
              </a:rPr>
              <a:t>графена</a:t>
            </a:r>
            <a:r>
              <a:rPr lang="ru-RU" dirty="0" smtClean="0">
                <a:latin typeface="Times New Roman" pitchFamily="18" charset="0"/>
                <a:cs typeface="Times New Roman" pitchFamily="18" charset="0"/>
              </a:rPr>
              <a:t>. 31 декабря 2011 года указом королевы </a:t>
            </a:r>
            <a:r>
              <a:rPr lang="ru-RU" u="sng" dirty="0" smtClean="0">
                <a:latin typeface="Times New Roman" pitchFamily="18" charset="0"/>
                <a:cs typeface="Times New Roman" pitchFamily="18" charset="0"/>
                <a:hlinkClick r:id="rId8" tooltip="Елизавета II"/>
              </a:rPr>
              <a:t>Елизаветы Второй</a:t>
            </a:r>
            <a:r>
              <a:rPr lang="ru-RU" dirty="0" smtClean="0">
                <a:latin typeface="Times New Roman" pitchFamily="18" charset="0"/>
                <a:cs typeface="Times New Roman" pitchFamily="18" charset="0"/>
              </a:rPr>
              <a:t> за заслуги перед наукой ему присвоено звание рыцаря. Создал </a:t>
            </a:r>
            <a:r>
              <a:rPr lang="ru-RU" u="sng" dirty="0" err="1" smtClean="0">
                <a:latin typeface="Times New Roman" pitchFamily="18" charset="0"/>
                <a:cs typeface="Times New Roman" pitchFamily="18" charset="0"/>
                <a:hlinkClick r:id="rId9" tooltip="Бионика"/>
              </a:rPr>
              <a:t>биомиметический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адгезив</a:t>
            </a:r>
            <a:r>
              <a:rPr lang="ru-RU" dirty="0" smtClean="0">
                <a:latin typeface="Times New Roman" pitchFamily="18" charset="0"/>
                <a:cs typeface="Times New Roman" pitchFamily="18" charset="0"/>
              </a:rPr>
              <a:t> (клей),  известный как </a:t>
            </a:r>
            <a:r>
              <a:rPr lang="ru-RU" u="sng" dirty="0" err="1" smtClean="0">
                <a:latin typeface="Times New Roman" pitchFamily="18" charset="0"/>
                <a:cs typeface="Times New Roman" pitchFamily="18" charset="0"/>
                <a:hlinkClick r:id="rId10" tooltip="en:Gecko tape"/>
              </a:rPr>
              <a:t>gecko</a:t>
            </a:r>
            <a:r>
              <a:rPr lang="ru-RU" u="sng" dirty="0" smtClean="0">
                <a:latin typeface="Times New Roman" pitchFamily="18" charset="0"/>
                <a:cs typeface="Times New Roman" pitchFamily="18" charset="0"/>
                <a:hlinkClick r:id="rId10" tooltip="en:Gecko tape"/>
              </a:rPr>
              <a:t> </a:t>
            </a:r>
            <a:r>
              <a:rPr lang="ru-RU" u="sng" dirty="0" err="1" smtClean="0">
                <a:latin typeface="Times New Roman" pitchFamily="18" charset="0"/>
                <a:cs typeface="Times New Roman" pitchFamily="18" charset="0"/>
                <a:hlinkClick r:id="rId10" tooltip="en:Gecko tape"/>
              </a:rPr>
              <a:t>tape</a:t>
            </a:r>
            <a:r>
              <a:rPr lang="ru-RU" dirty="0" smtClean="0">
                <a:latin typeface="Times New Roman" pitchFamily="18" charset="0"/>
                <a:cs typeface="Times New Roman" pitchFamily="18" charset="0"/>
              </a:rPr>
              <a:t>. Автор эксперимента с </a:t>
            </a:r>
            <a:r>
              <a:rPr lang="ru-RU" u="sng" dirty="0" smtClean="0">
                <a:latin typeface="Times New Roman" pitchFamily="18" charset="0"/>
                <a:cs typeface="Times New Roman" pitchFamily="18" charset="0"/>
                <a:hlinkClick r:id="rId11" tooltip="en:Magnetic levitation"/>
              </a:rPr>
              <a:t>диамагнитной левитацией</a:t>
            </a:r>
            <a:r>
              <a:rPr lang="ru-RU" dirty="0" smtClean="0">
                <a:latin typeface="Times New Roman" pitchFamily="18" charset="0"/>
                <a:cs typeface="Times New Roman" pitchFamily="18" charset="0"/>
              </a:rPr>
              <a:t>  в том числе, со знаменитой «летающей лягушкой», за который Гейм вместе с известным математиком и теоретиком </a:t>
            </a:r>
            <a:r>
              <a:rPr lang="ru-RU" u="sng" dirty="0" smtClean="0">
                <a:latin typeface="Times New Roman" pitchFamily="18" charset="0"/>
                <a:cs typeface="Times New Roman" pitchFamily="18" charset="0"/>
                <a:hlinkClick r:id="rId12" tooltip="Берри, Майкл"/>
              </a:rPr>
              <a:t>сэром Майклом </a:t>
            </a:r>
            <a:r>
              <a:rPr lang="ru-RU" u="sng" dirty="0" err="1" smtClean="0">
                <a:latin typeface="Times New Roman" pitchFamily="18" charset="0"/>
                <a:cs typeface="Times New Roman" pitchFamily="18" charset="0"/>
                <a:hlinkClick r:id="rId12" tooltip="Берри, Майкл"/>
              </a:rPr>
              <a:t>Берри</a:t>
            </a:r>
            <a:r>
              <a:rPr lang="ru-RU" dirty="0" smtClean="0">
                <a:latin typeface="Times New Roman" pitchFamily="18" charset="0"/>
                <a:cs typeface="Times New Roman" pitchFamily="18" charset="0"/>
              </a:rPr>
              <a:t> из </a:t>
            </a:r>
            <a:r>
              <a:rPr lang="ru-RU" u="sng" dirty="0" smtClean="0">
                <a:latin typeface="Times New Roman" pitchFamily="18" charset="0"/>
                <a:cs typeface="Times New Roman" pitchFamily="18" charset="0"/>
                <a:hlinkClick r:id="rId13" tooltip="en:University of Bristol"/>
              </a:rPr>
              <a:t>университета Бристоля</a:t>
            </a:r>
            <a:r>
              <a:rPr lang="ru-RU" dirty="0" smtClean="0">
                <a:latin typeface="Times New Roman" pitchFamily="18" charset="0"/>
                <a:cs typeface="Times New Roman" pitchFamily="18" charset="0"/>
              </a:rPr>
              <a:t>  получил в </a:t>
            </a:r>
            <a:r>
              <a:rPr lang="ru-RU" u="sng" dirty="0" smtClean="0">
                <a:latin typeface="Times New Roman" pitchFamily="18" charset="0"/>
                <a:cs typeface="Times New Roman" pitchFamily="18" charset="0"/>
                <a:hlinkClick r:id="rId14" tooltip="2000 год"/>
              </a:rPr>
              <a:t>2000 году</a:t>
            </a:r>
            <a:r>
              <a:rPr lang="ru-RU" dirty="0" smtClean="0">
                <a:latin typeface="Times New Roman" pitchFamily="18" charset="0"/>
                <a:cs typeface="Times New Roman" pitchFamily="18" charset="0"/>
              </a:rPr>
              <a:t> </a:t>
            </a:r>
            <a:r>
              <a:rPr lang="ru-RU" u="sng" dirty="0" err="1" smtClean="0">
                <a:latin typeface="Times New Roman" pitchFamily="18" charset="0"/>
                <a:cs typeface="Times New Roman" pitchFamily="18" charset="0"/>
                <a:hlinkClick r:id="rId15" tooltip="Шнобелевская премия"/>
              </a:rPr>
              <a:t>Шнобелевскую</a:t>
            </a:r>
            <a:r>
              <a:rPr lang="ru-RU" u="sng" dirty="0" smtClean="0">
                <a:latin typeface="Times New Roman" pitchFamily="18" charset="0"/>
                <a:cs typeface="Times New Roman" pitchFamily="18" charset="0"/>
                <a:hlinkClick r:id="rId15" tooltip="Шнобелевская премия"/>
              </a:rPr>
              <a:t> премию</a:t>
            </a:r>
            <a:r>
              <a:rPr lang="ru-RU" dirty="0" smtClean="0">
                <a:latin typeface="Times New Roman" pitchFamily="18" charset="0"/>
                <a:cs typeface="Times New Roman" pitchFamily="18" charset="0"/>
              </a:rPr>
              <a:t>. В 2004 году совместно с </a:t>
            </a:r>
            <a:r>
              <a:rPr lang="ru-RU" u="sng" dirty="0" smtClean="0">
                <a:latin typeface="Times New Roman" pitchFamily="18" charset="0"/>
                <a:cs typeface="Times New Roman" pitchFamily="18" charset="0"/>
                <a:hlinkClick r:id="rId6" tooltip="Новосёлов, Константин Сергеевич"/>
              </a:rPr>
              <a:t>Константином </a:t>
            </a:r>
            <a:r>
              <a:rPr lang="ru-RU" u="sng" dirty="0" err="1" smtClean="0">
                <a:latin typeface="Times New Roman" pitchFamily="18" charset="0"/>
                <a:cs typeface="Times New Roman" pitchFamily="18" charset="0"/>
                <a:hlinkClick r:id="rId6" tooltip="Новосёлов, Константин Сергеевич"/>
              </a:rPr>
              <a:t>Новосёловым</a:t>
            </a:r>
            <a:r>
              <a:rPr lang="ru-RU" dirty="0" smtClean="0">
                <a:latin typeface="Times New Roman" pitchFamily="18" charset="0"/>
                <a:cs typeface="Times New Roman" pitchFamily="18" charset="0"/>
              </a:rPr>
              <a:t> изобрёл технологию получения </a:t>
            </a:r>
            <a:r>
              <a:rPr lang="ru-RU" u="sng" dirty="0" err="1" smtClean="0">
                <a:latin typeface="Times New Roman" pitchFamily="18" charset="0"/>
                <a:cs typeface="Times New Roman" pitchFamily="18" charset="0"/>
                <a:hlinkClick r:id="rId7" tooltip="Графен"/>
              </a:rPr>
              <a:t>графена</a:t>
            </a:r>
            <a:r>
              <a:rPr lang="ru-RU" dirty="0" smtClean="0">
                <a:latin typeface="Times New Roman" pitchFamily="18" charset="0"/>
                <a:cs typeface="Times New Roman" pitchFamily="18" charset="0"/>
              </a:rPr>
              <a:t> — нового материала, представляющего собой одноатомный слой углерода, который  обладает рядом уникальных свойств:  имеет  повышенную прочность, проводит </a:t>
            </a:r>
            <a:r>
              <a:rPr lang="ru-RU" u="sng" dirty="0" smtClean="0">
                <a:latin typeface="Times New Roman" pitchFamily="18" charset="0"/>
                <a:cs typeface="Times New Roman" pitchFamily="18" charset="0"/>
                <a:hlinkClick r:id="rId16" tooltip="Электричество"/>
              </a:rPr>
              <a:t>электричество</a:t>
            </a:r>
            <a:r>
              <a:rPr lang="ru-RU" dirty="0" smtClean="0">
                <a:latin typeface="Times New Roman" pitchFamily="18" charset="0"/>
                <a:cs typeface="Times New Roman" pitchFamily="18" charset="0"/>
              </a:rPr>
              <a:t> так же хорошо, как </a:t>
            </a:r>
            <a:r>
              <a:rPr lang="ru-RU" u="sng" dirty="0" smtClean="0">
                <a:latin typeface="Times New Roman" pitchFamily="18" charset="0"/>
                <a:cs typeface="Times New Roman" pitchFamily="18" charset="0"/>
                <a:hlinkClick r:id="rId17" tooltip="Медь"/>
              </a:rPr>
              <a:t>медь</a:t>
            </a:r>
            <a:r>
              <a:rPr lang="ru-RU" dirty="0" smtClean="0">
                <a:latin typeface="Times New Roman" pitchFamily="18" charset="0"/>
                <a:cs typeface="Times New Roman" pitchFamily="18" charset="0"/>
              </a:rPr>
              <a:t>, превосходит все известные материалы по </a:t>
            </a:r>
            <a:r>
              <a:rPr lang="ru-RU" u="sng" dirty="0" smtClean="0">
                <a:latin typeface="Times New Roman" pitchFamily="18" charset="0"/>
                <a:cs typeface="Times New Roman" pitchFamily="18" charset="0"/>
                <a:hlinkClick r:id="rId18" tooltip="Теплопроводность"/>
              </a:rPr>
              <a:t>теплопроводности</a:t>
            </a:r>
            <a:r>
              <a:rPr lang="ru-RU" dirty="0" smtClean="0">
                <a:latin typeface="Times New Roman" pitchFamily="18" charset="0"/>
                <a:cs typeface="Times New Roman" pitchFamily="18" charset="0"/>
              </a:rPr>
              <a:t>, прозрачен для </a:t>
            </a:r>
            <a:r>
              <a:rPr lang="ru-RU" u="sng" dirty="0" smtClean="0">
                <a:latin typeface="Times New Roman" pitchFamily="18" charset="0"/>
                <a:cs typeface="Times New Roman" pitchFamily="18" charset="0"/>
                <a:hlinkClick r:id="rId19" tooltip="Свет"/>
              </a:rPr>
              <a:t>света</a:t>
            </a:r>
            <a:r>
              <a:rPr lang="ru-RU" dirty="0" smtClean="0">
                <a:latin typeface="Times New Roman" pitchFamily="18" charset="0"/>
                <a:cs typeface="Times New Roman" pitchFamily="18" charset="0"/>
              </a:rPr>
              <a:t>, но при этом достаточно плотен, чтобы не пропустить даже </a:t>
            </a:r>
            <a:r>
              <a:rPr lang="ru-RU" u="sng" dirty="0" smtClean="0">
                <a:latin typeface="Times New Roman" pitchFamily="18" charset="0"/>
                <a:cs typeface="Times New Roman" pitchFamily="18" charset="0"/>
                <a:hlinkClick r:id="rId20" tooltip="Молекула"/>
              </a:rPr>
              <a:t>молекулы</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21" tooltip="Гелий"/>
              </a:rPr>
              <a:t>гелия</a:t>
            </a:r>
            <a:r>
              <a:rPr lang="ru-RU" dirty="0" smtClean="0">
                <a:latin typeface="Times New Roman" pitchFamily="18" charset="0"/>
                <a:cs typeface="Times New Roman" pitchFamily="18" charset="0"/>
              </a:rPr>
              <a:t>  -  самые мелкие из известных молекул. Всё это делает его перспективным материалом для ряда приложений, в частности создания </a:t>
            </a:r>
            <a:r>
              <a:rPr lang="ru-RU" u="sng" dirty="0" smtClean="0">
                <a:latin typeface="Times New Roman" pitchFamily="18" charset="0"/>
                <a:cs typeface="Times New Roman" pitchFamily="18" charset="0"/>
                <a:hlinkClick r:id="rId22" tooltip="Сенсорный экран"/>
              </a:rPr>
              <a:t>сенсорных экранов</a:t>
            </a:r>
            <a:r>
              <a:rPr lang="ru-RU" dirty="0" smtClean="0">
                <a:latin typeface="Times New Roman" pitchFamily="18" charset="0"/>
                <a:cs typeface="Times New Roman" pitchFamily="18" charset="0"/>
              </a:rPr>
              <a:t>, световых панелей и, возможно, </a:t>
            </a:r>
            <a:r>
              <a:rPr lang="ru-RU" u="sng" dirty="0" smtClean="0">
                <a:latin typeface="Times New Roman" pitchFamily="18" charset="0"/>
                <a:cs typeface="Times New Roman" pitchFamily="18" charset="0"/>
                <a:hlinkClick r:id="rId23" tooltip="Солнечные батареи"/>
              </a:rPr>
              <a:t>солнечных батарей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4" name="Прямоугольник 3">
            <a:hlinkClick r:id="rId24" action="ppaction://hlinksldjump"/>
          </p:cNvPr>
          <p:cNvSpPr/>
          <p:nvPr/>
        </p:nvSpPr>
        <p:spPr>
          <a:xfrm>
            <a:off x="491351" y="6143644"/>
            <a:ext cx="3038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«2010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32772" name="Picture 5"/>
          <p:cNvPicPr>
            <a:picLocks noChangeAspect="1" noChangeArrowheads="1"/>
          </p:cNvPicPr>
          <p:nvPr/>
        </p:nvPicPr>
        <p:blipFill>
          <a:blip r:embed="rId25"/>
          <a:srcRect/>
          <a:stretch>
            <a:fillRect/>
          </a:stretch>
        </p:blipFill>
        <p:spPr bwMode="auto">
          <a:xfrm>
            <a:off x="428625" y="1785938"/>
            <a:ext cx="2755900" cy="38576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fontAlgn="auto">
              <a:spcAft>
                <a:spcPts val="0"/>
              </a:spcAft>
              <a:defRPr/>
            </a:pPr>
            <a:r>
              <a:rPr lang="ru-RU" sz="3200" dirty="0" smtClean="0">
                <a:latin typeface="Arial" pitchFamily="34" charset="0"/>
                <a:cs typeface="Arial" pitchFamily="34" charset="0"/>
              </a:rPr>
              <a:t>Источники</a:t>
            </a:r>
            <a:endParaRPr lang="ru-RU" sz="3200" dirty="0">
              <a:latin typeface="Arial" pitchFamily="34" charset="0"/>
              <a:cs typeface="Arial" pitchFamily="34" charset="0"/>
            </a:endParaRPr>
          </a:p>
        </p:txBody>
      </p:sp>
      <p:sp>
        <p:nvSpPr>
          <p:cNvPr id="33794" name="Содержимое 2"/>
          <p:cNvSpPr>
            <a:spLocks noGrp="1"/>
          </p:cNvSpPr>
          <p:nvPr>
            <p:ph idx="1"/>
          </p:nvPr>
        </p:nvSpPr>
        <p:spPr>
          <a:xfrm>
            <a:off x="428625" y="1571625"/>
            <a:ext cx="8229600" cy="4929188"/>
          </a:xfrm>
        </p:spPr>
        <p:txBody>
          <a:bodyPr/>
          <a:lstStyle/>
          <a:p>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2"/>
              </a:rPr>
              <a:t>http://ru.wikipedia.org/wiki/%D0%9D%D0%BE%D0%B1%D0%B5%D0%BB%D0%B5%D0%B2%D1%81%D0%BA%D0%B8%D0%B5_%D0%BB%D0%B0%D1%83%D1%80%D0%B5%D0%B0%D1%82%D1%8B_%D0%B8%D0%B7_%D0%A0%D0%BE%D1%81%D1%81%D0%B8%D0%B8</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3"/>
              </a:rPr>
              <a:t>http://ru.wikipedia.org/wiki/%D0%A1%D0%BF%D0%B8%D1%81%D0%BE%D0%BA_%D0%BB%D0%B0%D1%83%D1%80%D0%B5%D0%B0%D1%82%D0%BE%D0%B2_%D0%9D%D0%BE%D0%B1%D0%B5%D0%BB%D0%B5%D0%B2%D1%81%D0%BA%D0%BE%D0%B9_%D0%BF%D1%80%D0%B5%D0%BC%D0%B8%D0%B8_%D0%BF%D0%BE_%D1%84%D0%B8%D0%B7%D0%B8%D0%BA%D0%B5</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4"/>
              </a:rPr>
              <a:t>http://upload.wikimedia.org/wikipedia/commons/b/b8/Cerenkov.jpg?uselang=ru</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5"/>
              </a:rPr>
              <a:t>http://ru.wikipedia.org/wiki/%D0%A7%D0%B5%D1%80%D0%B5%D0%BD%D0%BA%D0%BE%D0%B2,_%D0%9F%D0%B0%D0%B2%D0%B5%D0%BB_%D0%90%D0%BB%D0%B5%D0%BA%D1%81%D0%B5%D0%B5%D0%B2%D0%B8%D1%87</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6"/>
              </a:rPr>
              <a:t>http://upload.wikimedia.org/wikipedia/commons/9/9f/Igor_Tamm.jpg?uselang=ru</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7"/>
              </a:rPr>
              <a:t>http://ru.wikipedia.org/wiki/%D0%A2%D0%B0%D0%BC%D0%BC,_%D0%98%D0%B3%D0%BE%D1%80%D1%8C_%D0%95%D0%B2%D0%B3%D0%B5%D0%BD%D1%8C%D0%B5%D0%B2%D0%B8%D1%87</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8"/>
              </a:rPr>
              <a:t>http://upload.wikimedia.org/wikipedia/commons/8/8d/Ilya_Frank.jpg?uselang=ru</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9"/>
              </a:rPr>
              <a:t>http://ru.wikipedia.org/wiki/%D0%A4%D1%80%D0%B0%D0%BD%D0%BA,_%D0%98%D0%BB%D1%8C%D1%8F_%D0%9C%D0%B8%D1%85%D0%B0%D0%B9%D0%BB%D0%BE%D0%B2%D0%B8%D1%87</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10"/>
              </a:rPr>
              <a:t>http://ru.wikipedia.org/wiki/%D0%9B%D0%B0%D0%BD%D0%B4%D0%B0%D1%83,_%D0%9B%D0%B5%D0%B2_%D0%94%D0%B0%D0%B2%D0%B8%D0%B4%D0%BE%D0%B2%D0%B8%D1%87</a:t>
            </a:r>
            <a:endParaRPr lang="ru-RU" sz="1200" smtClean="0">
              <a:latin typeface="Times New Roman" pitchFamily="18" charset="0"/>
              <a:cs typeface="Times New Roman" pitchFamily="18" charset="0"/>
            </a:endParaRPr>
          </a:p>
          <a:p>
            <a:r>
              <a:rPr lang="en-US" sz="1200" smtClean="0">
                <a:latin typeface="Times New Roman" pitchFamily="18" charset="0"/>
                <a:cs typeface="Times New Roman" pitchFamily="18" charset="0"/>
                <a:hlinkClick r:id="rId11"/>
              </a:rPr>
              <a:t>http://commons.wikimedia.org/w/index.php?title=File:Landau.jpg&amp;filetimestamp=20100906210408&amp;uselang=ru</a:t>
            </a:r>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lstStyle/>
          <a:p>
            <a:pPr algn="ctr" fontAlgn="auto">
              <a:spcAft>
                <a:spcPts val="0"/>
              </a:spcAft>
              <a:defRPr/>
            </a:pPr>
            <a:r>
              <a:rPr lang="ru-RU" sz="3200" dirty="0" smtClean="0">
                <a:latin typeface="Arial" pitchFamily="34" charset="0"/>
                <a:cs typeface="Arial" pitchFamily="34" charset="0"/>
              </a:rPr>
              <a:t>Источники (продолжение)</a:t>
            </a:r>
            <a:endParaRPr lang="ru-RU" sz="3200" dirty="0">
              <a:latin typeface="Arial" pitchFamily="34" charset="0"/>
              <a:cs typeface="Arial" pitchFamily="34" charset="0"/>
            </a:endParaRPr>
          </a:p>
        </p:txBody>
      </p:sp>
      <p:sp>
        <p:nvSpPr>
          <p:cNvPr id="34818" name="Содержимое 2"/>
          <p:cNvSpPr>
            <a:spLocks noGrp="1"/>
          </p:cNvSpPr>
          <p:nvPr>
            <p:ph idx="1"/>
          </p:nvPr>
        </p:nvSpPr>
        <p:spPr>
          <a:xfrm>
            <a:off x="428625" y="1571625"/>
            <a:ext cx="8229600" cy="4929188"/>
          </a:xfrm>
        </p:spPr>
        <p:txBody>
          <a:bodyPr/>
          <a:lstStyle/>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p:txBody>
      </p:sp>
      <p:sp>
        <p:nvSpPr>
          <p:cNvPr id="6" name="Содержимое 2"/>
          <p:cNvSpPr txBox="1">
            <a:spLocks/>
          </p:cNvSpPr>
          <p:nvPr/>
        </p:nvSpPr>
        <p:spPr>
          <a:xfrm>
            <a:off x="357188" y="928688"/>
            <a:ext cx="8229600" cy="5643562"/>
          </a:xfrm>
          <a:prstGeom prst="rect">
            <a:avLst/>
          </a:prstGeom>
        </p:spPr>
        <p:txBody>
          <a:bodyPr>
            <a:normAutofit lnSpcReduction="10000"/>
          </a:bodyPr>
          <a:lstStyle/>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2"/>
              </a:rPr>
              <a:t>http://commons.wikimedia.org/wiki/File:Basov.jpg?uselang=ru</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3"/>
              </a:rPr>
              <a:t>http://ru.wikipedia.org/wiki/%D0%91%D0%B0%D1%81%D0%BE%D0%B2,_%D0%9D%D0%B8%D0%BA%D0%BE%D0%BB%D0%B0%D0%B9_%D0%93%D0%B5%D0%BD%D0%BD%D0%B0%D0%B4%D0%B8%D0%B5%D0%B2%D0%B8%D1%87</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4"/>
              </a:rPr>
              <a:t>http://commons.wikimedia.org/wiki/File:Aleksandr_Prokhorov.jpg?uselang=ru</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5"/>
              </a:rPr>
              <a:t>http://ru.wikipedia.org/wiki/%D0%9F%D1%80%D0%BE%D1%85%D0%BE%D1%80%D0%BE%D0%B2,_%D0%90%D0%BB%D0%B5%D0%BA%D1%81%D0%B0%D0%BD%D0%B4%D1%80_%D0%9C%D0%B8%D1%85%D0%B0%D0%B9%D0%BB%D0%BE%D0%B2%D0%B8%D1%87</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6"/>
              </a:rPr>
              <a:t>http://commons.wikimedia.org/wiki/File:Pyotr_L_Kapitsa_Russian_physicist_1964.jpg?uselang=ru</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7"/>
              </a:rPr>
              <a:t>http://ru.wikipedia.org/wiki/%D0%9A%D0%B0%D0%BF%D0%B8%D1%86%D0%B0,_%D0%9F%D1%91%D1%82%D1%80_%D0%9B%D0%B5%D0%BE%D0%BD%D0%B8%D0%B4%D0%BE%D0%B2%D0%B8%D1%87</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8"/>
              </a:rPr>
              <a:t>http://ru.wikipedia.org/wiki/%D0%90%D0%BB%D1%84%D1%91%D1%80%D0%BE%D0%B2,_%D0%96%D0%BE%D1%80%D0%B5%D1%81_%D0%98%D0%B2%D0%B0%D0%BD%D0%BE%D0%B2%D0%B8%D1%87</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9"/>
              </a:rPr>
              <a:t>http://ru.wikipedia.org/wiki/%D0%A4%D0%B0%D0%B9%D0%BB:Zhores_Alferov.jpg</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10"/>
              </a:rPr>
              <a:t>http://ru.wikipedia.org/wiki/%D0%90%D0%B1%D1%80%D0%B8%D0%BA%D0%BE%D1%81%D0%BE%D0%B2,_%D0%90%D0%BB%D0%B5%D0%BA%D1%81%D0%B5%D0%B9_%D0%90%D0%BB%D0%B5%D0%BA%D1%81%D0%B5%D0%B5%D0%B2%D0%B8%D1%87</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11"/>
              </a:rPr>
              <a:t>http://commons.wikimedia.org/wiki/File:Abrikosov_in_a_lecture_crop.jpg?uselang=ru</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12"/>
              </a:rPr>
              <a:t>http://ru.wikipedia.org/wiki/%D0%93%D0%B8%D0%BD%D0%B7%D0%B1%D1%83%D1%80%D0%B3,_%D0%92%D0%B8%D1%82%D0%B0%D0%BB%D0%B8%D0%B9_%D0%9B%D0%B0%D0%B7%D0%B0%D1%80%D0%B5%D0%B2%D0%B8%D1%87</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13"/>
              </a:rPr>
              <a:t>http://commons.wikimedia.org/wiki/File:%D0%92%D0%B8%D1%82%D0%B0%D0%BB%D0%B8%D0%B9_%D0%9B%D0%B0%D0%B7%D0%B0%D1%80%D0%B5%D0%B2%D0%B8%D1%87_%D0%93%D0%B8%D0%BD%D0%B7%D0%B1%D1%83%D1%80%D0%B3.jpg?uselang=ru</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14"/>
              </a:rPr>
              <a:t>http://ru.wikipedia.org/wiki/%D0%93%D0%B5%D0%B9%D0%BC,_%D0%90%D0%BD%D0%B4%D1%80%D0%B5%D0%B9_%D0%9A%D0%BE%D0%BD%D1%81%D1%82%D0%B0%D0%BD%D1%82%D0%B8%D0%BD%D0%BE%D0%B2%D0%B8%D1%87</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r>
              <a:rPr lang="en-US" sz="1200" dirty="0">
                <a:latin typeface="Times New Roman" pitchFamily="18" charset="0"/>
                <a:cs typeface="Times New Roman" pitchFamily="18" charset="0"/>
                <a:hlinkClick r:id="rId15"/>
              </a:rPr>
              <a:t>http://ru.wikipedia.org/wiki/%D0%9D%D0%BE%D0%B2%D0%BE%D1%81%D1%91%D0%BB%D0%BE%D0%B2,_%D0%9A%D0%BE%D0%BD%D1%81%D1%82%D0%B0%D0%BD%D1%82%D0%B8%D0%BD</a:t>
            </a: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a:p>
            <a:pPr marL="342900" indent="-342900" fontAlgn="auto">
              <a:spcBef>
                <a:spcPct val="20000"/>
              </a:spcBef>
              <a:spcAft>
                <a:spcPts val="0"/>
              </a:spcAft>
              <a:buFont typeface="Arial" pitchFamily="34" charset="0"/>
              <a:buChar char="•"/>
              <a:defRPr/>
            </a:pPr>
            <a:endParaRPr lang="ru-RU"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1143000"/>
          </a:xfrm>
        </p:spPr>
        <p:txBody>
          <a:bodyPr/>
          <a:lstStyle/>
          <a:p>
            <a:pPr algn="ctr" fontAlgn="auto">
              <a:spcAft>
                <a:spcPts val="0"/>
              </a:spcAft>
              <a:defRPr/>
            </a:pPr>
            <a:r>
              <a:rPr lang="ru-RU" sz="3200" dirty="0" smtClean="0">
                <a:latin typeface="Arial" pitchFamily="34" charset="0"/>
                <a:cs typeface="Arial" pitchFamily="34" charset="0"/>
              </a:rPr>
              <a:t>Источники (продолжение)</a:t>
            </a:r>
            <a:endParaRPr lang="ru-RU" sz="3200" dirty="0">
              <a:latin typeface="Arial" pitchFamily="34" charset="0"/>
              <a:cs typeface="Arial" pitchFamily="34" charset="0"/>
            </a:endParaRPr>
          </a:p>
        </p:txBody>
      </p:sp>
      <p:sp>
        <p:nvSpPr>
          <p:cNvPr id="35842" name="Содержимое 2"/>
          <p:cNvSpPr>
            <a:spLocks noGrp="1"/>
          </p:cNvSpPr>
          <p:nvPr>
            <p:ph idx="1"/>
          </p:nvPr>
        </p:nvSpPr>
        <p:spPr>
          <a:xfrm>
            <a:off x="428625" y="1571625"/>
            <a:ext cx="8229600" cy="4929188"/>
          </a:xfrm>
        </p:spPr>
        <p:txBody>
          <a:bodyPr/>
          <a:lstStyle/>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a:p>
            <a:endParaRPr lang="ru-RU" sz="1200" smtClean="0">
              <a:latin typeface="Times New Roman" pitchFamily="18" charset="0"/>
              <a:cs typeface="Times New Roman" pitchFamily="18" charset="0"/>
            </a:endParaRPr>
          </a:p>
        </p:txBody>
      </p:sp>
      <p:sp>
        <p:nvSpPr>
          <p:cNvPr id="35843" name="Содержимое 2"/>
          <p:cNvSpPr txBox="1">
            <a:spLocks/>
          </p:cNvSpPr>
          <p:nvPr/>
        </p:nvSpPr>
        <p:spPr bwMode="auto">
          <a:xfrm>
            <a:off x="357188" y="928688"/>
            <a:ext cx="8229600" cy="5643562"/>
          </a:xfrm>
          <a:prstGeom prst="rect">
            <a:avLst/>
          </a:prstGeom>
          <a:noFill/>
          <a:ln w="9525">
            <a:noFill/>
            <a:miter lim="800000"/>
            <a:headEnd/>
            <a:tailEnd/>
          </a:ln>
        </p:spPr>
        <p:txBody>
          <a:bodyPr/>
          <a:lstStyle/>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r>
              <a:rPr lang="en-US" sz="1200">
                <a:latin typeface="Times New Roman" pitchFamily="18" charset="0"/>
                <a:cs typeface="Times New Roman" pitchFamily="18" charset="0"/>
                <a:hlinkClick r:id="rId2"/>
              </a:rPr>
              <a:t>http://ru.wikipedia.org/wiki/%D0%A4%D0%B0%D0%B9%D0%BB:Andre_Geim_2010-1.jpg</a:t>
            </a:r>
            <a:endParaRPr lang="ru-RU" sz="1200">
              <a:latin typeface="Times New Roman" pitchFamily="18" charset="0"/>
              <a:cs typeface="Times New Roman" pitchFamily="18" charset="0"/>
              <a:hlinkClick r:id="rId2"/>
            </a:endParaRPr>
          </a:p>
          <a:p>
            <a:pPr marL="342900" indent="-342900">
              <a:spcBef>
                <a:spcPct val="20000"/>
              </a:spcBef>
              <a:buFont typeface="Arial" charset="0"/>
              <a:buChar char="•"/>
            </a:pPr>
            <a:r>
              <a:rPr lang="en-US" sz="1200">
                <a:latin typeface="Times New Roman" pitchFamily="18" charset="0"/>
                <a:cs typeface="Times New Roman" pitchFamily="18" charset="0"/>
                <a:hlinkClick r:id="rId2"/>
              </a:rPr>
              <a:t>http://commons.wikimedia.org/wiki/File:Novoselov_Konstantin.jpg?uselang=ru</a:t>
            </a:r>
            <a:endParaRPr lang="ru-RU" sz="1200">
              <a:latin typeface="Times New Roman" pitchFamily="18" charset="0"/>
              <a:cs typeface="Times New Roman" pitchFamily="18" charset="0"/>
              <a:hlinkClick r:id="rId2"/>
            </a:endParaRPr>
          </a:p>
          <a:p>
            <a:pPr marL="342900" indent="-342900">
              <a:spcBef>
                <a:spcPct val="20000"/>
              </a:spcBef>
              <a:buFont typeface="Arial" charset="0"/>
              <a:buChar char="•"/>
            </a:pPr>
            <a:r>
              <a:rPr lang="en-US" sz="1200">
                <a:latin typeface="Times New Roman" pitchFamily="18" charset="0"/>
                <a:cs typeface="Times New Roman" pitchFamily="18" charset="0"/>
                <a:hlinkClick r:id="rId2"/>
              </a:rPr>
              <a:t>http://ru.wikipedia.org/wiki/%D0%A1%D0%BA%D0%BB%D0%BE%D0%B4%D0%BE%D0%B2%D1%81%D0%BA%D0%B0%D1%8F-%D0%9A%D1%8E%D1%80%D0%B8,_%D0%9C%D0%B0%D1%80%D0%B8%D1%8F</a:t>
            </a:r>
            <a:endParaRPr lang="ru-RU" sz="1200">
              <a:latin typeface="Times New Roman" pitchFamily="18" charset="0"/>
              <a:cs typeface="Times New Roman" pitchFamily="18" charset="0"/>
              <a:hlinkClick r:id="rId2"/>
            </a:endParaRPr>
          </a:p>
          <a:p>
            <a:pPr marL="342900" indent="-342900">
              <a:spcBef>
                <a:spcPct val="20000"/>
              </a:spcBef>
              <a:buFont typeface="Arial" charset="0"/>
              <a:buChar char="•"/>
            </a:pPr>
            <a:r>
              <a:rPr lang="en-US" sz="1200">
                <a:latin typeface="Times New Roman" pitchFamily="18" charset="0"/>
                <a:cs typeface="Times New Roman" pitchFamily="18" charset="0"/>
                <a:hlinkClick r:id="rId2"/>
              </a:rPr>
              <a:t>http://ru.wikipedia.org/wiki/%D0%A4%D0%B0%D0%B9%D0%BB:Curie-nobel-portrait-2-600.jpg</a:t>
            </a:r>
            <a:endParaRPr lang="ru-RU" sz="1200">
              <a:latin typeface="Times New Roman" pitchFamily="18" charset="0"/>
              <a:cs typeface="Times New Roman" pitchFamily="18" charset="0"/>
              <a:hlinkClick r:id="rId2"/>
            </a:endParaRPr>
          </a:p>
          <a:p>
            <a:pPr marL="342900" indent="-342900">
              <a:spcBef>
                <a:spcPct val="20000"/>
              </a:spcBef>
              <a:buFont typeface="Arial" charset="0"/>
              <a:buChar char="•"/>
            </a:pPr>
            <a:endParaRPr lang="ru-RU" sz="1200">
              <a:latin typeface="Times New Roman" pitchFamily="18" charset="0"/>
              <a:cs typeface="Times New Roman" pitchFamily="18" charset="0"/>
              <a:hlinkClick r:id="rId2"/>
            </a:endParaRPr>
          </a:p>
          <a:p>
            <a:pPr marL="342900" indent="-342900">
              <a:spcBef>
                <a:spcPct val="20000"/>
              </a:spcBef>
              <a:buFont typeface="Arial" charset="0"/>
              <a:buChar char="•"/>
            </a:pPr>
            <a:endParaRPr lang="ru-RU" sz="1200">
              <a:latin typeface="Times New Roman" pitchFamily="18" charset="0"/>
              <a:cs typeface="Times New Roman" pitchFamily="18" charset="0"/>
              <a:hlinkClick r:id="rId2"/>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a:p>
            <a:pPr marL="342900" indent="-342900">
              <a:spcBef>
                <a:spcPct val="20000"/>
              </a:spcBef>
              <a:buFont typeface="Arial" charset="0"/>
              <a:buChar char="•"/>
            </a:pPr>
            <a:endParaRPr lang="ru-RU" sz="12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142984"/>
            <a:ext cx="8229600" cy="1143000"/>
          </a:xfrm>
        </p:spPr>
        <p:txBody>
          <a:bodyPr/>
          <a:lstStyle/>
          <a:p>
            <a:pPr algn="ctr" fontAlgn="auto">
              <a:spcAft>
                <a:spcPts val="0"/>
              </a:spcAft>
              <a:defRPr/>
            </a:pPr>
            <a:r>
              <a:rPr lang="ru-RU" sz="3200" dirty="0" smtClean="0">
                <a:latin typeface="Arial" pitchFamily="34" charset="0"/>
                <a:cs typeface="Arial" pitchFamily="34" charset="0"/>
              </a:rPr>
              <a:t>Спасибо за внимание !</a:t>
            </a:r>
            <a:endParaRPr lang="ru-RU" sz="3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00232" y="357166"/>
            <a:ext cx="5715040" cy="646331"/>
          </a:xfrm>
          <a:prstGeom prst="rect">
            <a:avLst/>
          </a:prstGeom>
          <a:noFill/>
        </p:spPr>
        <p:txBody>
          <a:bodyPr>
            <a:spAutoFit/>
          </a:bodyPr>
          <a:lstStyle/>
          <a:p>
            <a:pPr algn="ctr" fontAlgn="auto">
              <a:spcBef>
                <a:spcPts val="0"/>
              </a:spcBef>
              <a:spcAft>
                <a:spcPts val="0"/>
              </a:spcAft>
              <a:defRPr/>
            </a:pPr>
            <a:r>
              <a:rPr lang="ru-RU" sz="3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rPr>
              <a:t>Навигация (продолжение)</a:t>
            </a:r>
            <a:endParaRPr lang="ru-RU" sz="3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j-lt"/>
            </a:endParaRPr>
          </a:p>
        </p:txBody>
      </p:sp>
      <p:sp>
        <p:nvSpPr>
          <p:cNvPr id="15362" name="Прямоугольник 4"/>
          <p:cNvSpPr>
            <a:spLocks noChangeArrowheads="1"/>
          </p:cNvSpPr>
          <p:nvPr/>
        </p:nvSpPr>
        <p:spPr bwMode="auto">
          <a:xfrm>
            <a:off x="571500" y="1500188"/>
            <a:ext cx="8001000" cy="3140075"/>
          </a:xfrm>
          <a:prstGeom prst="rect">
            <a:avLst/>
          </a:prstGeom>
          <a:noFill/>
          <a:ln w="9525">
            <a:noFill/>
            <a:miter lim="800000"/>
            <a:headEnd/>
            <a:tailEnd/>
          </a:ln>
        </p:spPr>
        <p:txBody>
          <a:bodyPr>
            <a:spAutoFit/>
          </a:bodyPr>
          <a:lstStyle/>
          <a:p>
            <a:pPr algn="ctr"/>
            <a:r>
              <a:rPr lang="ru-RU">
                <a:latin typeface="Franklin Gothic Book" pitchFamily="34" charset="0"/>
                <a:cs typeface="Times New Roman" pitchFamily="18" charset="0"/>
              </a:rPr>
              <a:t>На  вспомогательных  слайдах некоторые слова выделены цветом,  это означает , что данное слово является ссылкой на внешний источник, расположенный в сети Интернет. В ходе работы пользователь   выбирает  с помощью мыши имя ученого или его изображение, либо ссылку на следующую страницу. </a:t>
            </a:r>
          </a:p>
          <a:p>
            <a:pPr algn="ctr"/>
            <a:r>
              <a:rPr lang="ru-RU">
                <a:latin typeface="Franklin Gothic Book" pitchFamily="34" charset="0"/>
                <a:cs typeface="Times New Roman" pitchFamily="18" charset="0"/>
              </a:rPr>
              <a:t>Чтобы вернуться на основную страницу  со вспомогательной,  нужно нажать ссылку «обратно на ……». Для перехода на  следующую основную страницу  необходимо выбрать ссылку  «на следующую страницу», Для  завершения работы необходимо выбрать ссылку «Завершить презентацию», расположенную на последней основной странице. Надеюсь, что данная презентация окажет  Вам помощь в подготовке к занятиям.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8258204" cy="1143000"/>
          </a:xfrm>
        </p:spPr>
        <p:txBody>
          <a:bodyPr>
            <a:normAutofit fontScale="90000"/>
          </a:bodyPr>
          <a:lstStyle/>
          <a:p>
            <a:pPr algn="ctr" fontAlgn="auto">
              <a:spcAft>
                <a:spcPts val="0"/>
              </a:spcAft>
              <a:defRPr/>
            </a:pPr>
            <a:r>
              <a:rPr lang="ru-RU" sz="3400" dirty="0" smtClean="0"/>
              <a:t/>
            </a:r>
            <a:br>
              <a:rPr lang="ru-RU" sz="3400" dirty="0" smtClean="0"/>
            </a:br>
            <a:r>
              <a:rPr lang="ru-RU" dirty="0" smtClean="0"/>
              <a:t>1903 год </a:t>
            </a:r>
            <a:br>
              <a:rPr lang="ru-RU" dirty="0" smtClean="0"/>
            </a:br>
            <a:r>
              <a:rPr lang="ru-RU" dirty="0" smtClean="0"/>
              <a:t> </a:t>
            </a:r>
            <a:r>
              <a:rPr lang="ru-RU" dirty="0" smtClean="0">
                <a:latin typeface="Times New Roman" pitchFamily="18" charset="0"/>
                <a:cs typeface="Times New Roman" pitchFamily="18" charset="0"/>
              </a:rPr>
              <a:t>Мария Склодовская - Кюри</a:t>
            </a:r>
            <a:r>
              <a:rPr lang="ru-RU" dirty="0" smtClean="0"/>
              <a:t/>
            </a:r>
            <a:br>
              <a:rPr lang="ru-RU" dirty="0" smtClean="0"/>
            </a:br>
            <a:r>
              <a:rPr lang="ru-RU" sz="2400" dirty="0" smtClean="0">
                <a:latin typeface="Times New Roman" pitchFamily="18" charset="0"/>
                <a:cs typeface="Times New Roman" pitchFamily="18" charset="0"/>
              </a:rPr>
              <a:t>«за выдающиеся заслуги в совместных исследованиях явлений </a:t>
            </a:r>
            <a:r>
              <a:rPr lang="ru-RU" sz="2400" dirty="0" smtClean="0">
                <a:latin typeface="Times New Roman" pitchFamily="18" charset="0"/>
                <a:cs typeface="Times New Roman" pitchFamily="18" charset="0"/>
                <a:hlinkClick r:id="rId2" tooltip="Радиация"/>
              </a:rPr>
              <a:t>радиации</a:t>
            </a:r>
            <a:r>
              <a:rPr lang="ru-RU" sz="2400" dirty="0" smtClean="0">
                <a:latin typeface="Times New Roman" pitchFamily="18" charset="0"/>
                <a:cs typeface="Times New Roman" pitchFamily="18" charset="0"/>
              </a:rPr>
              <a:t>».</a:t>
            </a:r>
            <a:endParaRPr lang="ru-RU" sz="2700" dirty="0">
              <a:latin typeface="Times New Roman" pitchFamily="18" charset="0"/>
              <a:cs typeface="Times New Roman" pitchFamily="18" charset="0"/>
            </a:endParaRPr>
          </a:p>
        </p:txBody>
      </p:sp>
      <p:sp>
        <p:nvSpPr>
          <p:cNvPr id="3" name="Содержимое 2"/>
          <p:cNvSpPr>
            <a:spLocks noGrp="1"/>
          </p:cNvSpPr>
          <p:nvPr>
            <p:ph idx="1"/>
          </p:nvPr>
        </p:nvSpPr>
        <p:spPr>
          <a:xfrm>
            <a:off x="3429000" y="2071688"/>
            <a:ext cx="5500688" cy="4071937"/>
          </a:xfrm>
        </p:spPr>
        <p:txBody>
          <a:bodyPr>
            <a:noAutofit/>
          </a:bodyPr>
          <a:lstStyle/>
          <a:p>
            <a:pPr marL="90488" indent="-14288" fontAlgn="auto">
              <a:spcAft>
                <a:spcPts val="0"/>
              </a:spcAft>
              <a:buFont typeface="Wingdings 2"/>
              <a:buChar char=""/>
              <a:defRPr/>
            </a:pPr>
            <a:r>
              <a:rPr lang="ru-RU" sz="1400" dirty="0" smtClean="0"/>
              <a:t> </a:t>
            </a:r>
            <a:r>
              <a:rPr lang="ru-RU" sz="1200" dirty="0" smtClean="0"/>
              <a:t>Родилась 7 ноября 1867 года, </a:t>
            </a:r>
            <a:r>
              <a:rPr lang="ru-RU" sz="1200" u="sng" dirty="0" smtClean="0">
                <a:hlinkClick r:id="rId3" tooltip="Варшава"/>
              </a:rPr>
              <a:t>Варшава</a:t>
            </a:r>
            <a:r>
              <a:rPr lang="ru-RU" sz="1200" dirty="0" smtClean="0"/>
              <a:t>, </a:t>
            </a:r>
            <a:r>
              <a:rPr lang="ru-RU" sz="1200" u="sng" dirty="0" smtClean="0">
                <a:hlinkClick r:id="rId4" tooltip="Царство Польское"/>
              </a:rPr>
              <a:t>Царство Польское</a:t>
            </a:r>
            <a:r>
              <a:rPr lang="ru-RU" sz="1200" dirty="0" smtClean="0"/>
              <a:t>, </a:t>
            </a:r>
            <a:r>
              <a:rPr lang="ru-RU" sz="1200" u="sng" dirty="0" smtClean="0">
                <a:hlinkClick r:id="rId5" tooltip="Российская империя"/>
              </a:rPr>
              <a:t>Российская империя</a:t>
            </a:r>
            <a:r>
              <a:rPr lang="ru-RU" sz="1200" dirty="0" smtClean="0"/>
              <a:t>  -  польско-французский учёный-экспериментатор (физик, химик), педагог, общественный деятель. Дважды лауреат </a:t>
            </a:r>
            <a:r>
              <a:rPr lang="ru-RU" sz="1200" u="sng" dirty="0" smtClean="0">
                <a:hlinkClick r:id="rId6" tooltip="Нобелевская премия"/>
              </a:rPr>
              <a:t>Нобелевской премии</a:t>
            </a:r>
            <a:r>
              <a:rPr lang="ru-RU" sz="1200" dirty="0" smtClean="0"/>
              <a:t>: </a:t>
            </a:r>
            <a:r>
              <a:rPr lang="ru-RU" sz="1200" u="sng" dirty="0" smtClean="0">
                <a:hlinkClick r:id="rId7" tooltip="Нобелевская премия по физике"/>
              </a:rPr>
              <a:t>по физике</a:t>
            </a:r>
            <a:r>
              <a:rPr lang="ru-RU" sz="1200" dirty="0" smtClean="0"/>
              <a:t> (1903) и </a:t>
            </a:r>
            <a:r>
              <a:rPr lang="ru-RU" sz="1200" u="sng" dirty="0" smtClean="0">
                <a:hlinkClick r:id="rId8" tooltip="Нобелевская премия по химии"/>
              </a:rPr>
              <a:t>химии</a:t>
            </a:r>
            <a:r>
              <a:rPr lang="ru-RU" sz="1200" dirty="0" smtClean="0"/>
              <a:t> (1911), первый дважды лауреат премии в истории. Основала институты Кюри в </a:t>
            </a:r>
            <a:r>
              <a:rPr lang="ru-RU" sz="1200" u="sng" dirty="0" smtClean="0">
                <a:hlinkClick r:id="rId9" tooltip="Париж"/>
              </a:rPr>
              <a:t>Париже</a:t>
            </a:r>
            <a:r>
              <a:rPr lang="ru-RU" sz="1200" dirty="0" smtClean="0"/>
              <a:t> и в </a:t>
            </a:r>
            <a:r>
              <a:rPr lang="ru-RU" sz="1200" u="sng" dirty="0" smtClean="0">
                <a:hlinkClick r:id="rId3" tooltip="Варшава"/>
              </a:rPr>
              <a:t>Варшаве</a:t>
            </a:r>
            <a:r>
              <a:rPr lang="ru-RU" sz="1200" dirty="0" smtClean="0"/>
              <a:t>. Жена </a:t>
            </a:r>
            <a:r>
              <a:rPr lang="ru-RU" sz="1200" u="sng" dirty="0" smtClean="0">
                <a:hlinkClick r:id="rId10" tooltip="Кюри, Пьер"/>
              </a:rPr>
              <a:t>Пьера Кюри</a:t>
            </a:r>
            <a:r>
              <a:rPr lang="ru-RU" sz="1200" dirty="0" smtClean="0"/>
              <a:t>, вместе с ним занималась исследованием </a:t>
            </a:r>
            <a:r>
              <a:rPr lang="ru-RU" sz="1200" u="sng" dirty="0" smtClean="0">
                <a:hlinkClick r:id="rId11" tooltip="Радиоактивность"/>
              </a:rPr>
              <a:t>радиоактивности</a:t>
            </a:r>
            <a:r>
              <a:rPr lang="ru-RU" sz="1200" dirty="0" smtClean="0"/>
              <a:t>. Совместно с мужем открыла элементы </a:t>
            </a:r>
            <a:r>
              <a:rPr lang="ru-RU" sz="1200" u="sng" dirty="0" smtClean="0">
                <a:hlinkClick r:id="rId12" tooltip="Радий"/>
              </a:rPr>
              <a:t>радий</a:t>
            </a:r>
            <a:r>
              <a:rPr lang="ru-RU" sz="1200" dirty="0" smtClean="0"/>
              <a:t> и </a:t>
            </a:r>
            <a:r>
              <a:rPr lang="ru-RU" sz="1200" u="sng" dirty="0" smtClean="0">
                <a:hlinkClick r:id="rId13" tooltip="Полоний"/>
              </a:rPr>
              <a:t>полоний</a:t>
            </a:r>
            <a:r>
              <a:rPr lang="ru-RU" sz="1200" dirty="0" smtClean="0"/>
              <a:t>. Мария Склодовская стала первой в истории </a:t>
            </a:r>
            <a:r>
              <a:rPr lang="ru-RU" sz="1200" u="sng" dirty="0" smtClean="0">
                <a:hlinkClick r:id="rId14" tooltip="Сорбонна"/>
              </a:rPr>
              <a:t>Сорбонны</a:t>
            </a:r>
            <a:r>
              <a:rPr lang="ru-RU" sz="1200" dirty="0" smtClean="0"/>
              <a:t> женщиной-преподавателем.  В 1902 году Мария и Пьер Кюри  обнаружили новый  элемент, который был назван супругами радием. Позже был открыт полоний -  элемент, названный в честь родины Марии Кюри. В 1903 году Мария и Пьер Кюри вместе с Анри Беккерелем получили Нобелевскую премию по физике «за выдающиеся заслуги в совместных исследованиях явлений радиации».  Они получили возможность оснастить свою лабораторию необходимой. После смерти мужа Пьера Кюри в 1906 году Мария унаследовала его кафедру в Парижском университете и с головой ушла в работу. В 1910 году ей удалось в сотрудничестве с </a:t>
            </a:r>
            <a:r>
              <a:rPr lang="ru-RU" sz="1200" u="sng" dirty="0" smtClean="0">
                <a:hlinkClick r:id="rId15" tooltip="Дебьерн, Андре-Луи"/>
              </a:rPr>
              <a:t>Андре </a:t>
            </a:r>
            <a:r>
              <a:rPr lang="ru-RU" sz="1200" u="sng" dirty="0" err="1" smtClean="0">
                <a:hlinkClick r:id="rId15" tooltip="Дебьерн, Андре-Луи"/>
              </a:rPr>
              <a:t>Дебьерном</a:t>
            </a:r>
            <a:r>
              <a:rPr lang="ru-RU" sz="1200" dirty="0" smtClean="0"/>
              <a:t> выделить чистый металлический радий, а не его соединения, как бывало прежде. Таким образом, был завершён 12-летний цикл исследований, в результате которого было доказано, что радий является самостоятельным химическим элементом.</a:t>
            </a:r>
          </a:p>
          <a:p>
            <a:pPr fontAlgn="auto">
              <a:spcAft>
                <a:spcPts val="0"/>
              </a:spcAft>
              <a:buFont typeface="Wingdings 2"/>
              <a:buChar char=""/>
              <a:defRPr/>
            </a:pPr>
            <a:endParaRPr lang="ru-RU" sz="1400" dirty="0"/>
          </a:p>
        </p:txBody>
      </p:sp>
      <p:sp>
        <p:nvSpPr>
          <p:cNvPr id="4" name="Прямоугольник 3">
            <a:hlinkClick r:id="rId16" action="ppaction://hlinksldjump"/>
          </p:cNvPr>
          <p:cNvSpPr/>
          <p:nvPr/>
        </p:nvSpPr>
        <p:spPr>
          <a:xfrm>
            <a:off x="4929190" y="6143644"/>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6388" name="Picture 3"/>
          <p:cNvPicPr>
            <a:picLocks noChangeAspect="1" noChangeArrowheads="1"/>
          </p:cNvPicPr>
          <p:nvPr/>
        </p:nvPicPr>
        <p:blipFill>
          <a:blip r:embed="rId17"/>
          <a:srcRect/>
          <a:stretch>
            <a:fillRect/>
          </a:stretch>
        </p:blipFill>
        <p:spPr bwMode="auto">
          <a:xfrm>
            <a:off x="357188" y="2143125"/>
            <a:ext cx="2928937" cy="4062413"/>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dirty="0" smtClean="0">
                <a:latin typeface="Arial" pitchFamily="34" charset="0"/>
                <a:cs typeface="Arial" pitchFamily="34" charset="0"/>
              </a:rPr>
              <a:t>1958 год</a:t>
            </a:r>
            <a:r>
              <a:rPr lang="ru-RU" dirty="0" smtClean="0"/>
              <a:t/>
            </a:r>
            <a:br>
              <a:rPr lang="ru-RU" dirty="0" smtClean="0"/>
            </a:br>
            <a:r>
              <a:rPr lang="ru-RU" sz="2400" dirty="0" smtClean="0">
                <a:latin typeface="Times New Roman" pitchFamily="18" charset="0"/>
                <a:cs typeface="Times New Roman" pitchFamily="18" charset="0"/>
              </a:rPr>
              <a:t>За открытие и истолкование </a:t>
            </a:r>
            <a:r>
              <a:rPr lang="ru-RU" sz="2400" dirty="0" smtClean="0">
                <a:latin typeface="Times New Roman" pitchFamily="18" charset="0"/>
                <a:cs typeface="Times New Roman" pitchFamily="18" charset="0"/>
                <a:hlinkClick r:id="rId2" tooltip="Эффект Вавилова — Черенкова"/>
              </a:rPr>
              <a:t>эффекта Вавилова — Черенкова</a:t>
            </a:r>
            <a:endParaRPr lang="ru-RU" sz="2400" dirty="0">
              <a:latin typeface="Times New Roman" pitchFamily="18" charset="0"/>
              <a:cs typeface="Times New Roman" pitchFamily="18" charset="0"/>
            </a:endParaRPr>
          </a:p>
        </p:txBody>
      </p:sp>
      <p:sp>
        <p:nvSpPr>
          <p:cNvPr id="9" name="Прямоугольник 8">
            <a:hlinkClick r:id="rId3" action="ppaction://hlinksldjump"/>
          </p:cNvPr>
          <p:cNvSpPr/>
          <p:nvPr/>
        </p:nvSpPr>
        <p:spPr>
          <a:xfrm rot="10800000" flipV="1">
            <a:off x="500034" y="1643050"/>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Павел Черенков</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
        <p:nvSpPr>
          <p:cNvPr id="13" name="Прямоугольник 12">
            <a:hlinkClick r:id="rId4" action="ppaction://hlinksldjump"/>
          </p:cNvPr>
          <p:cNvSpPr/>
          <p:nvPr/>
        </p:nvSpPr>
        <p:spPr>
          <a:xfrm>
            <a:off x="4857752" y="5715016"/>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7412" name="Picture 2">
            <a:hlinkClick r:id="rId3" action="ppaction://hlinksldjump"/>
          </p:cNvPr>
          <p:cNvPicPr>
            <a:picLocks noChangeAspect="1" noChangeArrowheads="1"/>
          </p:cNvPicPr>
          <p:nvPr/>
        </p:nvPicPr>
        <p:blipFill>
          <a:blip r:embed="rId5"/>
          <a:srcRect/>
          <a:stretch>
            <a:fillRect/>
          </a:stretch>
        </p:blipFill>
        <p:spPr bwMode="auto">
          <a:xfrm>
            <a:off x="428625" y="2643188"/>
            <a:ext cx="2111375" cy="2986087"/>
          </a:xfrm>
          <a:prstGeom prst="rect">
            <a:avLst/>
          </a:prstGeom>
          <a:noFill/>
          <a:ln w="9525">
            <a:noFill/>
            <a:miter lim="800000"/>
            <a:headEnd/>
            <a:tailEnd/>
          </a:ln>
        </p:spPr>
      </p:pic>
      <p:pic>
        <p:nvPicPr>
          <p:cNvPr id="17413" name="Picture 3">
            <a:hlinkClick r:id="rId6" action="ppaction://hlinksldjump"/>
          </p:cNvPr>
          <p:cNvPicPr>
            <a:picLocks noChangeAspect="1" noChangeArrowheads="1"/>
          </p:cNvPicPr>
          <p:nvPr/>
        </p:nvPicPr>
        <p:blipFill>
          <a:blip r:embed="rId7"/>
          <a:srcRect/>
          <a:stretch>
            <a:fillRect/>
          </a:stretch>
        </p:blipFill>
        <p:spPr bwMode="auto">
          <a:xfrm>
            <a:off x="3214688" y="2643188"/>
            <a:ext cx="2120900" cy="3000375"/>
          </a:xfrm>
          <a:prstGeom prst="rect">
            <a:avLst/>
          </a:prstGeom>
          <a:noFill/>
          <a:ln w="9525">
            <a:noFill/>
            <a:miter lim="800000"/>
            <a:headEnd/>
            <a:tailEnd/>
          </a:ln>
        </p:spPr>
      </p:pic>
      <p:sp>
        <p:nvSpPr>
          <p:cNvPr id="14" name="Прямоугольник 13">
            <a:hlinkClick r:id="rId6" action="ppaction://hlinksldjump"/>
          </p:cNvPr>
          <p:cNvSpPr/>
          <p:nvPr/>
        </p:nvSpPr>
        <p:spPr>
          <a:xfrm rot="10800000" flipV="1">
            <a:off x="3143240" y="1714488"/>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Игорь  Тамм</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17415" name="Picture 4">
            <a:hlinkClick r:id="rId8" action="ppaction://hlinksldjump"/>
          </p:cNvPr>
          <p:cNvPicPr>
            <a:picLocks noChangeAspect="1" noChangeArrowheads="1"/>
          </p:cNvPicPr>
          <p:nvPr/>
        </p:nvPicPr>
        <p:blipFill>
          <a:blip r:embed="rId9"/>
          <a:srcRect/>
          <a:stretch>
            <a:fillRect/>
          </a:stretch>
        </p:blipFill>
        <p:spPr bwMode="auto">
          <a:xfrm>
            <a:off x="5857875" y="2643188"/>
            <a:ext cx="2120900" cy="3000375"/>
          </a:xfrm>
          <a:prstGeom prst="rect">
            <a:avLst/>
          </a:prstGeom>
          <a:noFill/>
          <a:ln w="9525">
            <a:noFill/>
            <a:miter lim="800000"/>
            <a:headEnd/>
            <a:tailEnd/>
          </a:ln>
        </p:spPr>
      </p:pic>
      <p:sp>
        <p:nvSpPr>
          <p:cNvPr id="15" name="Прямоугольник 14">
            <a:hlinkClick r:id="rId8" action="ppaction://hlinksldjump"/>
          </p:cNvPr>
          <p:cNvSpPr/>
          <p:nvPr/>
        </p:nvSpPr>
        <p:spPr>
          <a:xfrm rot="10800000" flipV="1">
            <a:off x="5857884" y="1714488"/>
            <a:ext cx="1899280" cy="830997"/>
          </a:xfrm>
          <a:prstGeom prst="rect">
            <a:avLst/>
          </a:prstGeom>
          <a:noFill/>
        </p:spPr>
        <p:txBody>
          <a:bodyPr>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Илья</a:t>
            </a:r>
          </a:p>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 Франк</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z="3200" dirty="0" smtClean="0">
                <a:latin typeface="Arial" pitchFamily="34" charset="0"/>
                <a:cs typeface="Arial" pitchFamily="34" charset="0"/>
              </a:rPr>
              <a:t>Черенков, Павел Алексеевич</a:t>
            </a:r>
            <a:endParaRPr lang="ru-RU" sz="3200" dirty="0">
              <a:latin typeface="Arial" pitchFamily="34" charset="0"/>
              <a:cs typeface="Arial" pitchFamily="34" charset="0"/>
            </a:endParaRPr>
          </a:p>
        </p:txBody>
      </p:sp>
      <p:sp>
        <p:nvSpPr>
          <p:cNvPr id="18434" name="Содержимое 2"/>
          <p:cNvSpPr>
            <a:spLocks noGrp="1"/>
          </p:cNvSpPr>
          <p:nvPr>
            <p:ph idx="1"/>
          </p:nvPr>
        </p:nvSpPr>
        <p:spPr>
          <a:xfrm>
            <a:off x="3571875" y="1357313"/>
            <a:ext cx="5114925" cy="5072062"/>
          </a:xfrm>
        </p:spPr>
        <p:txBody>
          <a:bodyPr/>
          <a:lstStyle/>
          <a:p>
            <a:pPr>
              <a:lnSpc>
                <a:spcPct val="120000"/>
              </a:lnSpc>
            </a:pPr>
            <a:r>
              <a:rPr lang="ru-RU" sz="1400" b="1" smtClean="0">
                <a:latin typeface="Times New Roman" pitchFamily="18" charset="0"/>
                <a:cs typeface="Times New Roman" pitchFamily="18" charset="0"/>
              </a:rPr>
              <a:t> </a:t>
            </a:r>
            <a:r>
              <a:rPr lang="ru-RU" sz="1400" smtClean="0">
                <a:latin typeface="Times New Roman" pitchFamily="18" charset="0"/>
                <a:cs typeface="Times New Roman" pitchFamily="18" charset="0"/>
              </a:rPr>
              <a:t>Дата рождения (15 (28) июля 1904),— советский физик, двукратный </a:t>
            </a:r>
            <a:r>
              <a:rPr lang="ru-RU" sz="1400" u="sng" smtClean="0">
                <a:latin typeface="Times New Roman" pitchFamily="18" charset="0"/>
                <a:cs typeface="Times New Roman" pitchFamily="18" charset="0"/>
                <a:hlinkClick r:id="rId2" tooltip="Лауреат"/>
              </a:rPr>
              <a:t>лауреат</a:t>
            </a:r>
            <a:r>
              <a:rPr lang="ru-RU" sz="1400" smtClean="0">
                <a:latin typeface="Times New Roman" pitchFamily="18" charset="0"/>
                <a:cs typeface="Times New Roman" pitchFamily="18" charset="0"/>
              </a:rPr>
              <a:t> </a:t>
            </a:r>
            <a:r>
              <a:rPr lang="ru-RU" sz="1400" u="sng" smtClean="0">
                <a:latin typeface="Times New Roman" pitchFamily="18" charset="0"/>
                <a:cs typeface="Times New Roman" pitchFamily="18" charset="0"/>
                <a:hlinkClick r:id="rId3" tooltip="Сталинская премия"/>
              </a:rPr>
              <a:t>Сталинской премии</a:t>
            </a:r>
            <a:r>
              <a:rPr lang="ru-RU" sz="1400" smtClean="0">
                <a:latin typeface="Times New Roman" pitchFamily="18" charset="0"/>
                <a:cs typeface="Times New Roman" pitchFamily="18" charset="0"/>
              </a:rPr>
              <a:t>, лауреат </a:t>
            </a:r>
            <a:r>
              <a:rPr lang="ru-RU" sz="1400" u="sng" smtClean="0">
                <a:latin typeface="Times New Roman" pitchFamily="18" charset="0"/>
                <a:cs typeface="Times New Roman" pitchFamily="18" charset="0"/>
                <a:hlinkClick r:id="rId4" tooltip="Нобелевская премия по физике"/>
              </a:rPr>
              <a:t>Нобелевской премии по физике</a:t>
            </a:r>
            <a:r>
              <a:rPr lang="ru-RU" sz="1400" smtClean="0">
                <a:latin typeface="Times New Roman" pitchFamily="18" charset="0"/>
                <a:cs typeface="Times New Roman" pitchFamily="18" charset="0"/>
              </a:rPr>
              <a:t> (совместно с </a:t>
            </a:r>
            <a:r>
              <a:rPr lang="ru-RU" sz="1400" u="sng" smtClean="0">
                <a:latin typeface="Times New Roman" pitchFamily="18" charset="0"/>
                <a:cs typeface="Times New Roman" pitchFamily="18" charset="0"/>
                <a:hlinkClick r:id="rId5" tooltip="Тамм, Игорь Евгеньевич"/>
              </a:rPr>
              <a:t>И. Е. Таммом</a:t>
            </a:r>
            <a:r>
              <a:rPr lang="ru-RU" sz="1400" smtClean="0">
                <a:latin typeface="Times New Roman" pitchFamily="18" charset="0"/>
                <a:cs typeface="Times New Roman" pitchFamily="18" charset="0"/>
              </a:rPr>
              <a:t> и </a:t>
            </a:r>
            <a:r>
              <a:rPr lang="ru-RU" sz="1400" u="sng" smtClean="0">
                <a:latin typeface="Times New Roman" pitchFamily="18" charset="0"/>
                <a:cs typeface="Times New Roman" pitchFamily="18" charset="0"/>
                <a:hlinkClick r:id="rId6" tooltip="Франк, Илья Михайлович"/>
              </a:rPr>
              <a:t>И. М. Франком</a:t>
            </a:r>
            <a:r>
              <a:rPr lang="ru-RU" sz="1400" smtClean="0">
                <a:latin typeface="Times New Roman" pitchFamily="18" charset="0"/>
                <a:cs typeface="Times New Roman" pitchFamily="18" charset="0"/>
              </a:rPr>
              <a:t>). Основные работы Черенкова посвящены физической </a:t>
            </a:r>
            <a:r>
              <a:rPr lang="ru-RU" sz="1400" u="sng" smtClean="0">
                <a:latin typeface="Times New Roman" pitchFamily="18" charset="0"/>
                <a:cs typeface="Times New Roman" pitchFamily="18" charset="0"/>
                <a:hlinkClick r:id="rId7" tooltip="Оптика"/>
              </a:rPr>
              <a:t>оптике</a:t>
            </a:r>
            <a:r>
              <a:rPr lang="ru-RU" sz="1400" smtClean="0">
                <a:latin typeface="Times New Roman" pitchFamily="18" charset="0"/>
                <a:cs typeface="Times New Roman" pitchFamily="18" charset="0"/>
              </a:rPr>
              <a:t>, </a:t>
            </a:r>
            <a:r>
              <a:rPr lang="ru-RU" sz="1400" u="sng" smtClean="0">
                <a:latin typeface="Times New Roman" pitchFamily="18" charset="0"/>
                <a:cs typeface="Times New Roman" pitchFamily="18" charset="0"/>
                <a:hlinkClick r:id="rId8" tooltip="Ядерная физика"/>
              </a:rPr>
              <a:t>ядерной физике</a:t>
            </a:r>
            <a:r>
              <a:rPr lang="ru-RU" sz="1400" smtClean="0">
                <a:latin typeface="Times New Roman" pitchFamily="18" charset="0"/>
                <a:cs typeface="Times New Roman" pitchFamily="18" charset="0"/>
              </a:rPr>
              <a:t>, </a:t>
            </a:r>
            <a:r>
              <a:rPr lang="ru-RU" sz="1400" u="sng" smtClean="0">
                <a:latin typeface="Times New Roman" pitchFamily="18" charset="0"/>
                <a:cs typeface="Times New Roman" pitchFamily="18" charset="0"/>
                <a:hlinkClick r:id="rId9" tooltip="Физика высоких энергий"/>
              </a:rPr>
              <a:t>физике частиц высоких энергий</a:t>
            </a:r>
            <a:r>
              <a:rPr lang="ru-RU" sz="1400" smtClean="0">
                <a:latin typeface="Times New Roman" pitchFamily="18" charset="0"/>
                <a:cs typeface="Times New Roman" pitchFamily="18" charset="0"/>
              </a:rPr>
              <a:t>. В </a:t>
            </a:r>
            <a:r>
              <a:rPr lang="ru-RU" sz="1400" u="sng" smtClean="0">
                <a:latin typeface="Times New Roman" pitchFamily="18" charset="0"/>
                <a:cs typeface="Times New Roman" pitchFamily="18" charset="0"/>
                <a:hlinkClick r:id="rId10" tooltip="1934 год"/>
              </a:rPr>
              <a:t>1934 году</a:t>
            </a:r>
            <a:r>
              <a:rPr lang="ru-RU" sz="1400" smtClean="0">
                <a:latin typeface="Times New Roman" pitchFamily="18" charset="0"/>
                <a:cs typeface="Times New Roman" pitchFamily="18" charset="0"/>
              </a:rPr>
              <a:t> обнаружил специфическое голубое свечение прозрачных жидкостей при облучении быстрыми заряженными частицами. В </a:t>
            </a:r>
            <a:r>
              <a:rPr lang="ru-RU" sz="1400" u="sng" smtClean="0">
                <a:latin typeface="Times New Roman" pitchFamily="18" charset="0"/>
                <a:cs typeface="Times New Roman" pitchFamily="18" charset="0"/>
                <a:hlinkClick r:id="rId11" tooltip="1936 год"/>
              </a:rPr>
              <a:t>1936 году</a:t>
            </a:r>
            <a:r>
              <a:rPr lang="ru-RU" sz="1400" smtClean="0">
                <a:latin typeface="Times New Roman" pitchFamily="18" charset="0"/>
                <a:cs typeface="Times New Roman" pitchFamily="18" charset="0"/>
              </a:rPr>
              <a:t> установил основное его свойство — направленность излучения, образование светового конуса, ось которого совпадает с траекторией движения частицы. Теорию излучения Черенкова разработали в </a:t>
            </a:r>
            <a:r>
              <a:rPr lang="ru-RU" sz="1400" u="sng" smtClean="0">
                <a:latin typeface="Times New Roman" pitchFamily="18" charset="0"/>
                <a:cs typeface="Times New Roman" pitchFamily="18" charset="0"/>
                <a:hlinkClick r:id="rId12" tooltip="1937 год"/>
              </a:rPr>
              <a:t>1937 году</a:t>
            </a:r>
            <a:r>
              <a:rPr lang="ru-RU" sz="1400" smtClean="0">
                <a:latin typeface="Times New Roman" pitchFamily="18" charset="0"/>
                <a:cs typeface="Times New Roman" pitchFamily="18" charset="0"/>
              </a:rPr>
              <a:t> </a:t>
            </a:r>
            <a:r>
              <a:rPr lang="ru-RU" sz="1400" u="sng" smtClean="0">
                <a:latin typeface="Times New Roman" pitchFamily="18" charset="0"/>
                <a:cs typeface="Times New Roman" pitchFamily="18" charset="0"/>
                <a:hlinkClick r:id="rId5" tooltip="Тамм, Игорь Евгеньевич"/>
              </a:rPr>
              <a:t>И. Е. Тамм</a:t>
            </a:r>
            <a:r>
              <a:rPr lang="ru-RU" sz="1400" smtClean="0">
                <a:latin typeface="Times New Roman" pitchFamily="18" charset="0"/>
                <a:cs typeface="Times New Roman" pitchFamily="18" charset="0"/>
              </a:rPr>
              <a:t> и </a:t>
            </a:r>
            <a:r>
              <a:rPr lang="ru-RU" sz="1400" u="sng" smtClean="0">
                <a:latin typeface="Times New Roman" pitchFamily="18" charset="0"/>
                <a:cs typeface="Times New Roman" pitchFamily="18" charset="0"/>
                <a:hlinkClick r:id="rId6" tooltip="Франк, Илья Михайлович"/>
              </a:rPr>
              <a:t>И. М. Франк</a:t>
            </a:r>
            <a:r>
              <a:rPr lang="ru-RU" sz="1400" smtClean="0">
                <a:latin typeface="Times New Roman" pitchFamily="18" charset="0"/>
                <a:cs typeface="Times New Roman" pitchFamily="18" charset="0"/>
              </a:rPr>
              <a:t>.</a:t>
            </a:r>
          </a:p>
          <a:p>
            <a:pPr>
              <a:lnSpc>
                <a:spcPct val="120000"/>
              </a:lnSpc>
            </a:pPr>
            <a:r>
              <a:rPr lang="ru-RU" sz="1400" u="sng" smtClean="0">
                <a:latin typeface="Times New Roman" pitchFamily="18" charset="0"/>
                <a:cs typeface="Times New Roman" pitchFamily="18" charset="0"/>
                <a:hlinkClick r:id="rId13" tooltip="Эффект Черенкова"/>
              </a:rPr>
              <a:t>Эффект Вавилова — Черенкова</a:t>
            </a:r>
            <a:r>
              <a:rPr lang="ru-RU" sz="1400" smtClean="0">
                <a:latin typeface="Times New Roman" pitchFamily="18" charset="0"/>
                <a:cs typeface="Times New Roman" pitchFamily="18" charset="0"/>
              </a:rPr>
              <a:t> лежит в основе работы детекторов быстрых заряженных частиц (черенковских счётчиков). Черенков участвовал в создании </a:t>
            </a:r>
            <a:r>
              <a:rPr lang="ru-RU" sz="1400" u="sng" smtClean="0">
                <a:latin typeface="Times New Roman" pitchFamily="18" charset="0"/>
                <a:cs typeface="Times New Roman" pitchFamily="18" charset="0"/>
                <a:hlinkClick r:id="rId14" tooltip="Синхротрон"/>
              </a:rPr>
              <a:t>синхротронов</a:t>
            </a:r>
            <a:r>
              <a:rPr lang="ru-RU" sz="1400" smtClean="0">
                <a:latin typeface="Times New Roman" pitchFamily="18" charset="0"/>
                <a:cs typeface="Times New Roman" pitchFamily="18" charset="0"/>
              </a:rPr>
              <a:t>. Выполнил цикл работ по расщеплению </a:t>
            </a:r>
            <a:r>
              <a:rPr lang="ru-RU" sz="1400" u="sng" smtClean="0">
                <a:latin typeface="Times New Roman" pitchFamily="18" charset="0"/>
                <a:cs typeface="Times New Roman" pitchFamily="18" charset="0"/>
                <a:hlinkClick r:id="rId15" tooltip="Гелий"/>
              </a:rPr>
              <a:t>гелия</a:t>
            </a:r>
            <a:r>
              <a:rPr lang="ru-RU" sz="1400" smtClean="0">
                <a:latin typeface="Times New Roman" pitchFamily="18" charset="0"/>
                <a:cs typeface="Times New Roman" pitchFamily="18" charset="0"/>
              </a:rPr>
              <a:t> и других легких ядер высокоэнергетическими γ-квантами (</a:t>
            </a:r>
            <a:r>
              <a:rPr lang="ru-RU" sz="1400" u="sng" smtClean="0">
                <a:latin typeface="Times New Roman" pitchFamily="18" charset="0"/>
                <a:cs typeface="Times New Roman" pitchFamily="18" charset="0"/>
                <a:hlinkClick r:id="rId16" tooltip="Государственная премия СССР"/>
              </a:rPr>
              <a:t>Государственная премия СССР</a:t>
            </a:r>
            <a:r>
              <a:rPr lang="ru-RU" sz="1400" smtClean="0">
                <a:latin typeface="Times New Roman" pitchFamily="18" charset="0"/>
                <a:cs typeface="Times New Roman" pitchFamily="18" charset="0"/>
              </a:rPr>
              <a:t>, 1977).</a:t>
            </a:r>
          </a:p>
          <a:p>
            <a:endParaRPr lang="ru-RU" sz="1400" smtClean="0"/>
          </a:p>
        </p:txBody>
      </p:sp>
      <p:pic>
        <p:nvPicPr>
          <p:cNvPr id="18435" name="Picture 2">
            <a:hlinkClick r:id="rId17" action="ppaction://hlinksldjump"/>
          </p:cNvPr>
          <p:cNvPicPr>
            <a:picLocks noChangeAspect="1" noChangeArrowheads="1"/>
          </p:cNvPicPr>
          <p:nvPr/>
        </p:nvPicPr>
        <p:blipFill>
          <a:blip r:embed="rId18"/>
          <a:srcRect/>
          <a:stretch>
            <a:fillRect/>
          </a:stretch>
        </p:blipFill>
        <p:spPr bwMode="auto">
          <a:xfrm>
            <a:off x="428625" y="1587500"/>
            <a:ext cx="2857500" cy="4041775"/>
          </a:xfrm>
          <a:prstGeom prst="rect">
            <a:avLst/>
          </a:prstGeom>
          <a:noFill/>
          <a:ln w="9525">
            <a:noFill/>
            <a:miter lim="800000"/>
            <a:headEnd/>
            <a:tailEnd/>
          </a:ln>
        </p:spPr>
      </p:pic>
      <p:sp>
        <p:nvSpPr>
          <p:cNvPr id="5" name="Прямоугольник 4">
            <a:hlinkClick r:id="rId19" action="ppaction://hlinksldjump"/>
          </p:cNvPr>
          <p:cNvSpPr/>
          <p:nvPr/>
        </p:nvSpPr>
        <p:spPr>
          <a:xfrm>
            <a:off x="462657" y="6143644"/>
            <a:ext cx="3096232"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«1958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z="3200" dirty="0" smtClean="0">
                <a:latin typeface="Arial" pitchFamily="34" charset="0"/>
                <a:cs typeface="Arial" pitchFamily="34" charset="0"/>
              </a:rPr>
              <a:t>Тамм, Игорь Евгеньевич</a:t>
            </a:r>
            <a:endParaRPr lang="ru-RU" sz="3200" dirty="0">
              <a:latin typeface="Arial" pitchFamily="34" charset="0"/>
              <a:cs typeface="Arial" pitchFamily="34" charset="0"/>
            </a:endParaRPr>
          </a:p>
        </p:txBody>
      </p:sp>
      <p:sp>
        <p:nvSpPr>
          <p:cNvPr id="3" name="Содержимое 2"/>
          <p:cNvSpPr>
            <a:spLocks noGrp="1"/>
          </p:cNvSpPr>
          <p:nvPr>
            <p:ph idx="1"/>
          </p:nvPr>
        </p:nvSpPr>
        <p:spPr>
          <a:xfrm>
            <a:off x="3857625" y="1600200"/>
            <a:ext cx="4829175" cy="4525963"/>
          </a:xfrm>
        </p:spPr>
        <p:txBody>
          <a:bodyPr>
            <a:normAutofit fontScale="55000" lnSpcReduction="20000"/>
          </a:bodyPr>
          <a:lstStyle/>
          <a:p>
            <a:pPr fontAlgn="auto">
              <a:spcAft>
                <a:spcPts val="0"/>
              </a:spcAft>
              <a:buFont typeface="Wingdings 2"/>
              <a:buChar char=""/>
              <a:defRPr/>
            </a:pPr>
            <a:r>
              <a:rPr lang="ru-RU" sz="2700" dirty="0" smtClean="0">
                <a:latin typeface="Times New Roman" pitchFamily="18" charset="0"/>
                <a:cs typeface="Times New Roman" pitchFamily="18" charset="0"/>
              </a:rPr>
              <a:t>Дата рождения (26 июня (8 июля) 1895 года) — советский физик-теоретик, лауреат </a:t>
            </a:r>
            <a:r>
              <a:rPr lang="ru-RU" sz="2700" u="sng" dirty="0" smtClean="0">
                <a:latin typeface="Times New Roman" pitchFamily="18" charset="0"/>
                <a:cs typeface="Times New Roman" pitchFamily="18" charset="0"/>
                <a:hlinkClick r:id="rId2" tooltip="Нобелевская премия по физике"/>
              </a:rPr>
              <a:t>Нобелевской премии по физике</a:t>
            </a:r>
            <a:r>
              <a:rPr lang="ru-RU" sz="2700" dirty="0" smtClean="0">
                <a:latin typeface="Times New Roman" pitchFamily="18" charset="0"/>
                <a:cs typeface="Times New Roman" pitchFamily="18" charset="0"/>
              </a:rPr>
              <a:t> (совместно с </a:t>
            </a:r>
            <a:r>
              <a:rPr lang="ru-RU" sz="2700" u="sng" dirty="0" smtClean="0">
                <a:latin typeface="Times New Roman" pitchFamily="18" charset="0"/>
                <a:cs typeface="Times New Roman" pitchFamily="18" charset="0"/>
                <a:hlinkClick r:id="rId3" tooltip="Черенков, Павел Алексеевич"/>
              </a:rPr>
              <a:t>П. А. Черенковым</a:t>
            </a:r>
            <a:r>
              <a:rPr lang="ru-RU" sz="2700" dirty="0" smtClean="0">
                <a:latin typeface="Times New Roman" pitchFamily="18" charset="0"/>
                <a:cs typeface="Times New Roman" pitchFamily="18" charset="0"/>
              </a:rPr>
              <a:t> и </a:t>
            </a:r>
            <a:r>
              <a:rPr lang="ru-RU" sz="2700" u="sng" dirty="0" smtClean="0">
                <a:latin typeface="Times New Roman" pitchFamily="18" charset="0"/>
                <a:cs typeface="Times New Roman" pitchFamily="18" charset="0"/>
                <a:hlinkClick r:id="rId4" tooltip="Франк, Илья Михайлович (физик)"/>
              </a:rPr>
              <a:t>И. М. Франком</a:t>
            </a:r>
            <a:r>
              <a:rPr lang="ru-RU" sz="2700" dirty="0" smtClean="0">
                <a:latin typeface="Times New Roman" pitchFamily="18" charset="0"/>
                <a:cs typeface="Times New Roman" pitchFamily="18" charset="0"/>
              </a:rPr>
              <a:t>, 1958), дважды лауреат </a:t>
            </a:r>
            <a:r>
              <a:rPr lang="ru-RU" sz="2700" u="sng" dirty="0" smtClean="0">
                <a:latin typeface="Times New Roman" pitchFamily="18" charset="0"/>
                <a:cs typeface="Times New Roman" pitchFamily="18" charset="0"/>
                <a:hlinkClick r:id="rId5" tooltip="Сталинская премия"/>
              </a:rPr>
              <a:t>Сталинской премии</a:t>
            </a:r>
            <a:r>
              <a:rPr lang="ru-RU" sz="2700" dirty="0" smtClean="0">
                <a:latin typeface="Times New Roman" pitchFamily="18" charset="0"/>
                <a:cs typeface="Times New Roman" pitchFamily="18" charset="0"/>
              </a:rPr>
              <a:t>, </a:t>
            </a:r>
            <a:r>
              <a:rPr lang="ru-RU" sz="2700" u="sng" dirty="0" smtClean="0">
                <a:latin typeface="Times New Roman" pitchFamily="18" charset="0"/>
                <a:cs typeface="Times New Roman" pitchFamily="18" charset="0"/>
                <a:hlinkClick r:id="rId6" tooltip="Герой Социалистического Труда"/>
              </a:rPr>
              <a:t>Герой Социалистического Труда</a:t>
            </a:r>
            <a:r>
              <a:rPr lang="ru-RU" sz="2700" dirty="0" smtClean="0">
                <a:latin typeface="Times New Roman" pitchFamily="18" charset="0"/>
                <a:cs typeface="Times New Roman" pitchFamily="18" charset="0"/>
              </a:rPr>
              <a:t> (1953).</a:t>
            </a:r>
          </a:p>
          <a:p>
            <a:pPr fontAlgn="auto">
              <a:spcAft>
                <a:spcPts val="0"/>
              </a:spcAft>
              <a:buFont typeface="Wingdings 2"/>
              <a:buChar char=""/>
              <a:defRPr/>
            </a:pPr>
            <a:r>
              <a:rPr lang="ru-RU" sz="2700" dirty="0" smtClean="0">
                <a:latin typeface="Times New Roman" pitchFamily="18" charset="0"/>
                <a:cs typeface="Times New Roman" pitchFamily="18" charset="0"/>
              </a:rPr>
              <a:t>Направления деятельности Тамма относятся к </a:t>
            </a:r>
            <a:r>
              <a:rPr lang="ru-RU" sz="2700" u="sng" dirty="0" smtClean="0">
                <a:latin typeface="Times New Roman" pitchFamily="18" charset="0"/>
                <a:cs typeface="Times New Roman" pitchFamily="18" charset="0"/>
                <a:hlinkClick r:id="rId7" tooltip="Квантовая механика"/>
              </a:rPr>
              <a:t>квантовой механике</a:t>
            </a:r>
            <a:r>
              <a:rPr lang="ru-RU" sz="2700" dirty="0" smtClean="0">
                <a:latin typeface="Times New Roman" pitchFamily="18" charset="0"/>
                <a:cs typeface="Times New Roman" pitchFamily="18" charset="0"/>
              </a:rPr>
              <a:t>, </a:t>
            </a:r>
            <a:r>
              <a:rPr lang="ru-RU" sz="2700" u="sng" dirty="0" smtClean="0">
                <a:latin typeface="Times New Roman" pitchFamily="18" charset="0"/>
                <a:cs typeface="Times New Roman" pitchFamily="18" charset="0"/>
                <a:hlinkClick r:id="rId8" tooltip="Физика твёрдого тела"/>
              </a:rPr>
              <a:t>физике твёрдого тела</a:t>
            </a:r>
            <a:r>
              <a:rPr lang="ru-RU" sz="2700" dirty="0" smtClean="0">
                <a:latin typeface="Times New Roman" pitchFamily="18" charset="0"/>
                <a:cs typeface="Times New Roman" pitchFamily="18" charset="0"/>
              </a:rPr>
              <a:t>, теории излучения, </a:t>
            </a:r>
            <a:r>
              <a:rPr lang="ru-RU" sz="2700" u="sng" dirty="0" smtClean="0">
                <a:latin typeface="Times New Roman" pitchFamily="18" charset="0"/>
                <a:cs typeface="Times New Roman" pitchFamily="18" charset="0"/>
                <a:hlinkClick r:id="rId9" tooltip="Ядерная физика"/>
              </a:rPr>
              <a:t>ядерной физике</a:t>
            </a:r>
            <a:r>
              <a:rPr lang="ru-RU" sz="2700" dirty="0" smtClean="0">
                <a:latin typeface="Times New Roman" pitchFamily="18" charset="0"/>
                <a:cs typeface="Times New Roman" pitchFamily="18" charset="0"/>
              </a:rPr>
              <a:t>, </a:t>
            </a:r>
            <a:r>
              <a:rPr lang="ru-RU" sz="2700" u="sng" dirty="0" smtClean="0">
                <a:latin typeface="Times New Roman" pitchFamily="18" charset="0"/>
                <a:cs typeface="Times New Roman" pitchFamily="18" charset="0"/>
                <a:hlinkClick r:id="rId10" tooltip="Физика элементарных частиц"/>
              </a:rPr>
              <a:t>физике элементарных частиц</a:t>
            </a:r>
            <a:r>
              <a:rPr lang="ru-RU" sz="2700" dirty="0" smtClean="0">
                <a:latin typeface="Times New Roman" pitchFamily="18" charset="0"/>
                <a:cs typeface="Times New Roman" pitchFamily="18" charset="0"/>
              </a:rPr>
              <a:t>.</a:t>
            </a:r>
          </a:p>
          <a:p>
            <a:pPr fontAlgn="auto">
              <a:spcAft>
                <a:spcPts val="0"/>
              </a:spcAft>
              <a:buFont typeface="Wingdings 2"/>
              <a:buChar char=""/>
              <a:defRPr/>
            </a:pPr>
            <a:r>
              <a:rPr lang="ru-RU" sz="2700" dirty="0" smtClean="0">
                <a:latin typeface="Times New Roman" pitchFamily="18" charset="0"/>
                <a:cs typeface="Times New Roman" pitchFamily="18" charset="0"/>
              </a:rPr>
              <a:t>В 1932 году  предсказал существование </a:t>
            </a:r>
            <a:r>
              <a:rPr lang="ru-RU" sz="2700" u="sng" dirty="0" smtClean="0">
                <a:latin typeface="Times New Roman" pitchFamily="18" charset="0"/>
                <a:cs typeface="Times New Roman" pitchFamily="18" charset="0"/>
                <a:hlinkClick r:id="rId11" tooltip="Поверхностные состояния"/>
              </a:rPr>
              <a:t>поверхностных состояний</a:t>
            </a:r>
            <a:r>
              <a:rPr lang="ru-RU" sz="2700" dirty="0" smtClean="0">
                <a:latin typeface="Times New Roman" pitchFamily="18" charset="0"/>
                <a:cs typeface="Times New Roman" pitchFamily="18" charset="0"/>
              </a:rPr>
              <a:t> на поверхности твёрдого тела (</a:t>
            </a:r>
            <a:r>
              <a:rPr lang="ru-RU" sz="2700" u="sng" dirty="0" smtClean="0">
                <a:latin typeface="Times New Roman" pitchFamily="18" charset="0"/>
                <a:cs typeface="Times New Roman" pitchFamily="18" charset="0"/>
                <a:hlinkClick r:id="rId12" tooltip="Состояния Тамма (страница отсутствует)"/>
              </a:rPr>
              <a:t>состояния Тамма</a:t>
            </a:r>
            <a:r>
              <a:rPr lang="ru-RU" sz="2700" dirty="0" smtClean="0">
                <a:latin typeface="Times New Roman" pitchFamily="18" charset="0"/>
                <a:cs typeface="Times New Roman" pitchFamily="18" charset="0"/>
              </a:rPr>
              <a:t>).</a:t>
            </a:r>
          </a:p>
          <a:p>
            <a:pPr fontAlgn="auto">
              <a:spcAft>
                <a:spcPts val="0"/>
              </a:spcAft>
              <a:buFont typeface="Wingdings 2"/>
              <a:buChar char=""/>
              <a:defRPr/>
            </a:pPr>
            <a:r>
              <a:rPr lang="ru-RU" sz="2700" dirty="0" smtClean="0">
                <a:latin typeface="Times New Roman" pitchFamily="18" charset="0"/>
                <a:cs typeface="Times New Roman" pitchFamily="18" charset="0"/>
              </a:rPr>
              <a:t>Совместно с </a:t>
            </a:r>
            <a:r>
              <a:rPr lang="ru-RU" sz="2700" u="sng" dirty="0" smtClean="0">
                <a:latin typeface="Times New Roman" pitchFamily="18" charset="0"/>
                <a:cs typeface="Times New Roman" pitchFamily="18" charset="0"/>
                <a:hlinkClick r:id="rId4" tooltip="Франк, Илья Михайлович (физик)"/>
              </a:rPr>
              <a:t>И. М. Франком</a:t>
            </a:r>
            <a:r>
              <a:rPr lang="ru-RU" sz="2700" dirty="0" smtClean="0">
                <a:latin typeface="Times New Roman" pitchFamily="18" charset="0"/>
                <a:cs typeface="Times New Roman" pitchFamily="18" charset="0"/>
              </a:rPr>
              <a:t> в 1937 году описал (</a:t>
            </a:r>
            <a:r>
              <a:rPr lang="ru-RU" sz="2700" u="sng" dirty="0" smtClean="0">
                <a:latin typeface="Times New Roman" pitchFamily="18" charset="0"/>
                <a:cs typeface="Times New Roman" pitchFamily="18" charset="0"/>
                <a:hlinkClick r:id="rId13" tooltip="Формула Франка — Тамма (страница отсутствует)"/>
              </a:rPr>
              <a:t>формула Франка — Тамма</a:t>
            </a:r>
            <a:r>
              <a:rPr lang="ru-RU" sz="2700" dirty="0" smtClean="0">
                <a:latin typeface="Times New Roman" pitchFamily="18" charset="0"/>
                <a:cs typeface="Times New Roman" pitchFamily="18" charset="0"/>
              </a:rPr>
              <a:t>) движение частиц в среде со скоростью, превышающей скорость света в этой среде. Эта работа объяснила ранее полученные экспериментальные данные (</a:t>
            </a:r>
            <a:r>
              <a:rPr lang="ru-RU" sz="2700" u="sng" dirty="0" smtClean="0">
                <a:latin typeface="Times New Roman" pitchFamily="18" charset="0"/>
                <a:cs typeface="Times New Roman" pitchFamily="18" charset="0"/>
                <a:hlinkClick r:id="rId14" tooltip="Эффект Вавилова — Черенкова"/>
              </a:rPr>
              <a:t>эффект Вавилова — Черенкова</a:t>
            </a:r>
            <a:r>
              <a:rPr lang="ru-RU" sz="2700" dirty="0" smtClean="0">
                <a:latin typeface="Times New Roman" pitchFamily="18" charset="0"/>
                <a:cs typeface="Times New Roman" pitchFamily="18" charset="0"/>
              </a:rPr>
              <a:t>). Разработал метод решения задач квантовой теории поля, получивший название </a:t>
            </a:r>
            <a:r>
              <a:rPr lang="ru-RU" sz="2700" u="sng" dirty="0" smtClean="0">
                <a:latin typeface="Times New Roman" pitchFamily="18" charset="0"/>
                <a:cs typeface="Times New Roman" pitchFamily="18" charset="0"/>
                <a:hlinkClick r:id="rId15" tooltip="Метод Тамма — Данкова"/>
              </a:rPr>
              <a:t>метода Тамма — Данкова</a:t>
            </a:r>
            <a:r>
              <a:rPr lang="ru-RU" sz="2700" dirty="0" smtClean="0">
                <a:latin typeface="Times New Roman" pitchFamily="18" charset="0"/>
                <a:cs typeface="Times New Roman" pitchFamily="18" charset="0"/>
              </a:rPr>
              <a:t>. Совместно с </a:t>
            </a:r>
            <a:r>
              <a:rPr lang="ru-RU" sz="2700" u="sng" dirty="0" smtClean="0">
                <a:latin typeface="Times New Roman" pitchFamily="18" charset="0"/>
                <a:cs typeface="Times New Roman" pitchFamily="18" charset="0"/>
                <a:hlinkClick r:id="rId16" tooltip="Сахаров, Андрей Дмитриевич"/>
              </a:rPr>
              <a:t>А. Д. Сахаровым</a:t>
            </a:r>
            <a:r>
              <a:rPr lang="ru-RU" sz="2700" dirty="0" smtClean="0">
                <a:latin typeface="Times New Roman" pitchFamily="18" charset="0"/>
                <a:cs typeface="Times New Roman" pitchFamily="18" charset="0"/>
              </a:rPr>
              <a:t> разработал принципы удержания </a:t>
            </a:r>
            <a:r>
              <a:rPr lang="ru-RU" sz="2700" u="sng" dirty="0" smtClean="0">
                <a:latin typeface="Times New Roman" pitchFamily="18" charset="0"/>
                <a:cs typeface="Times New Roman" pitchFamily="18" charset="0"/>
                <a:hlinkClick r:id="rId17" tooltip="Плазма (агрегатное состояние)"/>
              </a:rPr>
              <a:t>плазмы</a:t>
            </a:r>
            <a:r>
              <a:rPr lang="ru-RU" sz="2700" dirty="0" smtClean="0">
                <a:latin typeface="Times New Roman" pitchFamily="18" charset="0"/>
                <a:cs typeface="Times New Roman" pitchFamily="18" charset="0"/>
              </a:rPr>
              <a:t> в </a:t>
            </a:r>
            <a:r>
              <a:rPr lang="ru-RU" sz="2700" u="sng" dirty="0" err="1" smtClean="0">
                <a:latin typeface="Times New Roman" pitchFamily="18" charset="0"/>
                <a:cs typeface="Times New Roman" pitchFamily="18" charset="0"/>
                <a:hlinkClick r:id="rId18" tooltip="Токамак"/>
              </a:rPr>
              <a:t>токамаке</a:t>
            </a:r>
            <a:r>
              <a:rPr lang="ru-RU" sz="2700" dirty="0" smtClean="0">
                <a:latin typeface="Times New Roman" pitchFamily="18" charset="0"/>
                <a:cs typeface="Times New Roman" pitchFamily="18" charset="0"/>
              </a:rPr>
              <a:t>.</a:t>
            </a:r>
          </a:p>
          <a:p>
            <a:pPr fontAlgn="auto">
              <a:spcAft>
                <a:spcPts val="0"/>
              </a:spcAft>
              <a:buFont typeface="Wingdings 2"/>
              <a:buChar char=""/>
              <a:defRPr/>
            </a:pPr>
            <a:endParaRPr lang="ru-RU" dirty="0"/>
          </a:p>
        </p:txBody>
      </p:sp>
      <p:pic>
        <p:nvPicPr>
          <p:cNvPr id="19459" name="Picture 3"/>
          <p:cNvPicPr>
            <a:picLocks noChangeAspect="1" noChangeArrowheads="1"/>
          </p:cNvPicPr>
          <p:nvPr/>
        </p:nvPicPr>
        <p:blipFill>
          <a:blip r:embed="rId19"/>
          <a:srcRect/>
          <a:stretch>
            <a:fillRect/>
          </a:stretch>
        </p:blipFill>
        <p:spPr bwMode="auto">
          <a:xfrm>
            <a:off x="642938" y="1643063"/>
            <a:ext cx="2828925" cy="4000500"/>
          </a:xfrm>
          <a:prstGeom prst="rect">
            <a:avLst/>
          </a:prstGeom>
          <a:noFill/>
          <a:ln w="9525">
            <a:noFill/>
            <a:miter lim="800000"/>
            <a:headEnd/>
            <a:tailEnd/>
          </a:ln>
        </p:spPr>
      </p:pic>
      <p:sp>
        <p:nvSpPr>
          <p:cNvPr id="5" name="Прямоугольник 4">
            <a:hlinkClick r:id="rId20" action="ppaction://hlinksldjump"/>
          </p:cNvPr>
          <p:cNvSpPr/>
          <p:nvPr/>
        </p:nvSpPr>
        <p:spPr>
          <a:xfrm>
            <a:off x="462657" y="6143644"/>
            <a:ext cx="3096232"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«1958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sz="3200" dirty="0" smtClean="0">
                <a:latin typeface="Arial" pitchFamily="34" charset="0"/>
                <a:cs typeface="Arial" pitchFamily="34" charset="0"/>
              </a:rPr>
              <a:t>Франк, Илья Михайлович</a:t>
            </a:r>
            <a:endParaRPr lang="ru-RU" sz="3200" dirty="0">
              <a:latin typeface="Arial" pitchFamily="34" charset="0"/>
              <a:cs typeface="Arial" pitchFamily="34" charset="0"/>
            </a:endParaRPr>
          </a:p>
        </p:txBody>
      </p:sp>
      <p:sp>
        <p:nvSpPr>
          <p:cNvPr id="3" name="Содержимое 2"/>
          <p:cNvSpPr>
            <a:spLocks noGrp="1"/>
          </p:cNvSpPr>
          <p:nvPr>
            <p:ph idx="1"/>
          </p:nvPr>
        </p:nvSpPr>
        <p:spPr>
          <a:xfrm>
            <a:off x="3429000" y="1600200"/>
            <a:ext cx="5257800" cy="4525963"/>
          </a:xfrm>
        </p:spPr>
        <p:txBody>
          <a:bodyPr>
            <a:normAutofit fontScale="47500" lnSpcReduction="20000"/>
          </a:bodyPr>
          <a:lstStyle/>
          <a:p>
            <a:pPr fontAlgn="auto">
              <a:spcAft>
                <a:spcPts val="0"/>
              </a:spcAft>
              <a:buFont typeface="Wingdings 2"/>
              <a:buChar char=""/>
              <a:defRPr/>
            </a:pPr>
            <a:r>
              <a:rPr lang="ru-RU" dirty="0" smtClean="0">
                <a:latin typeface="Times New Roman" pitchFamily="18" charset="0"/>
                <a:cs typeface="Times New Roman" pitchFamily="18" charset="0"/>
              </a:rPr>
              <a:t>Дата рождения (10 (23) октября 1908) - советский физик, лауреат Нобелевской премии (</a:t>
            </a:r>
            <a:r>
              <a:rPr lang="ru-RU" u="sng" dirty="0" smtClean="0">
                <a:latin typeface="Times New Roman" pitchFamily="18" charset="0"/>
                <a:cs typeface="Times New Roman" pitchFamily="18" charset="0"/>
                <a:hlinkClick r:id="rId2" tooltip="1958"/>
              </a:rPr>
              <a:t>1958</a:t>
            </a:r>
            <a:r>
              <a:rPr lang="ru-RU" dirty="0" smtClean="0">
                <a:latin typeface="Times New Roman" pitchFamily="18" charset="0"/>
                <a:cs typeface="Times New Roman" pitchFamily="18" charset="0"/>
              </a:rPr>
              <a:t>) за открытие и интерпретацию </a:t>
            </a:r>
            <a:r>
              <a:rPr lang="ru-RU" u="sng" dirty="0" smtClean="0">
                <a:latin typeface="Times New Roman" pitchFamily="18" charset="0"/>
                <a:cs typeface="Times New Roman" pitchFamily="18" charset="0"/>
                <a:hlinkClick r:id="rId3" tooltip="Эффект Вавилова — Черенкова"/>
              </a:rPr>
              <a:t>эффекта Черенкова</a:t>
            </a:r>
            <a:r>
              <a:rPr lang="ru-RU" dirty="0" smtClean="0">
                <a:latin typeface="Times New Roman" pitchFamily="18" charset="0"/>
                <a:cs typeface="Times New Roman" pitchFamily="18" charset="0"/>
              </a:rPr>
              <a:t> (совместно с Черенковым и Таммом), лауреат двух </a:t>
            </a:r>
            <a:r>
              <a:rPr lang="ru-RU" u="sng" dirty="0" smtClean="0">
                <a:latin typeface="Times New Roman" pitchFamily="18" charset="0"/>
                <a:cs typeface="Times New Roman" pitchFamily="18" charset="0"/>
                <a:hlinkClick r:id="rId4" tooltip="Сталинская премия"/>
              </a:rPr>
              <a:t>Сталинских премий</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5" tooltip="1946"/>
              </a:rPr>
              <a:t>1946</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6" tooltip="1953"/>
              </a:rPr>
              <a:t>1953</a:t>
            </a:r>
            <a:r>
              <a:rPr lang="ru-RU" dirty="0" smtClean="0">
                <a:latin typeface="Times New Roman" pitchFamily="18" charset="0"/>
                <a:cs typeface="Times New Roman" pitchFamily="18" charset="0"/>
              </a:rPr>
              <a:t>) и </a:t>
            </a:r>
            <a:r>
              <a:rPr lang="ru-RU" u="sng" dirty="0" smtClean="0">
                <a:latin typeface="Times New Roman" pitchFamily="18" charset="0"/>
                <a:cs typeface="Times New Roman" pitchFamily="18" charset="0"/>
                <a:hlinkClick r:id="rId7" tooltip="Государственная премия СССР"/>
              </a:rPr>
              <a:t>Государственной премии СССР</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8" tooltip="1971"/>
              </a:rPr>
              <a:t>1971</a:t>
            </a:r>
            <a:r>
              <a:rPr lang="ru-RU" dirty="0" smtClean="0">
                <a:latin typeface="Times New Roman" pitchFamily="18" charset="0"/>
                <a:cs typeface="Times New Roman" pitchFamily="18" charset="0"/>
              </a:rPr>
              <a:t>).</a:t>
            </a:r>
          </a:p>
          <a:p>
            <a:pPr fontAlgn="auto">
              <a:spcAft>
                <a:spcPts val="0"/>
              </a:spcAft>
              <a:buFont typeface="Wingdings 2"/>
              <a:buChar char=""/>
              <a:defRPr/>
            </a:pPr>
            <a:r>
              <a:rPr lang="ru-RU" dirty="0" err="1" smtClean="0">
                <a:latin typeface="Times New Roman" pitchFamily="18" charset="0"/>
                <a:cs typeface="Times New Roman" pitchFamily="18" charset="0"/>
              </a:rPr>
              <a:t>Професор</a:t>
            </a:r>
            <a:r>
              <a:rPr lang="ru-RU" dirty="0" smtClean="0">
                <a:latin typeface="Times New Roman" pitchFamily="18" charset="0"/>
                <a:cs typeface="Times New Roman" pitchFamily="18" charset="0"/>
              </a:rPr>
              <a:t> МГУ. В </a:t>
            </a:r>
            <a:r>
              <a:rPr lang="ru-RU" u="sng" dirty="0" smtClean="0">
                <a:latin typeface="Times New Roman" pitchFamily="18" charset="0"/>
                <a:cs typeface="Times New Roman" pitchFamily="18" charset="0"/>
                <a:hlinkClick r:id="rId5" tooltip="1946"/>
              </a:rPr>
              <a:t>1946</a:t>
            </a:r>
            <a:r>
              <a:rPr lang="ru-RU" dirty="0" smtClean="0">
                <a:latin typeface="Times New Roman" pitchFamily="18" charset="0"/>
                <a:cs typeface="Times New Roman" pitchFamily="18" charset="0"/>
              </a:rPr>
              <a:t> г. избирается </a:t>
            </a:r>
            <a:r>
              <a:rPr lang="ru-RU" u="sng" dirty="0" smtClean="0">
                <a:latin typeface="Times New Roman" pitchFamily="18" charset="0"/>
                <a:cs typeface="Times New Roman" pitchFamily="18" charset="0"/>
                <a:hlinkClick r:id="rId9" tooltip="Член-корреспондент"/>
              </a:rPr>
              <a:t>членом-корреспондентом</a:t>
            </a:r>
            <a:r>
              <a:rPr lang="ru-RU" dirty="0" smtClean="0">
                <a:latin typeface="Times New Roman" pitchFamily="18" charset="0"/>
                <a:cs typeface="Times New Roman" pitchFamily="18" charset="0"/>
              </a:rPr>
              <a:t>, в </a:t>
            </a:r>
            <a:r>
              <a:rPr lang="ru-RU" u="sng" dirty="0" smtClean="0">
                <a:latin typeface="Times New Roman" pitchFamily="18" charset="0"/>
                <a:cs typeface="Times New Roman" pitchFamily="18" charset="0"/>
                <a:hlinkClick r:id="rId10" tooltip="1968"/>
              </a:rPr>
              <a:t>1968</a:t>
            </a:r>
            <a:r>
              <a:rPr lang="ru-RU" dirty="0" smtClean="0">
                <a:latin typeface="Times New Roman" pitchFamily="18" charset="0"/>
                <a:cs typeface="Times New Roman" pitchFamily="18" charset="0"/>
              </a:rPr>
              <a:t> г. </a:t>
            </a:r>
            <a:r>
              <a:rPr lang="ru-RU" u="sng" dirty="0" smtClean="0">
                <a:latin typeface="Times New Roman" pitchFamily="18" charset="0"/>
                <a:cs typeface="Times New Roman" pitchFamily="18" charset="0"/>
                <a:hlinkClick r:id="rId11" tooltip="Академик"/>
              </a:rPr>
              <a:t>академиком</a:t>
            </a:r>
            <a:r>
              <a:rPr lang="ru-RU" dirty="0" smtClean="0">
                <a:latin typeface="Times New Roman" pitchFamily="18" charset="0"/>
                <a:cs typeface="Times New Roman" pitchFamily="18" charset="0"/>
              </a:rPr>
              <a:t> </a:t>
            </a:r>
            <a:r>
              <a:rPr lang="ru-RU" u="sng" dirty="0" smtClean="0">
                <a:latin typeface="Times New Roman" pitchFamily="18" charset="0"/>
                <a:cs typeface="Times New Roman" pitchFamily="18" charset="0"/>
                <a:hlinkClick r:id="rId12" tooltip="АН СССР"/>
              </a:rPr>
              <a:t>АН СССР</a:t>
            </a:r>
            <a:r>
              <a:rPr lang="ru-RU" dirty="0" smtClean="0">
                <a:latin typeface="Times New Roman" pitchFamily="18" charset="0"/>
                <a:cs typeface="Times New Roman" pitchFamily="18" charset="0"/>
              </a:rPr>
              <a:t>.</a:t>
            </a:r>
          </a:p>
          <a:p>
            <a:pPr fontAlgn="auto">
              <a:spcAft>
                <a:spcPts val="0"/>
              </a:spcAft>
              <a:buFont typeface="Wingdings 2"/>
              <a:buChar char=""/>
              <a:defRPr/>
            </a:pPr>
            <a:r>
              <a:rPr lang="ru-RU" dirty="0" smtClean="0">
                <a:latin typeface="Times New Roman" pitchFamily="18" charset="0"/>
                <a:cs typeface="Times New Roman" pitchFamily="18" charset="0"/>
              </a:rPr>
              <a:t>В </a:t>
            </a:r>
            <a:r>
              <a:rPr lang="ru-RU" u="sng" dirty="0" smtClean="0">
                <a:latin typeface="Times New Roman" pitchFamily="18" charset="0"/>
                <a:cs typeface="Times New Roman" pitchFamily="18" charset="0"/>
                <a:hlinkClick r:id="rId13" tooltip="1934 год"/>
              </a:rPr>
              <a:t>1934 году</a:t>
            </a:r>
            <a:r>
              <a:rPr lang="ru-RU" dirty="0" smtClean="0">
                <a:latin typeface="Times New Roman" pitchFamily="18" charset="0"/>
                <a:cs typeface="Times New Roman" pitchFamily="18" charset="0"/>
              </a:rPr>
              <a:t> Черенков обнаружил, что заряженные частицы, проходя с очень большими скоростями сквозь воду, испускают свет. И. М. Франк и И. Е. Тамм дали теоретическое описание </a:t>
            </a:r>
            <a:r>
              <a:rPr lang="ru-RU" u="sng" dirty="0" smtClean="0">
                <a:latin typeface="Times New Roman" pitchFamily="18" charset="0"/>
                <a:cs typeface="Times New Roman" pitchFamily="18" charset="0"/>
                <a:hlinkClick r:id="rId3" tooltip="Эффект Вавилова — Черенкова"/>
              </a:rPr>
              <a:t>этому эффекту</a:t>
            </a:r>
            <a:r>
              <a:rPr lang="ru-RU" dirty="0" smtClean="0">
                <a:latin typeface="Times New Roman" pitchFamily="18" charset="0"/>
                <a:cs typeface="Times New Roman" pitchFamily="18" charset="0"/>
              </a:rPr>
              <a:t>, который происходит при движении частиц в среде со скоростями, превышающими </a:t>
            </a:r>
            <a:r>
              <a:rPr lang="ru-RU" u="sng" dirty="0" smtClean="0">
                <a:latin typeface="Times New Roman" pitchFamily="18" charset="0"/>
                <a:cs typeface="Times New Roman" pitchFamily="18" charset="0"/>
                <a:hlinkClick r:id="rId14" tooltip="Скорость света"/>
              </a:rPr>
              <a:t>скорость света</a:t>
            </a:r>
            <a:r>
              <a:rPr lang="ru-RU" dirty="0" smtClean="0">
                <a:latin typeface="Times New Roman" pitchFamily="18" charset="0"/>
                <a:cs typeface="Times New Roman" pitchFamily="18" charset="0"/>
              </a:rPr>
              <a:t> в этой среде. Это открытие привело к созданию нового метода детектирования и измерения скорости высокоэнергетических ядерных частиц. Этот метод имеет огромное значение в современной экспериментальной ядерной физике.</a:t>
            </a:r>
          </a:p>
          <a:p>
            <a:pPr fontAlgn="auto">
              <a:spcAft>
                <a:spcPts val="0"/>
              </a:spcAft>
              <a:buFont typeface="Wingdings 2"/>
              <a:buChar char=""/>
              <a:defRPr/>
            </a:pPr>
            <a:endParaRPr lang="ru-RU" dirty="0"/>
          </a:p>
        </p:txBody>
      </p:sp>
      <p:sp>
        <p:nvSpPr>
          <p:cNvPr id="4" name="Прямоугольник 3">
            <a:hlinkClick r:id="rId15" action="ppaction://hlinksldjump"/>
          </p:cNvPr>
          <p:cNvSpPr/>
          <p:nvPr/>
        </p:nvSpPr>
        <p:spPr>
          <a:xfrm>
            <a:off x="462657" y="6143644"/>
            <a:ext cx="3096232"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Назад на «1958 год»</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pic>
        <p:nvPicPr>
          <p:cNvPr id="20484" name="Picture 4"/>
          <p:cNvPicPr>
            <a:picLocks noChangeAspect="1" noChangeArrowheads="1"/>
          </p:cNvPicPr>
          <p:nvPr/>
        </p:nvPicPr>
        <p:blipFill>
          <a:blip r:embed="rId16"/>
          <a:srcRect/>
          <a:stretch>
            <a:fillRect/>
          </a:stretch>
        </p:blipFill>
        <p:spPr bwMode="auto">
          <a:xfrm>
            <a:off x="428625" y="1643063"/>
            <a:ext cx="2786063" cy="394017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fontAlgn="auto">
              <a:spcAft>
                <a:spcPts val="0"/>
              </a:spcAft>
              <a:defRPr/>
            </a:pPr>
            <a:r>
              <a:rPr lang="ru-RU" dirty="0" smtClean="0">
                <a:latin typeface="Arial" pitchFamily="34" charset="0"/>
                <a:cs typeface="Arial" pitchFamily="34" charset="0"/>
              </a:rPr>
              <a:t>1962 год </a:t>
            </a:r>
            <a:br>
              <a:rPr lang="ru-RU" dirty="0" smtClean="0">
                <a:latin typeface="Arial" pitchFamily="34" charset="0"/>
                <a:cs typeface="Arial" pitchFamily="34" charset="0"/>
              </a:rPr>
            </a:br>
            <a:r>
              <a:rPr lang="ru-RU" dirty="0" smtClean="0">
                <a:latin typeface="Arial" pitchFamily="34" charset="0"/>
                <a:cs typeface="Arial" pitchFamily="34" charset="0"/>
              </a:rPr>
              <a:t> Лев Давидович Ландау</a:t>
            </a:r>
            <a:r>
              <a:rPr lang="ru-RU" dirty="0" smtClean="0"/>
              <a:t/>
            </a:r>
            <a:br>
              <a:rPr lang="ru-RU" dirty="0" smtClean="0"/>
            </a:br>
            <a:r>
              <a:rPr lang="ru-RU" sz="2400" dirty="0" smtClean="0">
                <a:latin typeface="Times New Roman" pitchFamily="18" charset="0"/>
                <a:cs typeface="Times New Roman" pitchFamily="18" charset="0"/>
              </a:rPr>
              <a:t>«за пионерские теории </a:t>
            </a:r>
            <a:r>
              <a:rPr lang="ru-RU" sz="2400" dirty="0" smtClean="0">
                <a:latin typeface="Times New Roman" pitchFamily="18" charset="0"/>
                <a:cs typeface="Times New Roman" pitchFamily="18" charset="0"/>
                <a:hlinkClick r:id="rId2" tooltip="Физика конденсированного состояния"/>
              </a:rPr>
              <a:t>конденсированных сред</a:t>
            </a:r>
            <a:r>
              <a:rPr lang="ru-RU" sz="2400" dirty="0" smtClean="0">
                <a:latin typeface="Times New Roman" pitchFamily="18" charset="0"/>
                <a:cs typeface="Times New Roman" pitchFamily="18" charset="0"/>
              </a:rPr>
              <a:t> и особенно </a:t>
            </a:r>
            <a:r>
              <a:rPr lang="ru-RU" sz="2400" dirty="0" smtClean="0">
                <a:latin typeface="Times New Roman" pitchFamily="18" charset="0"/>
                <a:cs typeface="Times New Roman" pitchFamily="18" charset="0"/>
                <a:hlinkClick r:id="rId3" tooltip="Жидкий гелий"/>
              </a:rPr>
              <a:t>жидкого гелия</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3500438" y="1928813"/>
            <a:ext cx="5186362" cy="4071937"/>
          </a:xfrm>
        </p:spPr>
        <p:txBody>
          <a:bodyPr>
            <a:normAutofit fontScale="40000" lnSpcReduction="20000"/>
          </a:bodyPr>
          <a:lstStyle/>
          <a:p>
            <a:pPr fontAlgn="auto">
              <a:spcAft>
                <a:spcPts val="0"/>
              </a:spcAft>
              <a:buFont typeface="Wingdings 2"/>
              <a:buChar char=""/>
              <a:defRPr/>
            </a:pPr>
            <a:r>
              <a:rPr lang="ru-RU" sz="3500" dirty="0" smtClean="0">
                <a:latin typeface="Times New Roman" pitchFamily="18" charset="0"/>
                <a:cs typeface="Times New Roman" pitchFamily="18" charset="0"/>
              </a:rPr>
              <a:t>Дата рождения </a:t>
            </a:r>
            <a:r>
              <a:rPr lang="ru-RU" sz="3500" u="sng" dirty="0" smtClean="0">
                <a:latin typeface="Times New Roman" pitchFamily="18" charset="0"/>
                <a:cs typeface="Times New Roman" pitchFamily="18" charset="0"/>
                <a:hlinkClick r:id="rId4" tooltip="22 января"/>
              </a:rPr>
              <a:t>9 (22) января</a:t>
            </a:r>
            <a:r>
              <a:rPr lang="ru-RU" sz="3500" dirty="0" smtClean="0">
                <a:latin typeface="Times New Roman" pitchFamily="18" charset="0"/>
                <a:cs typeface="Times New Roman" pitchFamily="18" charset="0"/>
              </a:rPr>
              <a:t> </a:t>
            </a:r>
            <a:r>
              <a:rPr lang="ru-RU" sz="3500" u="sng" dirty="0" smtClean="0">
                <a:latin typeface="Times New Roman" pitchFamily="18" charset="0"/>
                <a:cs typeface="Times New Roman" pitchFamily="18" charset="0"/>
                <a:hlinkClick r:id="rId5" tooltip="1908"/>
              </a:rPr>
              <a:t>1908</a:t>
            </a:r>
            <a:r>
              <a:rPr lang="ru-RU" sz="3500" dirty="0" smtClean="0">
                <a:latin typeface="Times New Roman" pitchFamily="18" charset="0"/>
                <a:cs typeface="Times New Roman" pitchFamily="18" charset="0"/>
              </a:rPr>
              <a:t> -  советский </a:t>
            </a:r>
            <a:r>
              <a:rPr lang="ru-RU" sz="3500" u="sng" dirty="0" smtClean="0">
                <a:latin typeface="Times New Roman" pitchFamily="18" charset="0"/>
                <a:cs typeface="Times New Roman" pitchFamily="18" charset="0"/>
                <a:hlinkClick r:id="rId6" tooltip="Теоретическая физика"/>
              </a:rPr>
              <a:t>физик-теоретик</a:t>
            </a:r>
            <a:r>
              <a:rPr lang="ru-RU" sz="3500" dirty="0" smtClean="0">
                <a:latin typeface="Times New Roman" pitchFamily="18" charset="0"/>
                <a:cs typeface="Times New Roman" pitchFamily="18" charset="0"/>
              </a:rPr>
              <a:t>, основатель научной школы, </a:t>
            </a:r>
            <a:r>
              <a:rPr lang="ru-RU" sz="3500" u="sng" dirty="0" smtClean="0">
                <a:latin typeface="Times New Roman" pitchFamily="18" charset="0"/>
                <a:cs typeface="Times New Roman" pitchFamily="18" charset="0"/>
                <a:hlinkClick r:id="rId7" tooltip="Академик"/>
              </a:rPr>
              <a:t>академик</a:t>
            </a:r>
            <a:r>
              <a:rPr lang="ru-RU" sz="3500" dirty="0" smtClean="0">
                <a:latin typeface="Times New Roman" pitchFamily="18" charset="0"/>
                <a:cs typeface="Times New Roman" pitchFamily="18" charset="0"/>
              </a:rPr>
              <a:t> </a:t>
            </a:r>
            <a:r>
              <a:rPr lang="ru-RU" sz="3500" u="sng" dirty="0" smtClean="0">
                <a:latin typeface="Times New Roman" pitchFamily="18" charset="0"/>
                <a:cs typeface="Times New Roman" pitchFamily="18" charset="0"/>
                <a:hlinkClick r:id="rId8" tooltip="АН СССР"/>
              </a:rPr>
              <a:t>АН СССР</a:t>
            </a:r>
            <a:r>
              <a:rPr lang="ru-RU" sz="3500" dirty="0" smtClean="0">
                <a:latin typeface="Times New Roman" pitchFamily="18" charset="0"/>
                <a:cs typeface="Times New Roman" pitchFamily="18" charset="0"/>
              </a:rPr>
              <a:t> (избран в </a:t>
            </a:r>
            <a:r>
              <a:rPr lang="ru-RU" sz="3500" u="sng" dirty="0" smtClean="0">
                <a:latin typeface="Times New Roman" pitchFamily="18" charset="0"/>
                <a:cs typeface="Times New Roman" pitchFamily="18" charset="0"/>
                <a:hlinkClick r:id="rId9" tooltip="1946"/>
              </a:rPr>
              <a:t>1946</a:t>
            </a:r>
            <a:r>
              <a:rPr lang="ru-RU" sz="3500" dirty="0" smtClean="0">
                <a:latin typeface="Times New Roman" pitchFamily="18" charset="0"/>
                <a:cs typeface="Times New Roman" pitchFamily="18" charset="0"/>
              </a:rPr>
              <a:t>). Лауреат </a:t>
            </a:r>
            <a:r>
              <a:rPr lang="ru-RU" sz="3500" u="sng" dirty="0" smtClean="0">
                <a:latin typeface="Times New Roman" pitchFamily="18" charset="0"/>
                <a:cs typeface="Times New Roman" pitchFamily="18" charset="0"/>
                <a:hlinkClick r:id="rId10" tooltip="Нобелевская премия по физике"/>
              </a:rPr>
              <a:t>Нобелевской премии по физике</a:t>
            </a:r>
            <a:r>
              <a:rPr lang="ru-RU" sz="3500" dirty="0" smtClean="0">
                <a:latin typeface="Times New Roman" pitchFamily="18" charset="0"/>
                <a:cs typeface="Times New Roman" pitchFamily="18" charset="0"/>
              </a:rPr>
              <a:t> </a:t>
            </a:r>
            <a:r>
              <a:rPr lang="ru-RU" sz="3500" u="sng" dirty="0" smtClean="0">
                <a:latin typeface="Times New Roman" pitchFamily="18" charset="0"/>
                <a:cs typeface="Times New Roman" pitchFamily="18" charset="0"/>
                <a:hlinkClick r:id="rId11" tooltip="1962 год"/>
              </a:rPr>
              <a:t>1962 года</a:t>
            </a:r>
            <a:r>
              <a:rPr lang="ru-RU" sz="3500" dirty="0" smtClean="0">
                <a:latin typeface="Times New Roman" pitchFamily="18" charset="0"/>
                <a:cs typeface="Times New Roman" pitchFamily="18" charset="0"/>
              </a:rPr>
              <a:t>. Лауреат </a:t>
            </a:r>
            <a:r>
              <a:rPr lang="ru-RU" sz="3500" u="sng" dirty="0" smtClean="0">
                <a:latin typeface="Times New Roman" pitchFamily="18" charset="0"/>
                <a:cs typeface="Times New Roman" pitchFamily="18" charset="0"/>
                <a:hlinkClick r:id="rId12" tooltip="Медаль имени Макса Планка"/>
              </a:rPr>
              <a:t>медали имени Макса Планка</a:t>
            </a:r>
            <a:r>
              <a:rPr lang="ru-RU" sz="3500" dirty="0" smtClean="0">
                <a:latin typeface="Times New Roman" pitchFamily="18" charset="0"/>
                <a:cs typeface="Times New Roman" pitchFamily="18" charset="0"/>
              </a:rPr>
              <a:t> (1960), </a:t>
            </a:r>
            <a:r>
              <a:rPr lang="ru-RU" sz="3500" u="sng" dirty="0" smtClean="0">
                <a:latin typeface="Times New Roman" pitchFamily="18" charset="0"/>
                <a:cs typeface="Times New Roman" pitchFamily="18" charset="0"/>
                <a:hlinkClick r:id="rId13" tooltip="Премия Фрица Лондона"/>
              </a:rPr>
              <a:t>премии Фрица Лондона</a:t>
            </a:r>
            <a:r>
              <a:rPr lang="ru-RU" sz="3500" dirty="0" smtClean="0">
                <a:latin typeface="Times New Roman" pitchFamily="18" charset="0"/>
                <a:cs typeface="Times New Roman" pitchFamily="18" charset="0"/>
              </a:rPr>
              <a:t> (1960), Ленинской (1962) и трёх </a:t>
            </a:r>
            <a:r>
              <a:rPr lang="ru-RU" sz="3500" u="sng" dirty="0" smtClean="0">
                <a:latin typeface="Times New Roman" pitchFamily="18" charset="0"/>
                <a:cs typeface="Times New Roman" pitchFamily="18" charset="0"/>
                <a:hlinkClick r:id="rId14" tooltip="Сталинская премия"/>
              </a:rPr>
              <a:t>Сталинских (Государственных) премий</a:t>
            </a:r>
            <a:r>
              <a:rPr lang="ru-RU" sz="3500" dirty="0" smtClean="0">
                <a:latin typeface="Times New Roman" pitchFamily="18" charset="0"/>
                <a:cs typeface="Times New Roman" pitchFamily="18" charset="0"/>
              </a:rPr>
              <a:t> (1946, 1949, 1953), </a:t>
            </a:r>
            <a:r>
              <a:rPr lang="ru-RU" sz="3500" u="sng" dirty="0" smtClean="0">
                <a:latin typeface="Times New Roman" pitchFamily="18" charset="0"/>
                <a:cs typeface="Times New Roman" pitchFamily="18" charset="0"/>
                <a:hlinkClick r:id="rId15" tooltip="Герой Социалистического Труда"/>
              </a:rPr>
              <a:t>Герой Социалистического Труда</a:t>
            </a:r>
            <a:r>
              <a:rPr lang="ru-RU" sz="3500" dirty="0" smtClean="0">
                <a:latin typeface="Times New Roman" pitchFamily="18" charset="0"/>
                <a:cs typeface="Times New Roman" pitchFamily="18" charset="0"/>
              </a:rPr>
              <a:t> (1954). Его именем назван </a:t>
            </a:r>
            <a:r>
              <a:rPr lang="ru-RU" sz="3500" u="sng" dirty="0" smtClean="0">
                <a:latin typeface="Times New Roman" pitchFamily="18" charset="0"/>
                <a:cs typeface="Times New Roman" pitchFamily="18" charset="0"/>
                <a:hlinkClick r:id="rId16" tooltip="Институт теоретической физики им. Л. Д. Ландау РАН"/>
              </a:rPr>
              <a:t>Институт теоретической физики РАН</a:t>
            </a:r>
            <a:r>
              <a:rPr lang="ru-RU" sz="3500" dirty="0" smtClean="0">
                <a:latin typeface="Times New Roman" pitchFamily="18" charset="0"/>
                <a:cs typeface="Times New Roman" pitchFamily="18" charset="0"/>
              </a:rPr>
              <a:t>.</a:t>
            </a:r>
          </a:p>
          <a:p>
            <a:pPr fontAlgn="auto">
              <a:spcAft>
                <a:spcPts val="0"/>
              </a:spcAft>
              <a:buFont typeface="Wingdings 2"/>
              <a:buChar char=""/>
              <a:defRPr/>
            </a:pPr>
            <a:r>
              <a:rPr lang="ru-RU" sz="3500" dirty="0" smtClean="0">
                <a:latin typeface="Times New Roman" pitchFamily="18" charset="0"/>
                <a:cs typeface="Times New Roman" pitchFamily="18" charset="0"/>
              </a:rPr>
              <a:t>Инициатор создания и автор (совместно с </a:t>
            </a:r>
            <a:r>
              <a:rPr lang="ru-RU" sz="3500" u="sng" dirty="0" smtClean="0">
                <a:latin typeface="Times New Roman" pitchFamily="18" charset="0"/>
                <a:cs typeface="Times New Roman" pitchFamily="18" charset="0"/>
                <a:hlinkClick r:id="rId17" tooltip="Лифшиц, Евгений Михайлович"/>
              </a:rPr>
              <a:t>Е. М. Лифшицем</a:t>
            </a:r>
            <a:r>
              <a:rPr lang="ru-RU" sz="3500" dirty="0" smtClean="0">
                <a:latin typeface="Times New Roman" pitchFamily="18" charset="0"/>
                <a:cs typeface="Times New Roman" pitchFamily="18" charset="0"/>
              </a:rPr>
              <a:t>) фундаментального классического </a:t>
            </a:r>
            <a:r>
              <a:rPr lang="ru-RU" sz="3500" u="sng" dirty="0" smtClean="0">
                <a:latin typeface="Times New Roman" pitchFamily="18" charset="0"/>
                <a:cs typeface="Times New Roman" pitchFamily="18" charset="0"/>
                <a:hlinkClick r:id="rId18" tooltip="Курс теоретической физики Ландау и Лифшица"/>
              </a:rPr>
              <a:t>Курса теоретической физики</a:t>
            </a:r>
            <a:r>
              <a:rPr lang="ru-RU" sz="3500" dirty="0" smtClean="0">
                <a:latin typeface="Times New Roman" pitchFamily="18" charset="0"/>
                <a:cs typeface="Times New Roman" pitchFamily="18" charset="0"/>
              </a:rPr>
              <a:t>, выдержавшего многократные издания и изданного на 20 языках. Впервые ввел в квантовую механику новое понятие — </a:t>
            </a:r>
            <a:r>
              <a:rPr lang="ru-RU" sz="3500" u="sng" dirty="0" smtClean="0">
                <a:latin typeface="Times New Roman" pitchFamily="18" charset="0"/>
                <a:cs typeface="Times New Roman" pitchFamily="18" charset="0"/>
                <a:hlinkClick r:id="rId19" tooltip="Матрица плотности"/>
              </a:rPr>
              <a:t>матрицу плотности</a:t>
            </a:r>
            <a:r>
              <a:rPr lang="ru-RU" sz="3500" dirty="0" smtClean="0">
                <a:latin typeface="Times New Roman" pitchFamily="18" charset="0"/>
                <a:cs typeface="Times New Roman" pitchFamily="18" charset="0"/>
              </a:rPr>
              <a:t>.  Создал теорию </a:t>
            </a:r>
            <a:r>
              <a:rPr lang="ru-RU" sz="3500" u="sng" dirty="0" smtClean="0">
                <a:latin typeface="Times New Roman" pitchFamily="18" charset="0"/>
                <a:cs typeface="Times New Roman" pitchFamily="18" charset="0"/>
                <a:hlinkClick r:id="rId20" tooltip="Фазовый переход"/>
              </a:rPr>
              <a:t>фазовых переходов</a:t>
            </a:r>
            <a:r>
              <a:rPr lang="ru-RU" sz="3500" dirty="0" smtClean="0">
                <a:latin typeface="Times New Roman" pitchFamily="18" charset="0"/>
                <a:cs typeface="Times New Roman" pitchFamily="18" charset="0"/>
              </a:rPr>
              <a:t> второго рода и теории промежуточного состояния </a:t>
            </a:r>
            <a:r>
              <a:rPr lang="ru-RU" sz="3500" u="sng" dirty="0" smtClean="0">
                <a:latin typeface="Times New Roman" pitchFamily="18" charset="0"/>
                <a:cs typeface="Times New Roman" pitchFamily="18" charset="0"/>
                <a:hlinkClick r:id="rId21" tooltip="Сверхпроводник"/>
              </a:rPr>
              <a:t>сверхпроводников</a:t>
            </a:r>
            <a:r>
              <a:rPr lang="ru-RU" sz="3500" dirty="0" smtClean="0">
                <a:latin typeface="Times New Roman" pitchFamily="18" charset="0"/>
                <a:cs typeface="Times New Roman" pitchFamily="18" charset="0"/>
              </a:rPr>
              <a:t>, теорию  </a:t>
            </a:r>
            <a:r>
              <a:rPr lang="ru-RU" sz="3500" u="sng" dirty="0" smtClean="0">
                <a:latin typeface="Times New Roman" pitchFamily="18" charset="0"/>
                <a:cs typeface="Times New Roman" pitchFamily="18" charset="0"/>
                <a:hlinkClick r:id="rId22" tooltip="Сверхтекучесть"/>
              </a:rPr>
              <a:t>сверхтекучести</a:t>
            </a:r>
            <a:r>
              <a:rPr lang="ru-RU" sz="3500" dirty="0" smtClean="0">
                <a:latin typeface="Times New Roman" pitchFamily="18" charset="0"/>
                <a:cs typeface="Times New Roman" pitchFamily="18" charset="0"/>
              </a:rPr>
              <a:t> жидкого гелия,  теорию квантовой жидкости,  теорию колебаний электронной плазмы («</a:t>
            </a:r>
            <a:r>
              <a:rPr lang="ru-RU" sz="3500" u="sng" dirty="0" smtClean="0">
                <a:latin typeface="Times New Roman" pitchFamily="18" charset="0"/>
                <a:cs typeface="Times New Roman" pitchFamily="18" charset="0"/>
                <a:hlinkClick r:id="rId23" tooltip="Затухание Ландау"/>
              </a:rPr>
              <a:t>затухание Ландау</a:t>
            </a:r>
            <a:r>
              <a:rPr lang="ru-RU" sz="3500" dirty="0" smtClean="0">
                <a:latin typeface="Times New Roman" pitchFamily="18" charset="0"/>
                <a:cs typeface="Times New Roman" pitchFamily="18" charset="0"/>
              </a:rPr>
              <a:t>»), построил теорию сверхпроводимости (совместно с </a:t>
            </a:r>
            <a:r>
              <a:rPr lang="ru-RU" sz="3500" u="sng" dirty="0" smtClean="0">
                <a:latin typeface="Times New Roman" pitchFamily="18" charset="0"/>
                <a:cs typeface="Times New Roman" pitchFamily="18" charset="0"/>
                <a:hlinkClick r:id="rId24" tooltip="Гинзбург, Виталий Лазаревич"/>
              </a:rPr>
              <a:t>В. Л. Гинзбургом</a:t>
            </a:r>
            <a:r>
              <a:rPr lang="ru-RU" sz="3500" dirty="0" smtClean="0">
                <a:latin typeface="Times New Roman" pitchFamily="18" charset="0"/>
                <a:cs typeface="Times New Roman" pitchFamily="18" charset="0"/>
              </a:rPr>
              <a:t>), создал теорию </a:t>
            </a:r>
            <a:r>
              <a:rPr lang="ru-RU" sz="3500" u="sng" dirty="0" smtClean="0">
                <a:latin typeface="Times New Roman" pitchFamily="18" charset="0"/>
                <a:cs typeface="Times New Roman" pitchFamily="18" charset="0"/>
                <a:hlinkClick r:id="rId25" tooltip="Ферми-жидкость"/>
              </a:rPr>
              <a:t>Ферми-жидкости</a:t>
            </a:r>
            <a:r>
              <a:rPr lang="ru-RU" sz="3500" dirty="0" smtClean="0">
                <a:latin typeface="Times New Roman" pitchFamily="18" charset="0"/>
                <a:cs typeface="Times New Roman" pitchFamily="18" charset="0"/>
              </a:rPr>
              <a:t>,  предложил принцип </a:t>
            </a:r>
            <a:r>
              <a:rPr lang="ru-RU" sz="3500" u="sng" dirty="0" smtClean="0">
                <a:latin typeface="Times New Roman" pitchFamily="18" charset="0"/>
                <a:cs typeface="Times New Roman" pitchFamily="18" charset="0"/>
                <a:hlinkClick r:id="rId26" tooltip="Комбинированная чётность"/>
              </a:rPr>
              <a:t>комбинированной чётности</a:t>
            </a:r>
            <a:r>
              <a:rPr lang="ru-RU" sz="3500" dirty="0" smtClean="0">
                <a:latin typeface="Times New Roman" pitchFamily="18" charset="0"/>
                <a:cs typeface="Times New Roman" pitchFamily="18" charset="0"/>
              </a:rPr>
              <a:t>.</a:t>
            </a:r>
          </a:p>
          <a:p>
            <a:pPr fontAlgn="auto">
              <a:spcAft>
                <a:spcPts val="0"/>
              </a:spcAft>
              <a:buFont typeface="Wingdings 2"/>
              <a:buChar char=""/>
              <a:defRPr/>
            </a:pPr>
            <a:endParaRPr lang="ru-RU" dirty="0"/>
          </a:p>
        </p:txBody>
      </p:sp>
      <p:pic>
        <p:nvPicPr>
          <p:cNvPr id="21507" name="Picture 2"/>
          <p:cNvPicPr>
            <a:picLocks noChangeAspect="1" noChangeArrowheads="1"/>
          </p:cNvPicPr>
          <p:nvPr/>
        </p:nvPicPr>
        <p:blipFill>
          <a:blip r:embed="rId27"/>
          <a:srcRect/>
          <a:stretch>
            <a:fillRect/>
          </a:stretch>
        </p:blipFill>
        <p:spPr bwMode="auto">
          <a:xfrm>
            <a:off x="357188" y="1714500"/>
            <a:ext cx="2879725" cy="4071938"/>
          </a:xfrm>
          <a:prstGeom prst="rect">
            <a:avLst/>
          </a:prstGeom>
          <a:noFill/>
          <a:ln w="9525">
            <a:noFill/>
            <a:miter lim="800000"/>
            <a:headEnd/>
            <a:tailEnd/>
          </a:ln>
        </p:spPr>
      </p:pic>
      <p:sp>
        <p:nvSpPr>
          <p:cNvPr id="5" name="Прямоугольник 4">
            <a:hlinkClick r:id="rId28" action="ppaction://hlinksldjump"/>
          </p:cNvPr>
          <p:cNvSpPr/>
          <p:nvPr/>
        </p:nvSpPr>
        <p:spPr>
          <a:xfrm>
            <a:off x="4786314" y="6000768"/>
            <a:ext cx="3179845" cy="461665"/>
          </a:xfrm>
          <a:prstGeom prst="rect">
            <a:avLst/>
          </a:prstGeom>
          <a:noFill/>
        </p:spPr>
        <p:txBody>
          <a:bodyPr wrap="none">
            <a:spAutoFit/>
          </a:bodyPr>
          <a:lstStyle/>
          <a:p>
            <a:pPr algn="ctr" fontAlgn="auto">
              <a:spcBef>
                <a:spcPts val="0"/>
              </a:spcBef>
              <a:spcAft>
                <a:spcPts val="0"/>
              </a:spcAft>
              <a:defRPr/>
            </a:pPr>
            <a:r>
              <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rPr>
              <a:t>Следующая страница</a:t>
            </a:r>
            <a:endParaRPr lang="ru-RU" sz="2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n-lt"/>
            </a:endParaRPr>
          </a:p>
        </p:txBody>
      </p:sp>
    </p:spTree>
  </p:cSld>
  <p:clrMapOvr>
    <a:masterClrMapping/>
  </p:clrMapOvr>
  <p:transition advClick="0"/>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305</TotalTime>
  <Words>2307</Words>
  <Application>Microsoft Office PowerPoint</Application>
  <PresentationFormat>Экран (4:3)</PresentationFormat>
  <Paragraphs>132</Paragraphs>
  <Slides>24</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9</vt:i4>
      </vt:variant>
      <vt:variant>
        <vt:lpstr>Заголовки слайдов</vt:lpstr>
      </vt:variant>
      <vt:variant>
        <vt:i4>24</vt:i4>
      </vt:variant>
    </vt:vector>
  </HeadingPairs>
  <TitlesOfParts>
    <vt:vector size="39" baseType="lpstr">
      <vt:lpstr>Franklin Gothic Book</vt:lpstr>
      <vt:lpstr>Arial</vt:lpstr>
      <vt:lpstr>Franklin Gothic Medium</vt:lpstr>
      <vt:lpstr>Wingdings 2</vt:lpstr>
      <vt:lpstr>Calibri</vt:lpstr>
      <vt:lpstr>Times New Roman</vt:lpstr>
      <vt:lpstr>Трек</vt:lpstr>
      <vt:lpstr>Трек</vt:lpstr>
      <vt:lpstr>Трек</vt:lpstr>
      <vt:lpstr>Трек</vt:lpstr>
      <vt:lpstr>Трек</vt:lpstr>
      <vt:lpstr>Трек</vt:lpstr>
      <vt:lpstr>Трек</vt:lpstr>
      <vt:lpstr>Трек</vt: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Мама</cp:lastModifiedBy>
  <cp:revision>123</cp:revision>
  <dcterms:modified xsi:type="dcterms:W3CDTF">2012-12-20T09:11:16Z</dcterms:modified>
</cp:coreProperties>
</file>