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2" r:id="rId3"/>
    <p:sldId id="274" r:id="rId4"/>
    <p:sldId id="275" r:id="rId5"/>
    <p:sldId id="276" r:id="rId6"/>
    <p:sldId id="277" r:id="rId7"/>
    <p:sldId id="278" r:id="rId8"/>
    <p:sldId id="279" r:id="rId9"/>
    <p:sldId id="280" r:id="rId10"/>
    <p:sldId id="281" r:id="rId11"/>
    <p:sldId id="282" r:id="rId12"/>
    <p:sldId id="283"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97" r:id="rId26"/>
    <p:sldId id="298" r:id="rId27"/>
    <p:sldId id="299" r:id="rId28"/>
    <p:sldId id="301" r:id="rId29"/>
    <p:sldId id="303" r:id="rId30"/>
    <p:sldId id="284" r:id="rId31"/>
    <p:sldId id="300"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773" autoAdjust="0"/>
    <p:restoredTop sz="94660"/>
  </p:normalViewPr>
  <p:slideViewPr>
    <p:cSldViewPr>
      <p:cViewPr>
        <p:scale>
          <a:sx n="45" d="100"/>
          <a:sy n="45" d="100"/>
        </p:scale>
        <p:origin x="-1728" y="-8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406DB3C-5416-418D-BD67-779C3A523FE4}"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C5C9488-F3BF-4636-A3FF-FAC415921B5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484BC08-2CE9-4CC0-9D48-43FB10CF2355}"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7E49EAB-14BD-483A-9492-906CC0BE893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C761028-96B4-42AE-8D3A-735A3E5262C4}"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FB147E0-D50B-4C40-8508-853516DB09E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DA896E4-BFF3-47C7-BA7B-2A370D590DAC}"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52B6ACB-B57E-45BA-A91C-5E2DCFA75B1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3BE7464-9825-4D9A-9DC5-DC06ACD2477E}" type="datetimeFigureOut">
              <a:rPr lang="ru-RU"/>
              <a:pPr>
                <a:defRPr/>
              </a:pPr>
              <a:t>08.11.2012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326B876-CB8A-4FDA-9F37-7C298FBC118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62EAF8A-E44F-4446-A426-1DC2A4877D12}"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7A6C543-69DB-4AF4-8F29-7906F7ED501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2DF282C-4F6A-483E-BED0-47942833BC13}" type="datetimeFigureOut">
              <a:rPr lang="ru-RU"/>
              <a:pPr>
                <a:defRPr/>
              </a:pPr>
              <a:t>08.11.2012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3B5FDF8-80A9-4009-9C43-9A49890D4EE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3D66664-27DC-415D-8D13-9D3693639023}" type="datetimeFigureOut">
              <a:rPr lang="ru-RU"/>
              <a:pPr>
                <a:defRPr/>
              </a:pPr>
              <a:t>08.11.2012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BA9174C-B7AE-4725-A615-1C066424EE7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4C0E38-F8AB-4B04-83AF-76239BB8A015}" type="datetimeFigureOut">
              <a:rPr lang="ru-RU"/>
              <a:pPr>
                <a:defRPr/>
              </a:pPr>
              <a:t>08.11.2012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4C1FF55-786E-401F-8849-D0F9E8F027E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EDA705A-A9DB-47EA-8F9D-3790686E4026}"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7FB46B3-9652-481B-A685-B76CBD0B3D9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E9D3DF0-86FF-4351-8231-5765682FB87E}" type="datetimeFigureOut">
              <a:rPr lang="ru-RU"/>
              <a:pPr>
                <a:defRPr/>
              </a:pPr>
              <a:t>08.11.2012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DC6C659-44F8-48C3-ACBE-298D3DA5FA2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F5E98A9-09CD-4444-8AAF-9CA768366098}" type="datetimeFigureOut">
              <a:rPr lang="ru-RU"/>
              <a:pPr>
                <a:defRPr/>
              </a:pPr>
              <a:t>08.11.2012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0ACA2FA-EF69-4CF7-A9C2-907EDC799789}"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charset="0"/>
        </a:defRPr>
      </a:lvl2pPr>
      <a:lvl3pPr algn="ctr" rtl="0" fontAlgn="base">
        <a:spcBef>
          <a:spcPct val="0"/>
        </a:spcBef>
        <a:spcAft>
          <a:spcPct val="0"/>
        </a:spcAft>
        <a:defRPr sz="4400">
          <a:solidFill>
            <a:schemeClr val="tx1"/>
          </a:solidFill>
          <a:latin typeface="Arial" charset="0"/>
        </a:defRPr>
      </a:lvl3pPr>
      <a:lvl4pPr algn="ctr" rtl="0" fontAlgn="base">
        <a:spcBef>
          <a:spcPct val="0"/>
        </a:spcBef>
        <a:spcAft>
          <a:spcPct val="0"/>
        </a:spcAft>
        <a:defRPr sz="4400">
          <a:solidFill>
            <a:schemeClr val="tx1"/>
          </a:solidFill>
          <a:latin typeface="Arial" charset="0"/>
        </a:defRPr>
      </a:lvl4pPr>
      <a:lvl5pPr algn="ctr" rtl="0" fontAlgn="base">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ru.wikipedia.org/wiki/%D0%94%D0%B8%D1%84%D1%80%D0%B0%D0%BA%D1%86%D0%B8%D1%8F" TargetMode="External"/><Relationship Id="rId13" Type="http://schemas.openxmlformats.org/officeDocument/2006/relationships/image" Target="../media/image9.png"/><Relationship Id="rId3" Type="http://schemas.openxmlformats.org/officeDocument/2006/relationships/hyperlink" Target="http://ru.wikipedia.org/wiki/1857" TargetMode="External"/><Relationship Id="rId7" Type="http://schemas.openxmlformats.org/officeDocument/2006/relationships/hyperlink" Target="http://ru.wikipedia.org/wiki/%D0%98%D0%BD%D1%82%D0%B5%D1%80%D1%84%D0%B5%D1%80%D0%B5%D0%BD%D1%86%D0%B8%D1%8F_(%D1%84%D0%B8%D0%B7%D0%B8%D0%BA%D0%B0)" TargetMode="External"/><Relationship Id="rId12" Type="http://schemas.openxmlformats.org/officeDocument/2006/relationships/slide" Target="slide6.xml"/><Relationship Id="rId2" Type="http://schemas.openxmlformats.org/officeDocument/2006/relationships/hyperlink" Target="http://ru.wikipedia.org/wiki/22_%D1%84%D0%B5%D0%B2%D1%80%D0%B0%D0%BB%D1%8F" TargetMode="External"/><Relationship Id="rId1" Type="http://schemas.openxmlformats.org/officeDocument/2006/relationships/slideLayout" Target="../slideLayouts/slideLayout2.xml"/><Relationship Id="rId6" Type="http://schemas.openxmlformats.org/officeDocument/2006/relationships/hyperlink" Target="http://ru.wikipedia.org/wiki/%D0%9E%D1%82%D1%80%D0%B0%D0%B6%D0%B5%D0%BD%D0%B8%D0%B5_(%D1%84%D0%B8%D0%B7%D0%B8%D0%BA%D0%B0)" TargetMode="External"/><Relationship Id="rId11" Type="http://schemas.openxmlformats.org/officeDocument/2006/relationships/hyperlink" Target="http://ru.wikipedia.org/wiki/%D0%A4%D0%BE%D1%82%D0%BE%D1%8D%D1%84%D1%84%D0%B5%D0%BA%D1%82" TargetMode="External"/><Relationship Id="rId5" Type="http://schemas.openxmlformats.org/officeDocument/2006/relationships/hyperlink" Target="http://ru.wikipedia.org/wiki/%D0%AD%D0%BB%D0%B5%D0%BA%D1%82%D1%80%D0%BE%D0%BC%D0%B0%D0%B3%D0%BD%D0%B8%D1%82%D0%BD%D0%B0%D1%8F_%D0%B2%D0%BE%D0%BB%D0%BD%D0%B0" TargetMode="External"/><Relationship Id="rId10" Type="http://schemas.openxmlformats.org/officeDocument/2006/relationships/hyperlink" Target="http://ru.wikipedia.org/wiki/%D0%A1%D0%B2%D0%B5%D1%82" TargetMode="External"/><Relationship Id="rId4" Type="http://schemas.openxmlformats.org/officeDocument/2006/relationships/hyperlink" Target="http://ru.wikipedia.org/wiki/%D0%9C%D0%B0%D0%BA%D1%81%D0%B2%D0%B5%D0%BB%D0%BB,_%D0%94%D0%B6%D0%B5%D0%B9%D0%BC%D1%81_%D0%9A%D0%BB%D0%B5%D1%80%D0%BA" TargetMode="External"/><Relationship Id="rId9" Type="http://schemas.openxmlformats.org/officeDocument/2006/relationships/hyperlink" Target="http://ru.wikipedia.org/wiki/%D0%9F%D0%BE%D0%BB%D1%8F%D1%80%D0%B8%D0%B7%D0%B0%D1%86%D0%B8%D1%8F_%D1%8D%D0%BB%D0%B5%D0%BA%D1%82%D1%80%D0%BE%D0%BC%D0%B0%D0%B3%D0%BD%D0%B8%D1%82%D0%BD%D1%8B%D1%85_%D0%B2%D0%BE%D0%BB%D0%BD"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 Target="slide12.xml"/><Relationship Id="rId7" Type="http://schemas.openxmlformats.org/officeDocument/2006/relationships/image" Target="../media/image10.png"/><Relationship Id="rId2"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15.xml"/><Relationship Id="rId10" Type="http://schemas.openxmlformats.org/officeDocument/2006/relationships/image" Target="../media/image13.png"/><Relationship Id="rId4" Type="http://schemas.openxmlformats.org/officeDocument/2006/relationships/slide" Target="slide14.xml"/><Relationship Id="rId9"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ru.wikipedia.org/wiki/%D0%A3%D1%87%D1%91%D0%BD%D1%8B%D0%B9" TargetMode="External"/><Relationship Id="rId7" Type="http://schemas.openxmlformats.org/officeDocument/2006/relationships/slide" Target="slide11.xml"/><Relationship Id="rId2" Type="http://schemas.openxmlformats.org/officeDocument/2006/relationships/hyperlink" Target="http://ru.wikipedia.org/wiki/1857" TargetMode="External"/><Relationship Id="rId1" Type="http://schemas.openxmlformats.org/officeDocument/2006/relationships/slideLayout" Target="../slideLayouts/slideLayout2.xml"/><Relationship Id="rId6" Type="http://schemas.openxmlformats.org/officeDocument/2006/relationships/hyperlink" Target="http://ru.wikipedia.org/wiki/%D0%9F%D1%80%D0%BE%D0%BF%D0%B0%D0%B3%D0%B0%D0%BD%D0%B4%D0%B8%D1%81%D1%82" TargetMode="External"/><Relationship Id="rId5" Type="http://schemas.openxmlformats.org/officeDocument/2006/relationships/hyperlink" Target="http://ru.wikipedia.org/wiki/%D0%9A%D0%BE%D1%81%D0%BC%D0%BE%D0%BD%D0%B0%D0%B2%D1%82%D0%B8%D0%BA%D0%B0" TargetMode="External"/><Relationship Id="rId4" Type="http://schemas.openxmlformats.org/officeDocument/2006/relationships/hyperlink" Target="http://ru.wikipedia.org/wiki/%D0%A1%D0%B0%D0%BC%D0%BE%D1%83%D1%87%D0%BA%D0%B0"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ru.wikipedia.org/wiki/1898_%D0%B3%D0%BE%D0%B4" TargetMode="External"/><Relationship Id="rId3" Type="http://schemas.openxmlformats.org/officeDocument/2006/relationships/hyperlink" Target="http://ru.wikipedia.org/wiki/1859_%D0%B3%D0%BE%D0%B4" TargetMode="External"/><Relationship Id="rId7" Type="http://schemas.openxmlformats.org/officeDocument/2006/relationships/hyperlink" Target="http://fr.wikipedia.org/wiki/Eug%C3%A8ne_Ducretet" TargetMode="External"/><Relationship Id="rId2" Type="http://schemas.openxmlformats.org/officeDocument/2006/relationships/hyperlink" Target="http://ru.wikipedia.org/wiki/16_%D0%BC%D0%B0%D1%80%D1%82%D0%B0" TargetMode="External"/><Relationship Id="rId1" Type="http://schemas.openxmlformats.org/officeDocument/2006/relationships/slideLayout" Target="../slideLayouts/slideLayout2.xml"/><Relationship Id="rId6" Type="http://schemas.openxmlformats.org/officeDocument/2006/relationships/hyperlink" Target="http://ru.wikipedia.org/wiki/%D0%A0%D1%83%D1%81%D1%81%D0%BA%D0%BE%D0%B5_%D1%84%D0%B8%D0%B7%D0%B8%D0%BA%D0%BE-%D1%85%D0%B8%D0%BC%D0%B8%D1%87%D0%B5%D1%81%D0%BA%D0%BE%D0%B5_%D0%BE%D0%B1%D1%89%D0%B5%D1%81%D1%82%D0%B2%D0%BE" TargetMode="External"/><Relationship Id="rId5" Type="http://schemas.openxmlformats.org/officeDocument/2006/relationships/hyperlink" Target="http://ru.wikipedia.org/wiki/1895_%D0%B3%D0%BE%D0%B4" TargetMode="External"/><Relationship Id="rId10" Type="http://schemas.openxmlformats.org/officeDocument/2006/relationships/image" Target="../media/image11.png"/><Relationship Id="rId4" Type="http://schemas.openxmlformats.org/officeDocument/2006/relationships/hyperlink" Target="http://ru.wikipedia.org/wiki/%D0%A0%D0%B0%D0%B4%D0%B8%D0%BE" TargetMode="External"/><Relationship Id="rId9" Type="http://schemas.openxmlformats.org/officeDocument/2006/relationships/slide" Target="slide11.xm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91%D0%B5%D1%82%D0%B0-%D1%80%D0%B0%D1%81%D0%BF%D0%B0%D0%B4" TargetMode="External"/><Relationship Id="rId13" Type="http://schemas.openxmlformats.org/officeDocument/2006/relationships/hyperlink" Target="http://ru.wikipedia.org/wiki/%D0%A4%D0%BE%D1%80%D0%BC%D1%83%D0%BB%D0%B0_%D0%A0%D0%B5%D0%B7%D0%B5%D1%80%D1%84%D0%BE%D1%80%D0%B4%D0%B0" TargetMode="External"/><Relationship Id="rId3" Type="http://schemas.openxmlformats.org/officeDocument/2006/relationships/hyperlink" Target="http://ru.wikipedia.org/wiki/1871" TargetMode="External"/><Relationship Id="rId7" Type="http://schemas.openxmlformats.org/officeDocument/2006/relationships/hyperlink" Target="http://ru.wikipedia.org/wiki/%D0%90%D0%BB%D1%8C%D1%84%D0%B0-%D1%80%D0%B0%D1%81%D0%BF%D0%B0%D0%B4" TargetMode="External"/><Relationship Id="rId12" Type="http://schemas.openxmlformats.org/officeDocument/2006/relationships/hyperlink" Target="http://ru.wikipedia.org/wiki/%D0%90%D0%BB%D1%8C%D1%84%D0%B0-%D1%87%D0%B0%D1%81%D1%82%D0%B8%D1%86%D0%B0" TargetMode="External"/><Relationship Id="rId2" Type="http://schemas.openxmlformats.org/officeDocument/2006/relationships/hyperlink" Target="http://ru.wikipedia.org/wiki/30_%D0%B0%D0%B2%D0%B3%D1%83%D1%81%D1%82%D0%B0" TargetMode="External"/><Relationship Id="rId1" Type="http://schemas.openxmlformats.org/officeDocument/2006/relationships/slideLayout" Target="../slideLayouts/slideLayout2.xml"/><Relationship Id="rId6" Type="http://schemas.openxmlformats.org/officeDocument/2006/relationships/hyperlink" Target="http://ru.wikipedia.org/wiki/%D0%9F%D0%BB%D0%B0%D0%BD%D0%B5%D1%82%D0%B0%D1%80%D0%BD%D0%B0%D1%8F_%D0%BC%D0%BE%D0%B4%D0%B5%D0%BB%D1%8C_%D0%B0%D1%82%D0%BE%D0%BC%D0%B0" TargetMode="External"/><Relationship Id="rId11" Type="http://schemas.openxmlformats.org/officeDocument/2006/relationships/hyperlink" Target="http://ru.wikipedia.org/wiki/%D0%97%D0%B0%D0%BA%D0%BE%D0%BD_%D1%80%D0%B0%D0%B4%D0%B8%D0%BE%D0%B0%D0%BA%D1%82%D0%B8%D0%B2%D0%BD%D0%BE%D0%B3%D0%BE_%D1%80%D0%B0%D1%81%D0%BF%D0%B0%D0%B4%D0%B0" TargetMode="External"/><Relationship Id="rId5" Type="http://schemas.openxmlformats.org/officeDocument/2006/relationships/hyperlink" Target="http://ru.wikipedia.org/wiki/%D0%AF%D0%B4%D0%B5%D1%80%D0%BD%D0%B0%D1%8F_%D1%84%D0%B8%D0%B7%D0%B8%D0%BA%D0%B0" TargetMode="External"/><Relationship Id="rId15" Type="http://schemas.openxmlformats.org/officeDocument/2006/relationships/image" Target="../media/image12.png"/><Relationship Id="rId10" Type="http://schemas.openxmlformats.org/officeDocument/2006/relationships/hyperlink" Target="http://ru.wikipedia.org/wiki/%D0%98%D0%B7%D0%BE%D1%82%D0%BE%D0%BF%D1%8B" TargetMode="External"/><Relationship Id="rId4" Type="http://schemas.openxmlformats.org/officeDocument/2006/relationships/hyperlink" Target="http://ru.wikipedia.org/wiki/%D0%92%D0%B5%D0%BB%D0%B8%D0%BA%D0%BE%D0%B1%D1%80%D0%B8%D1%82%D0%B0%D0%BD%D0%B8%D1%8F" TargetMode="External"/><Relationship Id="rId9" Type="http://schemas.openxmlformats.org/officeDocument/2006/relationships/hyperlink" Target="http://ru.wikipedia.org/wiki/%D0%A0%D0%B0%D0%B4%D0%BE%D0%BD" TargetMode="External"/><Relationship Id="rId14" Type="http://schemas.openxmlformats.org/officeDocument/2006/relationships/slide" Target="slide11.xml"/></Relationships>
</file>

<file path=ppt/slides/_rels/slide15.xml.rels><?xml version="1.0" encoding="UTF-8" standalone="yes"?>
<Relationships xmlns="http://schemas.openxmlformats.org/package/2006/relationships"><Relationship Id="rId8" Type="http://schemas.openxmlformats.org/officeDocument/2006/relationships/hyperlink" Target="http://ru.wikipedia.org/wiki/%D0%97%D0%B0%D0%BA%D0%BE%D0%BD_%D1%80%D0%B0%D0%B4%D0%B8%D0%BE%D0%B0%D0%BA%D1%82%D0%B8%D0%B2%D0%BD%D0%BE%D0%B3%D0%BE_%D1%80%D0%B0%D1%81%D0%BF%D0%B0%D0%B4%D0%B0" TargetMode="External"/><Relationship Id="rId3" Type="http://schemas.openxmlformats.org/officeDocument/2006/relationships/hyperlink" Target="http://ru.wikipedia.org/wiki/1877" TargetMode="External"/><Relationship Id="rId7" Type="http://schemas.openxmlformats.org/officeDocument/2006/relationships/hyperlink" Target="http://ru.wikipedia.org/wiki/%D0%A0%D0%B5%D0%B7%D0%B5%D1%80%D1%84%D0%BE%D1%80%D0%B4,_%D0%AD%D1%80%D0%BD%D0%B5%D1%81%D1%82" TargetMode="External"/><Relationship Id="rId12" Type="http://schemas.openxmlformats.org/officeDocument/2006/relationships/image" Target="../media/image13.png"/><Relationship Id="rId2" Type="http://schemas.openxmlformats.org/officeDocument/2006/relationships/hyperlink" Target="http://ru.wikipedia.org/wiki/2_%D1%81%D0%B5%D0%BD%D1%82%D1%8F%D0%B1%D1%80%D1%8F" TargetMode="External"/><Relationship Id="rId1" Type="http://schemas.openxmlformats.org/officeDocument/2006/relationships/slideLayout" Target="../slideLayouts/slideLayout2.xml"/><Relationship Id="rId6" Type="http://schemas.openxmlformats.org/officeDocument/2006/relationships/hyperlink" Target="http://ru.wikipedia.org/wiki/%D0%9D%D0%BE%D0%B1%D0%B5%D0%BB%D0%B5%D0%B2%D1%81%D0%BA%D0%B0%D1%8F_%D0%BF%D1%80%D0%B5%D0%BC%D0%B8%D1%8F_%D0%BF%D0%BE_%D1%85%D0%B8%D0%BC%D0%B8%D0%B8" TargetMode="External"/><Relationship Id="rId11" Type="http://schemas.openxmlformats.org/officeDocument/2006/relationships/slide" Target="slide11.xml"/><Relationship Id="rId5" Type="http://schemas.openxmlformats.org/officeDocument/2006/relationships/hyperlink" Target="http://ru.wikipedia.org/wiki/1910" TargetMode="External"/><Relationship Id="rId10" Type="http://schemas.openxmlformats.org/officeDocument/2006/relationships/hyperlink" Target="http://ru.wikipedia.org/wiki/%D0%A0%D0%B0%D0%B4%D0%B8%D0%BE%D0%B0%D0%BA%D1%82%D0%B8%D0%B2%D0%BD%D1%8B%D0%B9_%D1%80%D0%B0%D1%81%D0%BF%D0%B0%D0%B4" TargetMode="External"/><Relationship Id="rId4" Type="http://schemas.openxmlformats.org/officeDocument/2006/relationships/hyperlink" Target="http://ru.wikipedia.org/wiki/%D0%9B%D0%BE%D0%BD%D0%B4%D0%BE%D0%BD%D1%81%D0%BA%D0%BE%D0%B5_%D0%BA%D0%BE%D1%80%D0%BE%D0%BB%D0%B5%D0%B2%D1%81%D0%BA%D0%BE%D0%B5_%D0%BE%D0%B1%D1%89%D0%B5%D1%81%D1%82%D0%B2%D0%BE" TargetMode="External"/><Relationship Id="rId9" Type="http://schemas.openxmlformats.org/officeDocument/2006/relationships/hyperlink" Target="http://ru.wikipedia.org/wiki/1903"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17.xml"/><Relationship Id="rId9" Type="http://schemas.openxmlformats.org/officeDocument/2006/relationships/image" Target="../media/image17.jpeg"/></Relationships>
</file>

<file path=ppt/slides/_rels/slide17.xml.rels><?xml version="1.0" encoding="UTF-8" standalone="yes"?>
<Relationships xmlns="http://schemas.openxmlformats.org/package/2006/relationships"><Relationship Id="rId8" Type="http://schemas.openxmlformats.org/officeDocument/2006/relationships/hyperlink" Target="http://ru.wikipedia.org/wiki/%D0%A2%D0%B5%D0%BE%D1%80%D0%B8%D1%8F_%D1%82%D0%B5%D0%BF%D0%BB%D0%BE%D1%91%D0%BC%D0%BA%D0%BE%D1%81%D1%82%D0%B8_%D0%AD%D0%B9%D0%BD%D1%88%D1%82%D0%B5%D0%B9%D0%BD%D0%B0" TargetMode="External"/><Relationship Id="rId13" Type="http://schemas.openxmlformats.org/officeDocument/2006/relationships/hyperlink" Target="http://ru.wikipedia.org/wiki/%D0%9F%D1%80%D0%BE%D1%81%D1%82%D1%80%D0%B0%D0%BD%D1%81%D1%82%D0%B2%D0%BE-%D0%B2%D1%80%D0%B5%D0%BC%D1%8F" TargetMode="External"/><Relationship Id="rId3" Type="http://schemas.openxmlformats.org/officeDocument/2006/relationships/hyperlink" Target="http://ru.wikipedia.org/wiki/%D0%A1%D0%BF%D0%B5%D1%86%D0%B8%D0%B0%D0%BB%D1%8C%D0%BD%D0%B0%D1%8F_%D1%82%D0%B5%D0%BE%D1%80%D0%B8%D1%8F_%D0%BE%D1%82%D0%BD%D0%BE%D1%81%D0%B8%D1%82%D0%B5%D0%BB%D1%8C%D0%BD%D0%BE%D1%81%D1%82%D0%B8" TargetMode="External"/><Relationship Id="rId7" Type="http://schemas.openxmlformats.org/officeDocument/2006/relationships/hyperlink" Target="http://ru.wikipedia.org/wiki/%D0%A4%D0%BE%D1%82%D0%BE%D1%8D%D1%84%D1%84%D0%B5%D0%BA%D1%82" TargetMode="External"/><Relationship Id="rId12" Type="http://schemas.openxmlformats.org/officeDocument/2006/relationships/hyperlink" Target="http://ru.wikipedia.org/wiki/%D0%A0%D0%B0%D1%81%D1%81%D0%B5%D1%8F%D0%BD%D0%B8%D0%B5_%D1%81%D0%B2%D0%B5%D1%82%D0%B0" TargetMode="External"/><Relationship Id="rId17" Type="http://schemas.openxmlformats.org/officeDocument/2006/relationships/image" Target="../media/image15.png"/><Relationship Id="rId2" Type="http://schemas.openxmlformats.org/officeDocument/2006/relationships/hyperlink" Target="http://ru.wikipedia.org/wiki/%D0%A1%D0%BF%D0%B8%D1%81%D0%BE%D0%BA_%D0%BD%D0%B0%D1%83%D1%87%D0%BD%D1%8B%D1%85_%D0%BF%D1%83%D0%B1%D0%BB%D0%B8%D0%BA%D0%B0%D1%86%D0%B8%D0%B9_%D0%90%D0%BB%D1%8C%D0%B1%D0%B5%D1%80%D1%82%D0%B0_%D0%AD%D0%B9%D0%BD%D1%88%D1%82%D0%B5%D0%B9%D0%BD%D0%B0" TargetMode="External"/><Relationship Id="rId16"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hyperlink" Target="http://ru.wikipedia.org/wiki/%D0%9A%D0%B2%D0%B0%D0%BD%D1%82%D0%BE%D0%B2%D0%B0%D1%8F_%D1%82%D0%B5%D0%BE%D1%80%D0%B8%D1%8F" TargetMode="External"/><Relationship Id="rId11" Type="http://schemas.openxmlformats.org/officeDocument/2006/relationships/hyperlink" Target="http://ru.wikipedia.org/wiki/%D0%92%D1%8B%D0%BD%D1%83%D0%B6%D0%B4%D0%B5%D0%BD%D0%BD%D0%BE%D0%B5_%D0%B8%D0%B7%D0%BB%D1%83%D1%87%D0%B5%D0%BD%D0%B8%D0%B5" TargetMode="External"/><Relationship Id="rId5" Type="http://schemas.openxmlformats.org/officeDocument/2006/relationships/hyperlink" Target="http://ru.wikipedia.org/wiki/%D0%9E%D0%B1%D1%89%D0%B0%D1%8F_%D1%82%D0%B5%D0%BE%D1%80%D0%B8%D1%8F_%D0%BE%D1%82%D0%BD%D0%BE%D1%81%D0%B8%D1%82%D0%B5%D0%BB%D1%8C%D0%BD%D0%BE%D1%81%D1%82%D0%B8" TargetMode="External"/><Relationship Id="rId15" Type="http://schemas.openxmlformats.org/officeDocument/2006/relationships/hyperlink" Target="http://ru.wikipedia.org/wiki/%D0%9F%D0%BB%D0%B0%D0%BD%D0%BA,_%D0%9C%D0%B0%D0%BA%D1%81" TargetMode="External"/><Relationship Id="rId10" Type="http://schemas.openxmlformats.org/officeDocument/2006/relationships/hyperlink" Target="http://ru.wikipedia.org/wiki/%D0%91%D1%80%D0%BE%D1%83%D0%BD%D0%BE%D0%B2%D1%81%D0%BA%D0%BE%D0%B5_%D0%B4%D0%B2%D0%B8%D0%B6%D0%B5%D0%BD%D0%B8%D0%B5" TargetMode="External"/><Relationship Id="rId4" Type="http://schemas.openxmlformats.org/officeDocument/2006/relationships/hyperlink" Target="http://ru.wikipedia.org/wiki/1905" TargetMode="External"/><Relationship Id="rId9" Type="http://schemas.openxmlformats.org/officeDocument/2006/relationships/hyperlink" Target="http://ru.wikipedia.org/wiki/%D0%A1%D1%82%D0%B0%D1%82%D0%B8%D1%81%D1%82%D0%B8%D0%BA%D0%B0_%D0%91%D0%BE%D0%B7%D0%B5_%E2%80%94_%D0%AD%D0%B9%D0%BD%D1%88%D1%82%D0%B5%D0%B9%D0%BD%D0%B0" TargetMode="External"/><Relationship Id="rId14" Type="http://schemas.openxmlformats.org/officeDocument/2006/relationships/hyperlink" Target="http://ru.wikipedia.org/wiki/%D0%93%D1%80%D0%B0%D0%B2%D0%B8%D1%82%D0%B0%D1%86%D0%B8%D1%8F" TargetMode="External"/></Relationships>
</file>

<file path=ppt/slides/_rels/slide18.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hyperlink" Target="http://ru.wikipedia.org/wiki/1879" TargetMode="External"/><Relationship Id="rId7" Type="http://schemas.openxmlformats.org/officeDocument/2006/relationships/hyperlink" Target="http://ru.wikipedia.org/wiki/%D0%AF%D0%B4%D0%B5%D1%80%D0%BD%D0%B0%D1%8F_%D1%8D%D0%BD%D0%B5%D1%80%D0%B3%D0%B8%D1%8F" TargetMode="External"/><Relationship Id="rId2" Type="http://schemas.openxmlformats.org/officeDocument/2006/relationships/hyperlink" Target="http://ru.wikipedia.org/wiki/8_%D0%BC%D0%B0%D1%80%D1%82%D0%B0" TargetMode="External"/><Relationship Id="rId1" Type="http://schemas.openxmlformats.org/officeDocument/2006/relationships/slideLayout" Target="../slideLayouts/slideLayout2.xml"/><Relationship Id="rId6" Type="http://schemas.openxmlformats.org/officeDocument/2006/relationships/hyperlink" Target="http://ru.wikipedia.org/wiki/%D0%94%D0%B5%D0%BB%D0%B5%D0%BD%D0%B8%D0%B5_%D1%8F%D0%B4%D1%80%D0%B0" TargetMode="External"/><Relationship Id="rId5" Type="http://schemas.openxmlformats.org/officeDocument/2006/relationships/hyperlink" Target="http://ru.wikipedia.org/wiki/%D0%98%D0%B7%D0%BE%D0%BC%D0%B5%D1%80%D0%B8%D1%8F_%D0%B0%D1%82%D0%BE%D0%BC%D0%BD%D1%8B%D1%85_%D1%8F%D0%B4%D0%B5%D1%80" TargetMode="External"/><Relationship Id="rId4" Type="http://schemas.openxmlformats.org/officeDocument/2006/relationships/hyperlink" Target="http://ru.wikipedia.org/wiki/%D0%A0%D0%B0%D0%B4%D0%B8%D0%BE%D1%85%D0%B8%D0%BC%D0%B8%D1%8F" TargetMode="External"/><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hyperlink" Target="http://ru.wikipedia.org/wiki/1943_%D0%B3%D0%BE%D0%B4" TargetMode="External"/><Relationship Id="rId3" Type="http://schemas.openxmlformats.org/officeDocument/2006/relationships/hyperlink" Target="http://ru.wikipedia.org/wiki/1891" TargetMode="External"/><Relationship Id="rId7" Type="http://schemas.openxmlformats.org/officeDocument/2006/relationships/hyperlink" Target="http://ru.wikipedia.org/wiki/1920_%D0%B3%D0%BE%D0%B4" TargetMode="External"/><Relationship Id="rId12" Type="http://schemas.openxmlformats.org/officeDocument/2006/relationships/image" Target="../media/image17.jpeg"/><Relationship Id="rId2" Type="http://schemas.openxmlformats.org/officeDocument/2006/relationships/hyperlink" Target="http://ru.wikipedia.org/wiki/20_%D0%BE%D0%BA%D1%82%D1%8F%D0%B1%D1%80%D1%8F" TargetMode="External"/><Relationship Id="rId1" Type="http://schemas.openxmlformats.org/officeDocument/2006/relationships/slideLayout" Target="../slideLayouts/slideLayout2.xml"/><Relationship Id="rId6" Type="http://schemas.openxmlformats.org/officeDocument/2006/relationships/hyperlink" Target="http://ru.wikipedia.org/wiki/%D0%A0%D0%B5%D0%B7%D0%B5%D1%80%D1%84%D0%BE%D1%80%D0%B4,_%D0%AD%D1%80%D0%BD%D0%B5%D1%81%D1%82" TargetMode="External"/><Relationship Id="rId11" Type="http://schemas.openxmlformats.org/officeDocument/2006/relationships/slide" Target="slide16.xml"/><Relationship Id="rId5" Type="http://schemas.openxmlformats.org/officeDocument/2006/relationships/hyperlink" Target="http://ru.wikipedia.org/wiki/%D0%9D%D0%B5%D0%B9%D1%82%D1%80%D0%BE%D0%BD" TargetMode="External"/><Relationship Id="rId10" Type="http://schemas.openxmlformats.org/officeDocument/2006/relationships/hyperlink" Target="http://ru.wikipedia.org/wiki/%D0%A1%D0%A8%D0%90" TargetMode="External"/><Relationship Id="rId4" Type="http://schemas.openxmlformats.org/officeDocument/2006/relationships/hyperlink" Target="http://ru.wikipedia.org/wiki/%D0%A4%D0%B8%D0%B7%D0%B8%D0%BA" TargetMode="External"/><Relationship Id="rId9" Type="http://schemas.openxmlformats.org/officeDocument/2006/relationships/hyperlink" Target="http://ru.wikipedia.org/wiki/1945_%D0%B3%D0%BE%D0%B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 Target="slide21.xml"/><Relationship Id="rId7" Type="http://schemas.openxmlformats.org/officeDocument/2006/relationships/image" Target="../media/image18.png"/><Relationship Id="rId2"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slide" Target="slide24.xml"/><Relationship Id="rId11" Type="http://schemas.openxmlformats.org/officeDocument/2006/relationships/image" Target="../media/image22.png"/><Relationship Id="rId5" Type="http://schemas.openxmlformats.org/officeDocument/2006/relationships/slide" Target="slide25.xml"/><Relationship Id="rId10" Type="http://schemas.openxmlformats.org/officeDocument/2006/relationships/image" Target="../media/image21.png"/><Relationship Id="rId4" Type="http://schemas.openxmlformats.org/officeDocument/2006/relationships/slide" Target="slide23.xml"/><Relationship Id="rId9" Type="http://schemas.openxmlformats.org/officeDocument/2006/relationships/image" Target="../media/image20.jpeg"/></Relationships>
</file>

<file path=ppt/slides/_rels/slide21.xml.rels><?xml version="1.0" encoding="UTF-8" standalone="yes"?>
<Relationships xmlns="http://schemas.openxmlformats.org/package/2006/relationships"><Relationship Id="rId8" Type="http://schemas.openxmlformats.org/officeDocument/2006/relationships/hyperlink" Target="http://ru.wikipedia.org/wiki/%D0%9A%D0%B2%D0%B0%D0%BD%D1%82%D0%BE%D0%B2%D0%B0%D0%BD%D0%B8%D0%B5_(%D1%84%D0%B8%D0%B7%D0%B8%D0%BA%D0%B0)" TargetMode="External"/><Relationship Id="rId13" Type="http://schemas.openxmlformats.org/officeDocument/2006/relationships/hyperlink" Target="http://ru.wikipedia.org/wiki/%D0%9D%D0%B5%D0%B9%D1%82%D1%80%D0%BE%D0%BD" TargetMode="External"/><Relationship Id="rId18" Type="http://schemas.openxmlformats.org/officeDocument/2006/relationships/slide" Target="slide20.xml"/><Relationship Id="rId3" Type="http://schemas.openxmlformats.org/officeDocument/2006/relationships/hyperlink" Target="http://ru.wikipedia.org/wiki/1901" TargetMode="External"/><Relationship Id="rId7" Type="http://schemas.openxmlformats.org/officeDocument/2006/relationships/hyperlink" Target="http://ru.wikipedia.org/wiki/%D0%A4%D0%B5%D1%80%D0%BC%D0%B8%D0%BE%D0%BD" TargetMode="External"/><Relationship Id="rId12" Type="http://schemas.openxmlformats.org/officeDocument/2006/relationships/hyperlink" Target="http://ru.wikipedia.org/wiki/%D0%AD%D0%BB%D0%B5%D0%BC%D0%B5%D0%BD%D1%82%D0%B0%D1%80%D0%BD%D1%8B%D0%B5_%D1%87%D0%B0%D1%81%D1%82%D0%B8%D1%86%D1%8B" TargetMode="External"/><Relationship Id="rId17" Type="http://schemas.openxmlformats.org/officeDocument/2006/relationships/hyperlink" Target="http://ru.wikipedia.org/w/index.php?title=%D0%A1%D0%B5%D0%BB%D0%B5%D0%BA%D1%82%D0%B8%D0%B2%D0%BD%D0%BE%D0%B5_%D0%BF%D0%BE%D0%B3%D0%BB%D0%BE%D1%89%D0%B5%D0%BD%D0%B8%D0%B5_%D0%BD%D0%B5%D0%B9%D1%82%D1%80%D0%BE%D0%BD%D0%BE%D0%B2&amp;action=edit&amp;redlink=1" TargetMode="External"/><Relationship Id="rId2" Type="http://schemas.openxmlformats.org/officeDocument/2006/relationships/hyperlink" Target="http://ru.wikipedia.org/wiki/29_%D1%81%D0%B5%D0%BD%D1%82%D1%8F%D0%B1%D1%80%D1%8F" TargetMode="External"/><Relationship Id="rId16" Type="http://schemas.openxmlformats.org/officeDocument/2006/relationships/hyperlink" Target="http://ru.wikipedia.org/wiki/%D0%97%D0%B0%D0%BC%D0%B5%D0%B4%D0%BB%D0%B5%D0%BD%D0%B8%D0%B5_%D0%BD%D0%B5%D0%B9%D1%82%D1%80%D0%BE%D0%BD%D0%BE%D0%B2" TargetMode="External"/><Relationship Id="rId1" Type="http://schemas.openxmlformats.org/officeDocument/2006/relationships/slideLayout" Target="../slideLayouts/slideLayout2.xml"/><Relationship Id="rId6" Type="http://schemas.openxmlformats.org/officeDocument/2006/relationships/hyperlink" Target="http://ru.wikipedia.org/wiki/%D0%A1%D1%82%D0%B0%D1%82%D0%B8%D1%81%D1%82%D0%B8%D0%BA%D0%B0_%D0%A4%D0%B5%D1%80%D0%BC%D0%B8_%E2%80%94_%D0%94%D0%B8%D1%80%D0%B0%D0%BA%D0%B0" TargetMode="External"/><Relationship Id="rId11" Type="http://schemas.openxmlformats.org/officeDocument/2006/relationships/hyperlink" Target="http://ru.wikipedia.org/wiki/%D0%A1%D0%BB%D0%B0%D0%B1%D1%8B%D0%B5_%D0%B2%D0%B7%D0%B0%D0%B8%D0%BC%D0%BE%D0%B4%D0%B5%D0%B9%D1%81%D1%82%D0%B2%D0%B8%D1%8F" TargetMode="External"/><Relationship Id="rId5" Type="http://schemas.openxmlformats.org/officeDocument/2006/relationships/hyperlink" Target="http://ru.wikipedia.org/wiki/%D0%9A%D0%B2%D0%B0%D0%BD%D1%82%D0%BE%D0%B2%D0%B0%D1%8F_%D1%84%D0%B8%D0%B7%D0%B8%D0%BA%D0%B0" TargetMode="External"/><Relationship Id="rId15" Type="http://schemas.openxmlformats.org/officeDocument/2006/relationships/hyperlink" Target="http://ru.wikipedia.org/wiki/%D0%98%D0%B7%D0%BE%D1%82%D0%BE%D0%BF" TargetMode="External"/><Relationship Id="rId10" Type="http://schemas.openxmlformats.org/officeDocument/2006/relationships/hyperlink" Target="http://ru.wikipedia.org/wiki/%D0%91%D0%B5%D1%82%D0%B0-%D1%80%D0%B0%D1%81%D0%BF%D0%B0%D0%B4" TargetMode="External"/><Relationship Id="rId19" Type="http://schemas.openxmlformats.org/officeDocument/2006/relationships/image" Target="../media/image19.png"/><Relationship Id="rId4" Type="http://schemas.openxmlformats.org/officeDocument/2006/relationships/hyperlink" Target="http://ru.wikipedia.org/wiki/%D0%A4%D0%B8%D0%B7%D0%B8%D0%BA" TargetMode="External"/><Relationship Id="rId9" Type="http://schemas.openxmlformats.org/officeDocument/2006/relationships/hyperlink" Target="http://ru.wikipedia.org/wiki/%D0%AD%D0%BB%D0%B5%D0%BA%D1%82%D1%80%D0%BE%D0%BC%D0%B0%D0%B3%D0%BD%D0%B8%D1%82%D0%BD%D0%BE%D0%B5_%D0%BF%D0%BE%D0%BB%D0%B5" TargetMode="External"/><Relationship Id="rId14" Type="http://schemas.openxmlformats.org/officeDocument/2006/relationships/hyperlink" Target="http://ru.wikipedia.org/wiki/%D0%A0%D0%B0%D0%B4%D0%B8%D0%BE%D0%B0%D0%BA%D1%82%D0%B8%D0%B2%D0%BD%D1%8B%D0%B9_%D1%8D%D0%BB%D0%B5%D0%BC%D0%B5%D0%BD%D1%82"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ru.wikipedia.org/wiki/%D0%9C%D0%B0%D1%82%D1%80%D0%B8%D1%87%D0%BD%D0%B0%D1%8F_%D0%BC%D0%B5%D1%85%D0%B0%D0%BD%D0%B8%D0%BA%D0%B0" TargetMode="External"/><Relationship Id="rId13" Type="http://schemas.openxmlformats.org/officeDocument/2006/relationships/hyperlink" Target="http://ru.wikipedia.org/wiki/%D0%9F%D0%B0%D1%83%D0%BB%D0%B8,_%D0%92%D0%BE%D0%BB%D1%8C%D1%84%D0%B3%D0%B0%D0%BD%D0%B3" TargetMode="External"/><Relationship Id="rId18" Type="http://schemas.openxmlformats.org/officeDocument/2006/relationships/hyperlink" Target="http://ru.wikipedia.org/wiki/%D0%A2%D1%83%D1%80%D0%B1%D1%83%D0%BB%D0%B5%D0%BD%D1%82%D0%BD%D0%BE%D1%81%D1%82%D1%8C" TargetMode="External"/><Relationship Id="rId3" Type="http://schemas.openxmlformats.org/officeDocument/2006/relationships/hyperlink" Target="http://ru.wikipedia.org/wiki/1901_%D0%B3%D0%BE%D0%B4" TargetMode="External"/><Relationship Id="rId7" Type="http://schemas.openxmlformats.org/officeDocument/2006/relationships/hyperlink" Target="http://ru.wikipedia.org/wiki/%D0%9A%D0%B2%D0%B0%D0%BD%D1%82%D0%BE%D0%B2%D0%B0%D1%8F_%D0%BC%D0%B5%D1%85%D0%B0%D0%BD%D0%B8%D0%BA%D0%B0" TargetMode="External"/><Relationship Id="rId12" Type="http://schemas.openxmlformats.org/officeDocument/2006/relationships/hyperlink" Target="http://ru.wikipedia.org/wiki/%D0%9A%D0%B2%D0%B0%D0%BD%D1%82%D0%BE%D0%B2%D0%B0%D1%8F_%D1%8D%D0%BB%D0%B5%D0%BA%D1%82%D1%80%D0%BE%D0%B4%D0%B8%D0%BD%D0%B0%D0%BC%D0%B8%D0%BA%D0%B0" TargetMode="External"/><Relationship Id="rId17" Type="http://schemas.openxmlformats.org/officeDocument/2006/relationships/hyperlink" Target="http://ru.wikipedia.org/wiki/%D0%9A%D0%BE%D1%81%D0%BC%D0%B8%D1%87%D0%B5%D1%81%D0%BA%D0%B8%D0%B5_%D0%BB%D1%83%D1%87%D0%B8" TargetMode="External"/><Relationship Id="rId2" Type="http://schemas.openxmlformats.org/officeDocument/2006/relationships/hyperlink" Target="http://ru.wikipedia.org/wiki/5_%D0%B4%D0%B5%D0%BA%D0%B0%D0%B1%D1%80%D1%8F" TargetMode="External"/><Relationship Id="rId16" Type="http://schemas.openxmlformats.org/officeDocument/2006/relationships/hyperlink" Target="http://ru.wikipedia.org/wiki/%D0%9D%D0%B5%D0%BC%D0%B5%D1%86%D0%BA%D0%B0%D1%8F_%D1%8F%D0%B4%D0%B5%D1%80%D0%BD%D0%B0%D1%8F_%D0%BF%D1%80%D0%BE%D0%B3%D1%80%D0%B0%D0%BC%D0%BC%D0%B0" TargetMode="External"/><Relationship Id="rId20"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hyperlink" Target="http://ru.wikipedia.org/wiki/%D0%A2%D0%B5%D0%BE%D1%80%D0%B5%D1%82%D0%B8%D1%87%D0%B5%D1%81%D0%BA%D0%B0%D1%8F_%D1%84%D0%B8%D0%B7%D0%B8%D0%BA%D0%B0" TargetMode="External"/><Relationship Id="rId11" Type="http://schemas.openxmlformats.org/officeDocument/2006/relationships/hyperlink" Target="http://ru.wikipedia.org/wiki/%D0%AD%D1%84%D1%84%D0%B5%D0%BA%D1%82_%D0%97%D0%B5%D0%B5%D0%BC%D0%B0%D0%BD%D0%B0" TargetMode="External"/><Relationship Id="rId5" Type="http://schemas.openxmlformats.org/officeDocument/2006/relationships/hyperlink" Target="http://ru.wikipedia.org/wiki/%D0%A4%D0%B8%D0%B7%D0%B8%D0%BA" TargetMode="External"/><Relationship Id="rId15" Type="http://schemas.openxmlformats.org/officeDocument/2006/relationships/hyperlink" Target="http://ru.wikipedia.org/wiki/%D0%95%D0%B4%D0%B8%D0%BD%D0%B0%D1%8F_%D1%82%D0%B5%D0%BE%D1%80%D0%B8%D1%8F_%D0%BF%D0%BE%D0%BB%D1%8F" TargetMode="External"/><Relationship Id="rId10" Type="http://schemas.openxmlformats.org/officeDocument/2006/relationships/hyperlink" Target="http://ru.wikipedia.org/wiki/%D0%A4%D0%B5%D1%80%D1%80%D0%BE%D0%BC%D0%B0%D0%B3%D0%BD%D0%B5%D1%82%D0%B8%D0%B7%D0%BC" TargetMode="External"/><Relationship Id="rId19" Type="http://schemas.openxmlformats.org/officeDocument/2006/relationships/slide" Target="slide20.xml"/><Relationship Id="rId4" Type="http://schemas.openxmlformats.org/officeDocument/2006/relationships/hyperlink" Target="http://ru.wikipedia.org/wiki/%D0%93%D0%B5%D1%80%D0%BC%D0%B0%D0%BD%D0%B8%D1%8F" TargetMode="External"/><Relationship Id="rId9" Type="http://schemas.openxmlformats.org/officeDocument/2006/relationships/hyperlink" Target="http://ru.wikipedia.org/wiki/%D0%A1%D0%BE%D0%BE%D1%82%D0%BD%D0%BE%D1%88%D0%B5%D0%BD%D0%B8%D0%B5_%D0%BD%D0%B5%D0%BE%D0%BF%D1%80%D0%B5%D0%B4%D0%B5%D0%BB%D1%91%D0%BD%D0%BD%D0%BE%D1%81%D1%82%D0%B5%D0%B9" TargetMode="External"/><Relationship Id="rId14" Type="http://schemas.openxmlformats.org/officeDocument/2006/relationships/hyperlink" Target="http://ru.wikipedia.org/wiki/%D0%9A%D0%B2%D0%B0%D0%BD%D1%82%D0%BE%D0%B2%D0%B0%D1%8F_%D1%82%D0%B5%D0%BE%D1%80%D0%B8%D1%8F_%D0%BF%D0%BE%D0%BB%D1%8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ru.wikipedia.org/wiki/%D0%A3%D1%80%D0%B0%D0%BD_(%D1%8D%D0%BB%D0%B5%D0%BC%D0%B5%D0%BD%D1%82)" TargetMode="External"/><Relationship Id="rId13" Type="http://schemas.openxmlformats.org/officeDocument/2006/relationships/slide" Target="slide20.xml"/><Relationship Id="rId3" Type="http://schemas.openxmlformats.org/officeDocument/2006/relationships/hyperlink" Target="http://ru.wikipedia.org/wiki/1902" TargetMode="External"/><Relationship Id="rId7" Type="http://schemas.openxmlformats.org/officeDocument/2006/relationships/hyperlink" Target="http://ru.wikipedia.org/wiki/%D0%98%D0%B7%D0%BE%D1%82%D0%BE%D0%BF" TargetMode="External"/><Relationship Id="rId12" Type="http://schemas.openxmlformats.org/officeDocument/2006/relationships/hyperlink" Target="http://ru.wikipedia.org/wiki/%D0%9D%D0%B5%D0%B9%D1%82%D1%80%D0%BE%D0%BD" TargetMode="External"/><Relationship Id="rId2" Type="http://schemas.openxmlformats.org/officeDocument/2006/relationships/hyperlink" Target="http://ru.wikipedia.org/wiki/22_%D1%84%D0%B5%D0%B2%D1%80%D0%B0%D0%BB%D1%8F" TargetMode="External"/><Relationship Id="rId1" Type="http://schemas.openxmlformats.org/officeDocument/2006/relationships/slideLayout" Target="../slideLayouts/slideLayout2.xml"/><Relationship Id="rId6" Type="http://schemas.openxmlformats.org/officeDocument/2006/relationships/hyperlink" Target="http://ru.wikipedia.org/wiki/%D0%94%D0%B5%D0%BB%D0%B5%D0%BD%D0%B8%D0%B5_%D1%8F%D0%B4%D0%B5%D1%80" TargetMode="External"/><Relationship Id="rId11" Type="http://schemas.openxmlformats.org/officeDocument/2006/relationships/hyperlink" Target="http://ru.wikipedia.org/wiki/%D0%93%D0%B0%D0%BD,_%D0%9E%D1%82%D1%82%D0%BE" TargetMode="External"/><Relationship Id="rId5" Type="http://schemas.openxmlformats.org/officeDocument/2006/relationships/hyperlink" Target="http://ru.wikipedia.org/wiki/%D0%A4%D0%B8%D0%B7%D0%B8%D0%BA" TargetMode="External"/><Relationship Id="rId10" Type="http://schemas.openxmlformats.org/officeDocument/2006/relationships/hyperlink" Target="http://ru.wikipedia.org/wiki/1938" TargetMode="External"/><Relationship Id="rId4" Type="http://schemas.openxmlformats.org/officeDocument/2006/relationships/hyperlink" Target="http://ru.wikipedia.org/wiki/%D0%A5%D0%B8%D0%BC%D0%B8%D0%BA" TargetMode="External"/><Relationship Id="rId9" Type="http://schemas.openxmlformats.org/officeDocument/2006/relationships/hyperlink" Target="http://ru.wikipedia.org/wiki/%D0%A2%D0%BE%D1%80%D0%B8%D0%B9" TargetMode="External"/><Relationship Id="rId1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hyperlink" Target="http://ru.wikipedia.org/wiki/%D0%A2%D0%B5%D0%BE%D1%80%D0%B8%D1%8F_%D1%8D%D0%BB%D0%B5%D0%BC%D0%B5%D0%BD%D1%82%D0%B0%D1%80%D0%BD%D1%8B%D1%85_%D1%87%D0%B0%D1%81%D1%82%D0%B8%D1%86" TargetMode="External"/><Relationship Id="rId13" Type="http://schemas.openxmlformats.org/officeDocument/2006/relationships/hyperlink" Target="http://ru.wikipedia.org/wiki/%D0%A1%D0%BF%D0%B8%D0%BD" TargetMode="External"/><Relationship Id="rId18" Type="http://schemas.openxmlformats.org/officeDocument/2006/relationships/image" Target="../media/image22.png"/><Relationship Id="rId3" Type="http://schemas.openxmlformats.org/officeDocument/2006/relationships/hyperlink" Target="http://ru.wikipedia.org/wiki/1902" TargetMode="External"/><Relationship Id="rId7" Type="http://schemas.openxmlformats.org/officeDocument/2006/relationships/hyperlink" Target="http://ru.wikipedia.org/wiki/%D0%9A%D0%B2%D0%B0%D0%BD%D1%82%D0%BE%D0%B2%D0%B0%D1%8F_%D1%84%D0%B8%D0%B7%D0%B8%D0%BA%D0%B0" TargetMode="External"/><Relationship Id="rId12" Type="http://schemas.openxmlformats.org/officeDocument/2006/relationships/hyperlink" Target="http://ru.wikipedia.org/wiki/%D0%A3%D1%80%D0%B0%D0%B2%D0%BD%D0%B5%D0%BD%D0%B8%D0%B5_%D0%94%D0%B8%D1%80%D0%B0%D0%BA%D0%B0" TargetMode="External"/><Relationship Id="rId17" Type="http://schemas.openxmlformats.org/officeDocument/2006/relationships/slide" Target="slide20.xml"/><Relationship Id="rId2" Type="http://schemas.openxmlformats.org/officeDocument/2006/relationships/hyperlink" Target="http://ru.wikipedia.org/wiki/8_%D0%B0%D0%B2%D0%B3%D1%83%D1%81%D1%82%D0%B0" TargetMode="External"/><Relationship Id="rId16" Type="http://schemas.openxmlformats.org/officeDocument/2006/relationships/hyperlink" Target="http://ru.wikipedia.org/wiki/%D0%9C%D0%B0%D0%B3%D0%BD%D0%B8%D1%82%D0%BD%D1%8B%D0%B9_%D0%BC%D0%BE%D0%BD%D0%BE%D0%BF%D0%BE%D0%BB%D1%8C" TargetMode="External"/><Relationship Id="rId1" Type="http://schemas.openxmlformats.org/officeDocument/2006/relationships/slideLayout" Target="../slideLayouts/slideLayout2.xml"/><Relationship Id="rId6" Type="http://schemas.openxmlformats.org/officeDocument/2006/relationships/hyperlink" Target="http://ru.wikipedia.org/wiki/%D0%9A%D0%B2%D0%B0%D0%BD%D1%82%D0%BE%D0%B2%D0%B0%D1%8F_%D0%BC%D0%B5%D1%85%D0%B0%D0%BD%D0%B8%D0%BA%D0%B0" TargetMode="External"/><Relationship Id="rId11" Type="http://schemas.openxmlformats.org/officeDocument/2006/relationships/hyperlink" Target="http://ru.wikipedia.org/wiki/%D0%9A%D0%B2%D0%B0%D0%BD%D1%82%D0%BE%D0%B2%D0%B0%D1%8F_%D1%82%D0%B5%D0%BE%D1%80%D0%B8%D1%8F_%D0%BF%D0%BE%D0%BB%D1%8F" TargetMode="External"/><Relationship Id="rId5" Type="http://schemas.openxmlformats.org/officeDocument/2006/relationships/hyperlink" Target="http://ru.wikipedia.org/wiki/%D0%A4%D0%B8%D0%B7%D0%B8%D0%BA" TargetMode="External"/><Relationship Id="rId15" Type="http://schemas.openxmlformats.org/officeDocument/2006/relationships/hyperlink" Target="http://ru.wikipedia.org/wiki/%D0%A0%D0%B0%D1%81%D0%BF%D1%80%D0%B5%D0%B4%D0%B5%D0%BB%D0%B5%D0%BD%D0%B8%D0%B5_%D0%A4%D0%B5%D1%80%D0%BC%D0%B8_%E2%80%94_%D0%94%D0%B8%D1%80%D0%B0%D0%BA%D0%B0" TargetMode="External"/><Relationship Id="rId10" Type="http://schemas.openxmlformats.org/officeDocument/2006/relationships/hyperlink" Target="http://ru.wikipedia.org/wiki/%D0%9A%D0%B2%D0%B0%D0%BD%D1%82%D0%BE%D0%B2%D0%B0%D1%8F_%D1%8D%D0%BB%D0%B5%D0%BA%D1%82%D1%80%D0%BE%D0%B4%D0%B8%D0%BD%D0%B0%D0%BC%D0%B8%D0%BA%D0%B0" TargetMode="External"/><Relationship Id="rId4" Type="http://schemas.openxmlformats.org/officeDocument/2006/relationships/hyperlink" Target="http://ru.wikipedia.org/wiki/%D0%92%D0%B5%D0%BB%D0%B8%D0%BA%D0%BE%D0%B1%D1%80%D0%B8%D1%82%D0%B0%D0%BD%D0%B8%D1%8F" TargetMode="External"/><Relationship Id="rId9" Type="http://schemas.openxmlformats.org/officeDocument/2006/relationships/hyperlink" Target="http://ru.wikipedia.org/wiki/%D0%9E%D0%B1%D1%89%D0%B0%D1%8F_%D1%82%D0%B5%D0%BE%D1%80%D0%B8%D1%8F_%D0%BE%D1%82%D0%BD%D0%BE%D1%81%D0%B8%D1%82%D0%B5%D0%BB%D1%8C%D0%BD%D0%BE%D1%81%D1%82%D0%B8" TargetMode="External"/><Relationship Id="rId14" Type="http://schemas.openxmlformats.org/officeDocument/2006/relationships/hyperlink" Target="http://ru.wikipedia.org/wiki/%D0%90%D0%BD%D1%82%D0%B8%D1%87%D0%B0%D1%81%D1%82%D0%B8%D1%86%D1%8B"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 Target="slide26.xml"/><Relationship Id="rId7" Type="http://schemas.openxmlformats.org/officeDocument/2006/relationships/image" Target="../media/image24.png"/><Relationship Id="rId2"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slide" Target="slide29.xml"/><Relationship Id="rId4" Type="http://schemas.openxmlformats.org/officeDocument/2006/relationships/slide" Target="slide28.xml"/></Relationships>
</file>

<file path=ppt/slides/_rels/slide26.xml.rels><?xml version="1.0" encoding="UTF-8" standalone="yes"?>
<Relationships xmlns="http://schemas.openxmlformats.org/package/2006/relationships"><Relationship Id="rId8" Type="http://schemas.openxmlformats.org/officeDocument/2006/relationships/hyperlink" Target="http://ru.wikipedia.org/wiki/%D0%93%D0%B0%D0%BC%D0%BE%D0%B2,_%D0%93%D0%B5%D0%BE%D1%80%D0%B3%D0%B8%D0%B9_%D0%90%D0%BD%D1%82%D0%BE%D0%BD%D0%BE%D0%B2%D0%B8%D1%87" TargetMode="External"/><Relationship Id="rId13" Type="http://schemas.openxmlformats.org/officeDocument/2006/relationships/image" Target="../media/image23.jpeg"/><Relationship Id="rId3" Type="http://schemas.openxmlformats.org/officeDocument/2006/relationships/hyperlink" Target="http://ru.wikipedia.org/wiki/1904" TargetMode="External"/><Relationship Id="rId7" Type="http://schemas.openxmlformats.org/officeDocument/2006/relationships/hyperlink" Target="http://ru.wikipedia.org/wiki/%D0%93%D1%80%D0%B0%D0%B2%D0%B8%D1%82%D0%B0%D1%86%D0%B8%D1%8F" TargetMode="External"/><Relationship Id="rId12" Type="http://schemas.openxmlformats.org/officeDocument/2006/relationships/slide" Target="slide25.xml"/><Relationship Id="rId2" Type="http://schemas.openxmlformats.org/officeDocument/2006/relationships/hyperlink" Target="http://ru.wikipedia.org/wiki/29_%D0%B8%D1%8E%D0%BB%D1%8F" TargetMode="External"/><Relationship Id="rId1" Type="http://schemas.openxmlformats.org/officeDocument/2006/relationships/slideLayout" Target="../slideLayouts/slideLayout2.xml"/><Relationship Id="rId6" Type="http://schemas.openxmlformats.org/officeDocument/2006/relationships/hyperlink" Target="http://ru.wikipedia.org/wiki/%D0%95%D0%B4%D0%B8%D0%BD%D0%B0%D1%8F_%D1%82%D0%B5%D0%BE%D1%80%D0%B8%D1%8F_%D0%BF%D0%BE%D0%BB%D1%8F" TargetMode="External"/><Relationship Id="rId11" Type="http://schemas.openxmlformats.org/officeDocument/2006/relationships/hyperlink" Target="http://ru.wikipedia.org/wiki/%D0%A1%D1%82%D0%B0%D1%82%D0%B8%D1%81%D1%82%D0%B8%D0%BA%D0%B0_%D0%A4%D0%B5%D1%80%D0%BC%D0%B8-%D0%94%D0%B8%D1%80%D0%B0%D0%BA%D0%B0" TargetMode="External"/><Relationship Id="rId5" Type="http://schemas.openxmlformats.org/officeDocument/2006/relationships/hyperlink" Target="http://ru.wikipedia.org/wiki/%D0%A1%D0%B8%D0%BD%D1%85%D1%80%D0%BE%D1%82%D1%80%D0%BE%D0%BD%D0%BD%D0%BE%D0%B5_%D0%B8%D0%B7%D0%BB%D1%83%D1%87%D0%B5%D0%BD%D0%B8%D0%B5" TargetMode="External"/><Relationship Id="rId10" Type="http://schemas.openxmlformats.org/officeDocument/2006/relationships/hyperlink" Target="http://ru.wikipedia.org/wiki/%D0%9B%D0%B0%D0%BD%D0%B4%D0%B0%D1%83,_%D0%9B%D0%B5%D0%B2_%D0%94%D0%B0%D0%B2%D0%B8%D0%B4%D0%BE%D0%B2%D0%B8%D1%87" TargetMode="External"/><Relationship Id="rId4" Type="http://schemas.openxmlformats.org/officeDocument/2006/relationships/hyperlink" Target="http://ru.wikipedia.org/wiki/%D0%A4%D0%B8%D0%B7%D0%B8%D0%BA-%D1%82%D0%B5%D0%BE%D1%80%D0%B5%D1%82%D0%B8%D0%BA" TargetMode="External"/><Relationship Id="rId9" Type="http://schemas.openxmlformats.org/officeDocument/2006/relationships/hyperlink" Target="http://ru.wikipedia.org/wiki/%D0%A8%D1%80%D0%B5%D0%B4%D0%B8%D0%BD%D0%B3%D0%B5%D1%80%D0%B0_%D1%83%D1%80%D0%B0%D0%B2%D0%BD%D0%B5%D0%BD%D0%B8%D0%B5"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ru.wikipedia.org/wiki/%D0%A1%D0%BE%D0%B7%D0%B4%D0%B0%D0%BD%D0%B8%D0%B5_%D1%81%D0%BE%D0%B2%D0%B5%D1%82%D1%81%D0%BA%D0%BE%D0%B9_%D0%B0%D1%82%D0%BE%D0%BC%D0%BD%D0%BE%D0%B9_%D0%B1%D0%BE%D0%BC%D0%B1%D1%8B" TargetMode="External"/><Relationship Id="rId13" Type="http://schemas.openxmlformats.org/officeDocument/2006/relationships/slide" Target="slide25.xml"/><Relationship Id="rId3" Type="http://schemas.openxmlformats.org/officeDocument/2006/relationships/hyperlink" Target="http://ru.wikipedia.org/wiki/1903_%D0%B3%D0%BE%D0%B4" TargetMode="External"/><Relationship Id="rId7" Type="http://schemas.openxmlformats.org/officeDocument/2006/relationships/hyperlink" Target="http://ru.wikipedia.org/wiki/%D0%A1%D0%A1%D0%A1%D0%A0" TargetMode="External"/><Relationship Id="rId12" Type="http://schemas.openxmlformats.org/officeDocument/2006/relationships/hyperlink" Target="http://ru.wikipedia.org/wiki/%D0%90%D1%82%D0%BE%D0%BC%D0%BD%D0%B0%D1%8F_%D1%8D%D0%BB%D0%B5%D0%BA%D1%82%D1%80%D0%BE%D1%81%D1%82%D0%B0%D0%BD%D1%86%D0%B8%D1%8F" TargetMode="External"/><Relationship Id="rId2" Type="http://schemas.openxmlformats.org/officeDocument/2006/relationships/hyperlink" Target="http://ru.wikipedia.org/wiki/12_%D1%8F%D0%BD%D0%B2%D0%B0%D1%80%D1%8F" TargetMode="External"/><Relationship Id="rId1" Type="http://schemas.openxmlformats.org/officeDocument/2006/relationships/slideLayout" Target="../slideLayouts/slideLayout2.xml"/><Relationship Id="rId6" Type="http://schemas.openxmlformats.org/officeDocument/2006/relationships/hyperlink" Target="http://ru.wikipedia.org/wiki/%D0%9A%D1%83%D1%80%D1%87%D0%B0%D1%82%D0%BE%D0%B2%D1%81%D0%BA%D0%B8%D0%B9_%D0%B8%D0%BD%D1%81%D1%82%D0%B8%D1%82%D1%83%D1%82" TargetMode="External"/><Relationship Id="rId11" Type="http://schemas.openxmlformats.org/officeDocument/2006/relationships/hyperlink" Target="http://ru.wikipedia.org/wiki/%D0%A3%D0%BF%D1%80%D0%B0%D0%B2%D0%BB%D1%8F%D0%B5%D0%BC%D1%8B%D0%B9_%D1%82%D0%B5%D1%80%D0%BC%D0%BE%D1%8F%D0%B4%D0%B5%D1%80%D0%BD%D1%8B%D0%B9_%D1%81%D0%B8%D0%BD%D1%82%D0%B5%D0%B7" TargetMode="External"/><Relationship Id="rId5" Type="http://schemas.openxmlformats.org/officeDocument/2006/relationships/hyperlink" Target="http://ru.wikipedia.org/wiki/%D0%AF%D0%B4%D0%B5%D1%80%D0%BD%D0%BE%D0%B5_%D0%BE%D1%80%D1%83%D0%B6%D0%B8%D0%B5" TargetMode="External"/><Relationship Id="rId10" Type="http://schemas.openxmlformats.org/officeDocument/2006/relationships/hyperlink" Target="http://ru.wikipedia.org/wiki/%D0%A6%D0%B0%D1%80%D1%8C-%D0%B1%D0%BE%D0%BC%D0%B1%D0%B0" TargetMode="External"/><Relationship Id="rId4" Type="http://schemas.openxmlformats.org/officeDocument/2006/relationships/hyperlink" Target="http://ru.wikipedia.org/wiki/%D0%A4%D0%B8%D0%B7%D0%B8%D0%BA" TargetMode="External"/><Relationship Id="rId9" Type="http://schemas.openxmlformats.org/officeDocument/2006/relationships/hyperlink" Target="http://ru.wikipedia.org/wiki/%D0%92%D0%BE%D0%B4%D0%BE%D1%80%D0%BE%D0%B4%D0%BD%D0%B0%D1%8F_%D0%B1%D0%BE%D0%BC%D0%B1%D0%B0" TargetMode="External"/><Relationship Id="rId14" Type="http://schemas.openxmlformats.org/officeDocument/2006/relationships/image" Target="../media/image24.png"/></Relationships>
</file>

<file path=ppt/slides/_rels/slide28.xml.rels><?xml version="1.0" encoding="UTF-8" standalone="yes"?>
<Relationships xmlns="http://schemas.openxmlformats.org/package/2006/relationships"><Relationship Id="rId8" Type="http://schemas.openxmlformats.org/officeDocument/2006/relationships/hyperlink" Target="http://ru.wikipedia.org/wiki/%D0%9A%D0%BE%D1%81%D0%BC%D0%BE%D0%BD%D0%B0%D0%B2%D1%82%D0%B8%D0%BA%D0%B0" TargetMode="External"/><Relationship Id="rId3" Type="http://schemas.openxmlformats.org/officeDocument/2006/relationships/hyperlink" Target="http://ru.wikipedia.org/wiki/1907" TargetMode="External"/><Relationship Id="rId7" Type="http://schemas.openxmlformats.org/officeDocument/2006/relationships/hyperlink" Target="http://ru.wikipedia.org/wiki/%D0%A1%D0%A1%D0%A1%D0%A0" TargetMode="External"/><Relationship Id="rId12" Type="http://schemas.openxmlformats.org/officeDocument/2006/relationships/image" Target="../media/image25.jpeg"/><Relationship Id="rId2" Type="http://schemas.openxmlformats.org/officeDocument/2006/relationships/hyperlink" Target="http://ru.wikipedia.org/wiki/12_%D1%8F%D0%BD%D0%B2%D0%B0%D1%80%D1%8F" TargetMode="External"/><Relationship Id="rId1" Type="http://schemas.openxmlformats.org/officeDocument/2006/relationships/slideLayout" Target="../slideLayouts/slideLayout2.xml"/><Relationship Id="rId6" Type="http://schemas.openxmlformats.org/officeDocument/2006/relationships/hyperlink" Target="http://ru.wikipedia.org/wiki/%D0%A0%D0%B0%D0%BA%D0%B5%D1%82%D0%BD%D0%BE%D0%B5_%D0%BE%D1%80%D1%83%D0%B6%D0%B8%D0%B5" TargetMode="External"/><Relationship Id="rId11" Type="http://schemas.openxmlformats.org/officeDocument/2006/relationships/slide" Target="slide25.xml"/><Relationship Id="rId5" Type="http://schemas.openxmlformats.org/officeDocument/2006/relationships/hyperlink" Target="http://ru.wikipedia.org/wiki/%D0%9A%D0%BE%D1%81%D0%BC%D0%B8%D1%87%D0%B5%D1%81%D0%BA%D0%B8%D0%B9_%D0%BA%D0%BE%D1%80%D0%B0%D0%B1%D0%BB%D1%8C" TargetMode="External"/><Relationship Id="rId10" Type="http://schemas.openxmlformats.org/officeDocument/2006/relationships/hyperlink" Target="http://ru.wikipedia.org/wiki/%D0%AE%D1%80%D0%B8%D0%B9_%D0%93%D0%B0%D0%B3%D0%B0%D1%80%D0%B8%D0%BD" TargetMode="External"/><Relationship Id="rId4" Type="http://schemas.openxmlformats.org/officeDocument/2006/relationships/hyperlink" Target="http://ru.wikipedia.org/wiki/%D0%A0%D0%B0%D0%BA%D0%B5%D1%82%D0%B0" TargetMode="External"/><Relationship Id="rId9" Type="http://schemas.openxmlformats.org/officeDocument/2006/relationships/hyperlink" Target="http://ru.wikipedia.org/wiki/XX_%D0%B2%D0%B5%D0%BA"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hyperlink" Target="http://ru.wikipedia.org/wiki/%D0%A7%D0%B5%D0%B4%D0%B2%D0%B8%D0%BA,_%D0%94%D0%B6%D0%B5%D0%B9%D0%BC%D1%81" TargetMode="External"/><Relationship Id="rId13" Type="http://schemas.openxmlformats.org/officeDocument/2006/relationships/hyperlink" Target="http://ru.wikipedia.org/wiki/%D0%98%D0%B2%D0%B0%D0%BD%D0%B5%D0%BD%D0%BA%D0%BE,_%D0%94%D0%BC%D0%B8%D1%82%D1%80%D0%B8%D0%B9_%D0%94%D0%BC%D0%B8%D1%82%D1%80%D0%B8%D0%B5%D0%B2%D0%B8%D1%87" TargetMode="External"/><Relationship Id="rId3" Type="http://schemas.openxmlformats.org/officeDocument/2006/relationships/hyperlink" Target="http://ru.wikipedia.org/wiki/%D0%9F%D0%BE%D0%BF%D0%BE%D0%B2,_%D0%90%D0%BB%D0%B5%D0%BA%D1%81%D0%B0%D0%BD%D0%B4%D1%80_%D0%A1%D1%82%D0%B5%D0%BF%D0%B0%D0%BD%D0%BE%D0%B2%D0%B8%D1%87" TargetMode="External"/><Relationship Id="rId7" Type="http://schemas.openxmlformats.org/officeDocument/2006/relationships/hyperlink" Target="http://ru.wikipedia.org/wiki/%D0%9E%D1%82%D1%82%D0%BE_%D0%B3%D0%B0%D0%BD" TargetMode="External"/><Relationship Id="rId12" Type="http://schemas.openxmlformats.org/officeDocument/2006/relationships/hyperlink" Target="http://ru.wikipedia.org/wiki/%D0%9F%D0%BE%D0%BB%D1%8C_%D0%94%D0%B8%D1%80%D0%B0%D0%BA" TargetMode="External"/><Relationship Id="rId2" Type="http://schemas.openxmlformats.org/officeDocument/2006/relationships/hyperlink" Target="http://ru.wikipedia.org/wiki/%D0%A6%D0%B8%D0%BE%D0%BB%D0%BA%D0%BE%D0%B2%D1%81%D0%BA%D0%B8%D0%B9" TargetMode="External"/><Relationship Id="rId1" Type="http://schemas.openxmlformats.org/officeDocument/2006/relationships/slideLayout" Target="../slideLayouts/slideLayout2.xml"/><Relationship Id="rId6" Type="http://schemas.openxmlformats.org/officeDocument/2006/relationships/hyperlink" Target="http://ru.wikipedia.org/wiki/%D0%AD%D0%B9%D0%BD%D1%88%D1%82%D0%B5%D0%B9%D0%BD,_%D0%90%D0%BB%D1%8C%D0%B1%D0%B5%D1%80%D1%82" TargetMode="External"/><Relationship Id="rId11" Type="http://schemas.openxmlformats.org/officeDocument/2006/relationships/hyperlink" Target="http://ru.wikipedia.org/wiki/%D0%A8%D1%82%D1%80%D0%B0%D1%81%D1%81%D0%BC%D0%B0%D0%BD,_%D0%A4%D1%80%D0%B8%D1%86" TargetMode="External"/><Relationship Id="rId5" Type="http://schemas.openxmlformats.org/officeDocument/2006/relationships/hyperlink" Target="http://ru.wikipedia.org/wiki/%D0%A1%D0%BE%D0%B4%D0%B4%D0%B8" TargetMode="External"/><Relationship Id="rId10" Type="http://schemas.openxmlformats.org/officeDocument/2006/relationships/hyperlink" Target="http://ru.wikipedia.org/wiki/%D0%93%D0%B5%D0%B9%D0%B7%D0%B5%D0%BD%D0%B1%D0%B5%D1%80%D0%B3,_%D0%92%D0%B5%D1%80%D0%BD%D0%B5%D1%80_%D0%9A%D0%B0%D1%80%D0%BB" TargetMode="External"/><Relationship Id="rId4" Type="http://schemas.openxmlformats.org/officeDocument/2006/relationships/hyperlink" Target="http://ru.wikipedia.org/wiki/%D0%AD%D1%80%D0%BD%D0%B5%D1%81%D1%82_%D0%A0%D0%B5%D0%B7%D0%B5%D1%80%D1%84%D0%BE%D1%80%D0%B4" TargetMode="External"/><Relationship Id="rId9" Type="http://schemas.openxmlformats.org/officeDocument/2006/relationships/hyperlink" Target="http://ru.wikipedia.org/wiki/%D0%AD%D0%BD%D1%80%D0%B8%D0%BA%D0%BE_%D0%A4%D0%B5%D1%80%D0%BC%D0%B8" TargetMode="External"/><Relationship Id="rId14" Type="http://schemas.openxmlformats.org/officeDocument/2006/relationships/hyperlink" Target="http://www.g-sardanashvily.ru/d-ivanenko/ivphoto.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ru.wikipedia.org/wiki/%D0%A1%D0%B5%D1%80%D0%B3%D0%B5%D0%B9_%D0%9A%D0%BE%D1%80%D0%BE%D0%BB%D0%B5%D0%B2" TargetMode="External"/><Relationship Id="rId2" Type="http://schemas.openxmlformats.org/officeDocument/2006/relationships/hyperlink" Target="http://ru.wikipedia.org/wiki/%D0%9A%D1%83%D1%80%D1%87%D0%B0%D1%82%D0%BE%D0%B2,_%D0%98%D0%B3%D0%BE%D1%80%D1%8C_%D0%92%D0%B0%D1%81%D0%B8%D0%BB%D1%8C%D0%B5%D0%B2%D0%B8%D1%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ru.wikipedia.org/wiki/%D0%97%D1%80%D0%B5%D0%BD%D0%B8%D0%B5" TargetMode="External"/><Relationship Id="rId13" Type="http://schemas.openxmlformats.org/officeDocument/2006/relationships/hyperlink" Target="http://ru.wikipedia.org/wiki/%D0%A1%D0%BA%D0%BE%D1%80%D0%BE%D1%81%D1%82%D1%8C" TargetMode="External"/><Relationship Id="rId3" Type="http://schemas.openxmlformats.org/officeDocument/2006/relationships/hyperlink" Target="http://ru.wikipedia.org/wiki/1773" TargetMode="External"/><Relationship Id="rId7" Type="http://schemas.openxmlformats.org/officeDocument/2006/relationships/hyperlink" Target="http://ru.wikipedia.org/wiki/%D0%9C%D0%B5%D1%85%D0%B0%D0%BD%D0%B8%D0%BA%D0%B0" TargetMode="External"/><Relationship Id="rId12" Type="http://schemas.openxmlformats.org/officeDocument/2006/relationships/hyperlink" Target="http://ru.wikipedia.org/wiki/%D0%AD%D0%BD%D0%B5%D1%80%D0%B3%D0%B8%D1%8F" TargetMode="External"/><Relationship Id="rId2" Type="http://schemas.openxmlformats.org/officeDocument/2006/relationships/hyperlink" Target="http://ru.wikipedia.org/wiki/13_%D0%B8%D1%8E%D0%BD%D1%8F" TargetMode="External"/><Relationship Id="rId1" Type="http://schemas.openxmlformats.org/officeDocument/2006/relationships/slideLayout" Target="../slideLayouts/slideLayout2.xml"/><Relationship Id="rId6" Type="http://schemas.openxmlformats.org/officeDocument/2006/relationships/hyperlink" Target="http://ru.wikipedia.org/wiki/%D0%9E%D0%BF%D1%82%D0%B8%D0%BA%D0%B0" TargetMode="External"/><Relationship Id="rId11" Type="http://schemas.openxmlformats.org/officeDocument/2006/relationships/hyperlink" Target="http://ru.wikipedia.org/wiki/%D0%9C%D0%B5%D1%85%D0%B0%D0%BD%D0%B8%D1%87%D0%B5%D1%81%D0%BA%D0%B0%D1%8F_%D1%80%D0%B0%D0%B1%D0%BE%D1%82%D0%B0" TargetMode="External"/><Relationship Id="rId5" Type="http://schemas.openxmlformats.org/officeDocument/2006/relationships/hyperlink" Target="http://ru.wikipedia.org/wiki/%D0%92%D0%BE%D0%BB%D0%BD%D0%BE%D0%B2%D0%B0%D1%8F_%D1%82%D0%B5%D0%BE%D1%80%D0%B8%D1%8F" TargetMode="External"/><Relationship Id="rId15" Type="http://schemas.openxmlformats.org/officeDocument/2006/relationships/image" Target="../media/image3.png"/><Relationship Id="rId10" Type="http://schemas.openxmlformats.org/officeDocument/2006/relationships/hyperlink" Target="http://ru.wikipedia.org/wiki/%D0%9C%D0%BE%D0%B4%D1%83%D0%BB%D1%8C_%D0%AE%D0%BD%D0%B3%D0%B0" TargetMode="External"/><Relationship Id="rId4" Type="http://schemas.openxmlformats.org/officeDocument/2006/relationships/hyperlink" Target="http://ru.wikipedia.org/wiki/%D0%A4%D0%B8%D0%B7%D0%B8%D0%BA" TargetMode="External"/><Relationship Id="rId9" Type="http://schemas.openxmlformats.org/officeDocument/2006/relationships/hyperlink" Target="http://ru.wikipedia.org/wiki/%D0%A3%D0%BF%D1%80%D1%83%D0%B3%D0%BE%D1%81%D1%82%D1%8C" TargetMode="External"/><Relationship Id="rId14"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hyperlink" Target="http://ru.wikipedia.org/wiki/%D0%9C%D0%B0%D0%B3%D0%BD%D0%B5%D1%82%D0%B8%D0%B7%D0%BC" TargetMode="External"/><Relationship Id="rId3" Type="http://schemas.openxmlformats.org/officeDocument/2006/relationships/hyperlink" Target="http://ru.wikipedia.org/wiki/1791" TargetMode="External"/><Relationship Id="rId7" Type="http://schemas.openxmlformats.org/officeDocument/2006/relationships/hyperlink" Target="http://ru.wikipedia.org/wiki/%D0%AD%D0%BB%D0%B5%D0%BA%D1%82%D1%80%D0%B8%D1%87%D0%B5%D1%81%D1%82%D0%B2%D0%BE" TargetMode="External"/><Relationship Id="rId2" Type="http://schemas.openxmlformats.org/officeDocument/2006/relationships/hyperlink" Target="http://ru.wikipedia.org/wiki/22_%D1%81%D0%B5%D0%BD%D1%82%D1%8F%D0%B1%D1%80%D1%8F" TargetMode="External"/><Relationship Id="rId1" Type="http://schemas.openxmlformats.org/officeDocument/2006/relationships/slideLayout" Target="../slideLayouts/slideLayout2.xml"/><Relationship Id="rId6" Type="http://schemas.openxmlformats.org/officeDocument/2006/relationships/hyperlink" Target="http://ru.wikipedia.org/wiki/%D0%AD%D0%BB%D0%B5%D0%BA%D1%82%D1%80%D0%BE%D1%85%D0%B8%D0%BC%D0%B8%D1%8F" TargetMode="External"/><Relationship Id="rId5" Type="http://schemas.openxmlformats.org/officeDocument/2006/relationships/hyperlink" Target="http://ru.wikipedia.org/wiki/%D0%AD%D0%BB%D0%B5%D0%BA%D1%82%D1%80%D0%BE%D0%BB%D0%B8%D0%B7" TargetMode="External"/><Relationship Id="rId10" Type="http://schemas.openxmlformats.org/officeDocument/2006/relationships/image" Target="../media/image4.png"/><Relationship Id="rId4" Type="http://schemas.openxmlformats.org/officeDocument/2006/relationships/hyperlink" Target="http://ru.wikipedia.org/wiki/%D0%AD%D0%BB%D0%B5%D0%BA%D1%82%D1%80%D0%BE%D0%BC%D0%B0%D0%B3%D0%BD%D0%B8%D1%82%D0%BD%D0%BE%D0%B5_%D0%BF%D0%BE%D0%BB%D0%B5" TargetMode="External"/><Relationship Id="rId9"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 Target="slide7.xml"/><Relationship Id="rId7" Type="http://schemas.openxmlformats.org/officeDocument/2006/relationships/slide" Target="slide11.xml"/><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slide" Target="slide10.xml"/><Relationship Id="rId10" Type="http://schemas.openxmlformats.org/officeDocument/2006/relationships/image" Target="../media/image8.png"/><Relationship Id="rId4" Type="http://schemas.openxmlformats.org/officeDocument/2006/relationships/slide" Target="slide9.xm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A3%D1%80%D0%B0%D0%B2%D0%BD%D0%B5%D0%BD%D0%B8%D1%8F_%D0%9C%D0%B0%D0%BA%D1%81%D0%B2%D0%B5%D0%BB%D0%BB%D0%B0" TargetMode="External"/><Relationship Id="rId13" Type="http://schemas.openxmlformats.org/officeDocument/2006/relationships/hyperlink" Target="http://ru.wikipedia.org/wiki/%D0%94%D0%B0%D0%B2%D0%BB%D0%B5%D0%BD%D0%B8%D0%B5_%D1%8D%D0%BB%D0%B5%D0%BA%D1%82%D1%80%D0%BE%D0%BC%D0%B0%D0%B3%D0%BD%D0%B8%D1%82%D0%BD%D0%BE%D0%B3%D0%BE_%D0%B8%D0%B7%D0%BB%D1%83%D1%87%D0%B5%D0%BD%D0%B8%D1%8F" TargetMode="External"/><Relationship Id="rId18" Type="http://schemas.openxmlformats.org/officeDocument/2006/relationships/slide" Target="slide6.xml"/><Relationship Id="rId3" Type="http://schemas.openxmlformats.org/officeDocument/2006/relationships/hyperlink" Target="http://ru.wikipedia.org/wiki/1831_%D0%B3%D0%BE%D0%B4" TargetMode="External"/><Relationship Id="rId7" Type="http://schemas.openxmlformats.org/officeDocument/2006/relationships/hyperlink" Target="http://ru.wikipedia.org/wiki/%D0%AD%D0%BB%D0%B5%D0%BA%D1%82%D1%80%D0%BE%D0%B4%D0%B8%D0%BD%D0%B0%D0%BC%D0%B8%D0%BA%D0%B0" TargetMode="External"/><Relationship Id="rId12" Type="http://schemas.openxmlformats.org/officeDocument/2006/relationships/hyperlink" Target="http://ru.wikipedia.org/wiki/%D0%A1%D0%B2%D0%B5%D1%82" TargetMode="External"/><Relationship Id="rId17" Type="http://schemas.openxmlformats.org/officeDocument/2006/relationships/hyperlink" Target="http://ru.wikipedia.org/wiki/%D0%A2%D0%B5%D0%BE%D1%80%D0%B8%D1%8F_%D1%83%D0%BF%D1%80%D1%83%D0%B3%D0%BE%D1%81%D1%82%D0%B8" TargetMode="External"/><Relationship Id="rId2" Type="http://schemas.openxmlformats.org/officeDocument/2006/relationships/hyperlink" Target="http://ru.wikipedia.org/wiki/13_%D0%B8%D1%8E%D0%BD%D1%8F" TargetMode="External"/><Relationship Id="rId16" Type="http://schemas.openxmlformats.org/officeDocument/2006/relationships/hyperlink" Target="http://ru.wikipedia.org/wiki/%D0%A2%D0%B5%D1%80%D0%BC%D0%BE%D0%B4%D0%B8%D0%BD%D0%B0%D0%BC%D0%B8%D0%BA%D0%B0" TargetMode="External"/><Relationship Id="rId1" Type="http://schemas.openxmlformats.org/officeDocument/2006/relationships/slideLayout" Target="../slideLayouts/slideLayout2.xml"/><Relationship Id="rId6" Type="http://schemas.openxmlformats.org/officeDocument/2006/relationships/hyperlink" Target="http://ru.wikipedia.org/wiki/%D0%9C%D0%B0%D1%82%D0%B5%D0%BC%D0%B0%D1%82%D0%B8%D0%BA" TargetMode="External"/><Relationship Id="rId11" Type="http://schemas.openxmlformats.org/officeDocument/2006/relationships/hyperlink" Target="http://ru.wikipedia.org/wiki/%D0%AD%D0%BB%D0%B5%D0%BA%D1%82%D1%80%D0%BE%D0%BC%D0%B0%D0%B3%D0%BD%D0%B8%D1%82%D0%BD%D0%BE%D0%B5_%D0%B8%D0%B7%D0%BB%D1%83%D1%87%D0%B5%D0%BD%D0%B8%D0%B5" TargetMode="External"/><Relationship Id="rId5" Type="http://schemas.openxmlformats.org/officeDocument/2006/relationships/hyperlink" Target="http://ru.wikipedia.org/wiki/%D0%A4%D0%B8%D0%B7%D0%B8%D0%BA" TargetMode="External"/><Relationship Id="rId15" Type="http://schemas.openxmlformats.org/officeDocument/2006/relationships/hyperlink" Target="http://ru.wikipedia.org/wiki/%D0%9C%D0%BE%D0%BB%D0%B5%D0%BA%D1%83%D0%BB%D1%8F%D1%80%D0%BD%D0%B0%D1%8F_%D1%84%D0%B8%D0%B7%D0%B8%D0%BA%D0%B0" TargetMode="External"/><Relationship Id="rId10" Type="http://schemas.openxmlformats.org/officeDocument/2006/relationships/hyperlink" Target="http://ru.wikipedia.org/wiki/%D0%AD%D0%BB%D0%B5%D0%BA%D1%82%D1%80%D0%BE%D0%BC%D0%B0%D0%B3%D0%BD%D0%B8%D1%82%D0%BD%D0%BE%D0%B5_%D0%BF%D0%BE%D0%BB%D0%B5" TargetMode="External"/><Relationship Id="rId19" Type="http://schemas.openxmlformats.org/officeDocument/2006/relationships/image" Target="../media/image6.png"/><Relationship Id="rId4" Type="http://schemas.openxmlformats.org/officeDocument/2006/relationships/hyperlink" Target="http://ru.wikipedia.org/wiki/%D0%92%D0%B5%D0%BB%D0%B8%D0%BA%D0%BE%D0%B1%D1%80%D0%B8%D1%82%D0%B0%D0%BD%D0%B8%D1%8F" TargetMode="External"/><Relationship Id="rId9" Type="http://schemas.openxmlformats.org/officeDocument/2006/relationships/hyperlink" Target="http://ru.wikipedia.org/wiki/%D0%A2%D0%BE%D0%BA_%D1%81%D0%BC%D0%B5%D1%89%D0%B5%D0%BD%D0%B8%D1%8F_(%D1%8D%D0%BB%D0%B5%D0%BA%D1%82%D1%80%D0%BE%D0%B4%D0%B8%D0%BD%D0%B0%D0%BC%D0%B8%D0%BA%D0%B0)" TargetMode="External"/><Relationship Id="rId14" Type="http://schemas.openxmlformats.org/officeDocument/2006/relationships/hyperlink" Target="http://ru.wikipedia.org/wiki/%D0%9C%D0%BE%D0%BB%D0%B5%D0%BA%D1%83%D0%BB%D1%8F%D1%80%D0%BD%D0%BE-%D0%BA%D0%B8%D0%BD%D0%B5%D1%82%D0%B8%D1%87%D0%B5%D1%81%D0%BA%D0%B0%D1%8F_%D1%82%D0%B5%D0%BE%D1%80%D0%B8%D1%8F"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ru.wikipedia.org/wiki/%D0%9C%D0%B5%D1%82%D1%80%D0%BE%D0%BB%D0%BE%D0%B3%D0%B8%D1%8F" TargetMode="External"/><Relationship Id="rId13" Type="http://schemas.openxmlformats.org/officeDocument/2006/relationships/hyperlink" Target="http://ru.wikipedia.org/wiki/%D0%9F%D0%B5%D0%B4%D0%B0%D0%B3%D0%BE%D0%B3%D0%B8%D0%BA%D0%B0" TargetMode="External"/><Relationship Id="rId18" Type="http://schemas.openxmlformats.org/officeDocument/2006/relationships/hyperlink" Target="http://ru.wikipedia.org/wiki/%D0%A7%D0%BB%D0%B5%D0%BD-%D0%BA%D0%BE%D1%80%D1%80%D0%B5%D1%81%D0%BF%D0%BE%D0%BD%D0%B4%D0%B5%D0%BD%D1%82" TargetMode="External"/><Relationship Id="rId26" Type="http://schemas.openxmlformats.org/officeDocument/2006/relationships/image" Target="../media/image7.png"/><Relationship Id="rId3" Type="http://schemas.openxmlformats.org/officeDocument/2006/relationships/hyperlink" Target="http://ru.wikipedia.org/wiki/%D0%A0%D0%BE%D1%81%D1%81%D0%B8%D1%8F" TargetMode="External"/><Relationship Id="rId21" Type="http://schemas.openxmlformats.org/officeDocument/2006/relationships/hyperlink" Target="http://ru.wikipedia.org/wiki/%D0%A5%D0%B8%D0%BC%D0%B8%D1%87%D0%B5%D1%81%D0%BA%D0%B8%D0%B9_%D1%8D%D0%BB%D0%B5%D0%BC%D0%B5%D0%BD%D1%82" TargetMode="External"/><Relationship Id="rId7" Type="http://schemas.openxmlformats.org/officeDocument/2006/relationships/hyperlink" Target="http://ru.wikipedia.org/wiki/%D0%A4%D0%B8%D0%B7%D0%B8%D0%BA%D0%B0" TargetMode="External"/><Relationship Id="rId12" Type="http://schemas.openxmlformats.org/officeDocument/2006/relationships/hyperlink" Target="http://ru.wikipedia.org/wiki/%D0%9C%D0%B5%D1%82%D0%B5%D0%BE%D1%80%D0%BE%D0%BB%D0%BE%D0%B3%D0%B8%D1%8F" TargetMode="External"/><Relationship Id="rId17" Type="http://schemas.openxmlformats.org/officeDocument/2006/relationships/hyperlink" Target="http://ru.wikipedia.org/wiki/%D0%A1%D0%B0%D0%BD%D0%BA%D1%82-%D0%9F%D0%B5%D1%82%D0%B5%D1%80%D0%B1%D1%83%D1%80%D0%B3%D1%81%D0%BA%D0%B8%D0%B9_%D1%83%D0%BD%D0%B8%D0%B2%D0%B5%D1%80%D1%81%D0%B8%D1%82%D0%B5%D1%82" TargetMode="External"/><Relationship Id="rId25" Type="http://schemas.openxmlformats.org/officeDocument/2006/relationships/slide" Target="slide6.xml"/><Relationship Id="rId2" Type="http://schemas.openxmlformats.org/officeDocument/2006/relationships/hyperlink" Target="http://ru.wikipedia.org/wiki/1834_%D0%B3%D0%BE%D0%B4" TargetMode="External"/><Relationship Id="rId16" Type="http://schemas.openxmlformats.org/officeDocument/2006/relationships/hyperlink" Target="http://ru.wikipedia.org/wiki/%D0%9F%D1%80%D0%BE%D1%84%D0%B5%D1%81%D1%81%D0%BE%D1%80" TargetMode="External"/><Relationship Id="rId20" Type="http://schemas.openxmlformats.org/officeDocument/2006/relationships/hyperlink" Target="http://ru.wikipedia.org/wiki/%D0%9F%D0%B5%D1%80%D0%B8%D0%BE%D0%B4%D0%B8%D1%87%D0%B5%D1%81%D0%BA%D0%B8%D0%B9_%D0%B7%D0%B0%D0%BA%D0%BE%D0%BD" TargetMode="External"/><Relationship Id="rId1" Type="http://schemas.openxmlformats.org/officeDocument/2006/relationships/slideLayout" Target="../slideLayouts/slideLayout2.xml"/><Relationship Id="rId6" Type="http://schemas.openxmlformats.org/officeDocument/2006/relationships/hyperlink" Target="http://ru.wikipedia.org/wiki/%D0%A4%D0%B8%D0%B7%D0%B8%D1%87%D0%B5%D1%81%D0%BA%D0%B0%D1%8F_%D1%85%D0%B8%D0%BC%D0%B8%D1%8F" TargetMode="External"/><Relationship Id="rId11" Type="http://schemas.openxmlformats.org/officeDocument/2006/relationships/hyperlink" Target="http://ru.wikipedia.org/wiki/%D0%93%D0%B5%D0%BE%D0%BB%D0%BE%D0%B3%D0%B8%D1%8F" TargetMode="External"/><Relationship Id="rId24" Type="http://schemas.openxmlformats.org/officeDocument/2006/relationships/hyperlink" Target="http://ru.wikipedia.org/wiki/%D0%95%D1%81%D1%82%D0%B5%D1%81%D1%82%D0%B2%D0%BE%D0%B7%D0%BD%D0%B0%D0%BD%D0%B8%D0%B5" TargetMode="External"/><Relationship Id="rId5" Type="http://schemas.openxmlformats.org/officeDocument/2006/relationships/hyperlink" Target="http://ru.wikipedia.org/wiki/%D0%A5%D0%B8%D0%BC%D0%B8%D0%BA" TargetMode="External"/><Relationship Id="rId15" Type="http://schemas.openxmlformats.org/officeDocument/2006/relationships/hyperlink" Target="http://ru.wikipedia.org/wiki/%D0%9F%D1%80%D0%B8%D0%B1%D0%BE%D1%80%D0%BE%D1%81%D1%82%D1%80%D0%BE%D0%B5%D0%BD%D0%B8%D0%B5" TargetMode="External"/><Relationship Id="rId23" Type="http://schemas.openxmlformats.org/officeDocument/2006/relationships/hyperlink" Target="http://ru.wikipedia.org/wiki/%D0%92%D1%81%D0%B5%D0%BB%D0%B5%D0%BD%D0%BD%D0%B0%D1%8F" TargetMode="External"/><Relationship Id="rId10" Type="http://schemas.openxmlformats.org/officeDocument/2006/relationships/hyperlink" Target="http://ru.wikipedia.org/wiki/%D0%A2%D0%B5%D1%85%D0%BD%D0%BE%D0%BB%D0%BE%D0%B3%D0%B8%D1%8F" TargetMode="External"/><Relationship Id="rId19" Type="http://schemas.openxmlformats.org/officeDocument/2006/relationships/hyperlink" Target="http://ru.wikipedia.org/wiki/%D0%9F%D0%B5%D1%82%D0%B5%D1%80%D0%B1%D1%83%D1%80%D0%B3%D1%81%D0%BA%D0%B0%D1%8F_%D0%90%D0%BA%D0%B0%D0%B4%D0%B5%D0%BC%D0%B8%D1%8F_%D0%BD%D0%B0%D1%83%D0%BA" TargetMode="External"/><Relationship Id="rId4" Type="http://schemas.openxmlformats.org/officeDocument/2006/relationships/hyperlink" Target="http://ru.wikipedia.org/wiki/%D0%A3%D0%BD%D0%B8%D0%B2%D0%B5%D1%80%D1%81%D0%B0%D0%BB%D1%8C%D0%BD%D1%8B%D0%B9_%D1%87%D0%B5%D0%BB%D0%BE%D0%B2%D0%B5%D0%BA" TargetMode="External"/><Relationship Id="rId9" Type="http://schemas.openxmlformats.org/officeDocument/2006/relationships/hyperlink" Target="http://ru.wikipedia.org/wiki/%D0%AD%D0%BA%D0%BE%D0%BD%D0%BE%D0%BC%D0%B8%D0%BA%D0%B0" TargetMode="External"/><Relationship Id="rId14" Type="http://schemas.openxmlformats.org/officeDocument/2006/relationships/hyperlink" Target="http://ru.wikipedia.org/wiki/%D0%92%D0%BE%D0%B7%D0%B4%D1%83%D1%85%D0%BE%D0%BF%D0%BB%D0%B0%D0%B2%D0%B0%D0%BD%D0%B8%D0%B5" TargetMode="External"/><Relationship Id="rId22" Type="http://schemas.openxmlformats.org/officeDocument/2006/relationships/hyperlink" Target="http://ru.wikipedia.org/wiki/%D0%A4%D1%83%D0%BD%D0%B4%D0%B0%D0%BC%D0%B5%D0%BD%D1%82%D0%B0%D0%BB%D1%8C%D0%BD%D0%B0%D1%8F_%D0%BD%D0%B0%D1%83%D0%BA%D0%B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ru.wikipedia.org/wiki/%D0%9A%D1%8E%D1%80%D0%B8,_%D0%9F%D1%8C%D0%B5%D1%80" TargetMode="External"/><Relationship Id="rId3" Type="http://schemas.openxmlformats.org/officeDocument/2006/relationships/hyperlink" Target="http://ru.wikipedia.org/wiki/1852" TargetMode="External"/><Relationship Id="rId7" Type="http://schemas.openxmlformats.org/officeDocument/2006/relationships/hyperlink" Target="http://ru.wikipedia.org/wiki/%D0%A0%D0%B0%D0%B4%D0%B8%D0%BE%D0%B0%D0%BA%D1%82%D0%B8%D0%B2%D0%BD%D0%BE%D1%81%D1%82%D1%8C" TargetMode="External"/><Relationship Id="rId2" Type="http://schemas.openxmlformats.org/officeDocument/2006/relationships/hyperlink" Target="http://ru.wikipedia.org/wiki/15_%D0%B4%D0%B5%D0%BA%D0%B0%D0%B1%D1%80%D1%8F" TargetMode="External"/><Relationship Id="rId1" Type="http://schemas.openxmlformats.org/officeDocument/2006/relationships/slideLayout" Target="../slideLayouts/slideLayout2.xml"/><Relationship Id="rId6" Type="http://schemas.openxmlformats.org/officeDocument/2006/relationships/hyperlink" Target="http://ru.wikipedia.org/wiki/1896" TargetMode="External"/><Relationship Id="rId11" Type="http://schemas.openxmlformats.org/officeDocument/2006/relationships/image" Target="../media/image8.png"/><Relationship Id="rId5" Type="http://schemas.openxmlformats.org/officeDocument/2006/relationships/hyperlink" Target="http://ru.wikipedia.org/wiki/%D0%A4%D0%B8%D0%B7%D0%B8%D0%BA%D0%B0" TargetMode="External"/><Relationship Id="rId10" Type="http://schemas.openxmlformats.org/officeDocument/2006/relationships/slide" Target="slide6.xml"/><Relationship Id="rId4" Type="http://schemas.openxmlformats.org/officeDocument/2006/relationships/hyperlink" Target="http://ru.wikipedia.org/wiki/%D0%A4%D1%80%D0%B0%D0%BD%D1%86%D0%B8%D1%8F" TargetMode="External"/><Relationship Id="rId9" Type="http://schemas.openxmlformats.org/officeDocument/2006/relationships/hyperlink" Target="http://ru.wikipedia.org/wiki/%D0%A1%D0%BA%D0%BB%D0%BE%D0%B4%D0%BE%D0%B2%D1%81%D0%BA%D0%B0%D1%8F-%D0%9A%D1%8E%D1%80%D0%B8,_%D0%9C%D0%B0%D1%80%D0%B8%D1%8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88" y="285750"/>
            <a:ext cx="8429625" cy="6143625"/>
          </a:xfrm>
        </p:spPr>
        <p:txBody>
          <a:bodyPr rtlCol="0">
            <a:normAutofit fontScale="47500" lnSpcReduction="20000"/>
          </a:bodyPr>
          <a:lstStyle/>
          <a:p>
            <a:pPr fontAlgn="auto">
              <a:spcAft>
                <a:spcPts val="0"/>
              </a:spcAft>
              <a:buFont typeface="Arial" pitchFamily="34" charset="0"/>
              <a:buNone/>
              <a:defRPr/>
            </a:pPr>
            <a:r>
              <a:rPr lang="ru-RU" dirty="0" smtClean="0">
                <a:solidFill>
                  <a:schemeClr val="tx2"/>
                </a:solidFill>
              </a:rPr>
              <a:t>Отдел образования администрации </a:t>
            </a:r>
            <a:r>
              <a:rPr lang="ru-RU" dirty="0" err="1" smtClean="0">
                <a:solidFill>
                  <a:schemeClr val="tx2"/>
                </a:solidFill>
              </a:rPr>
              <a:t>Тальменского</a:t>
            </a:r>
            <a:r>
              <a:rPr lang="ru-RU" dirty="0" smtClean="0">
                <a:solidFill>
                  <a:schemeClr val="tx2"/>
                </a:solidFill>
              </a:rPr>
              <a:t> района </a:t>
            </a:r>
          </a:p>
          <a:p>
            <a:pPr fontAlgn="auto">
              <a:spcAft>
                <a:spcPts val="0"/>
              </a:spcAft>
              <a:buFont typeface="Arial" pitchFamily="34" charset="0"/>
              <a:buNone/>
              <a:defRPr/>
            </a:pPr>
            <a:r>
              <a:rPr lang="ru-RU" dirty="0" smtClean="0">
                <a:solidFill>
                  <a:schemeClr val="tx2"/>
                </a:solidFill>
              </a:rPr>
              <a:t>Муниципальное казенное общеобразовательное учреждение </a:t>
            </a:r>
          </a:p>
          <a:p>
            <a:pPr fontAlgn="auto">
              <a:spcAft>
                <a:spcPts val="0"/>
              </a:spcAft>
              <a:buFont typeface="Arial" pitchFamily="34" charset="0"/>
              <a:buNone/>
              <a:defRPr/>
            </a:pPr>
            <a:r>
              <a:rPr lang="ru-RU" dirty="0" smtClean="0">
                <a:solidFill>
                  <a:schemeClr val="tx2"/>
                </a:solidFill>
              </a:rPr>
              <a:t>«</a:t>
            </a:r>
            <a:r>
              <a:rPr lang="ru-RU" dirty="0" err="1" smtClean="0">
                <a:solidFill>
                  <a:schemeClr val="tx2"/>
                </a:solidFill>
              </a:rPr>
              <a:t>Зайцевская</a:t>
            </a:r>
            <a:r>
              <a:rPr lang="ru-RU" dirty="0" smtClean="0">
                <a:solidFill>
                  <a:schemeClr val="tx2"/>
                </a:solidFill>
              </a:rPr>
              <a:t> средняя общеобразовательная школа»  </a:t>
            </a:r>
            <a:r>
              <a:rPr lang="ru-RU" dirty="0" err="1" smtClean="0">
                <a:solidFill>
                  <a:schemeClr val="tx2"/>
                </a:solidFill>
              </a:rPr>
              <a:t>Тальменского</a:t>
            </a:r>
            <a:r>
              <a:rPr lang="ru-RU" dirty="0" smtClean="0">
                <a:solidFill>
                  <a:schemeClr val="tx2"/>
                </a:solidFill>
              </a:rPr>
              <a:t> района Алтайского края.</a:t>
            </a:r>
          </a:p>
          <a:p>
            <a:pPr fontAlgn="auto">
              <a:spcAft>
                <a:spcPts val="0"/>
              </a:spcAft>
              <a:buFont typeface="Arial" pitchFamily="34" charset="0"/>
              <a:buNone/>
              <a:defRPr/>
            </a:pPr>
            <a:endParaRPr lang="ru-RU" sz="7200" b="1" dirty="0" smtClean="0">
              <a:solidFill>
                <a:srgbClr val="FF0000"/>
              </a:solidFill>
            </a:endParaRPr>
          </a:p>
          <a:p>
            <a:pPr fontAlgn="auto">
              <a:spcAft>
                <a:spcPts val="0"/>
              </a:spcAft>
              <a:buFont typeface="Arial" pitchFamily="34" charset="0"/>
              <a:buNone/>
              <a:defRPr/>
            </a:pPr>
            <a:endParaRPr lang="ru-RU" sz="7200" b="1" dirty="0" smtClean="0">
              <a:solidFill>
                <a:srgbClr val="FF0000"/>
              </a:solidFill>
            </a:endParaRPr>
          </a:p>
          <a:p>
            <a:pPr fontAlgn="auto">
              <a:spcAft>
                <a:spcPts val="0"/>
              </a:spcAft>
              <a:buFont typeface="Arial" pitchFamily="34" charset="0"/>
              <a:buNone/>
              <a:defRPr/>
            </a:pPr>
            <a:r>
              <a:rPr lang="ru-RU" sz="7300" b="1" dirty="0" smtClean="0">
                <a:solidFill>
                  <a:srgbClr val="C00000"/>
                </a:solidFill>
              </a:rPr>
              <a:t>Физики 18 – 20 веков.</a:t>
            </a:r>
            <a:endParaRPr lang="ru-RU" sz="7300" dirty="0" smtClean="0">
              <a:solidFill>
                <a:srgbClr val="C00000"/>
              </a:solidFill>
            </a:endParaRPr>
          </a:p>
          <a:p>
            <a:pPr fontAlgn="auto">
              <a:spcAft>
                <a:spcPts val="0"/>
              </a:spcAft>
              <a:buFont typeface="Arial" pitchFamily="34" charset="0"/>
              <a:buNone/>
              <a:defRPr/>
            </a:pPr>
            <a:r>
              <a:rPr lang="ru-RU" sz="4000" dirty="0" smtClean="0">
                <a:solidFill>
                  <a:schemeClr val="tx2"/>
                </a:solidFill>
              </a:rPr>
              <a:t>Методическая разработка по физике</a:t>
            </a:r>
            <a:r>
              <a:rPr lang="en-US" sz="4000" b="1" dirty="0" smtClean="0">
                <a:solidFill>
                  <a:schemeClr val="tx2"/>
                </a:solidFill>
              </a:rPr>
              <a:t>.</a:t>
            </a:r>
            <a:endParaRPr lang="ru-RU" sz="4000" dirty="0" smtClean="0">
              <a:solidFill>
                <a:schemeClr val="tx2"/>
              </a:solidFill>
            </a:endParaRPr>
          </a:p>
          <a:p>
            <a:pPr algn="r" fontAlgn="auto">
              <a:spcAft>
                <a:spcPts val="0"/>
              </a:spcAft>
              <a:buFont typeface="Arial" pitchFamily="34" charset="0"/>
              <a:buNone/>
              <a:defRPr/>
            </a:pPr>
            <a:r>
              <a:rPr lang="en-US" dirty="0" smtClean="0">
                <a:solidFill>
                  <a:schemeClr val="tx2"/>
                </a:solidFill>
              </a:rPr>
              <a:t>                                           </a:t>
            </a:r>
            <a:endParaRPr lang="ru-RU" dirty="0" smtClean="0">
              <a:solidFill>
                <a:schemeClr val="tx2"/>
              </a:solidFill>
            </a:endParaRPr>
          </a:p>
          <a:p>
            <a:pPr algn="r" fontAlgn="auto">
              <a:spcAft>
                <a:spcPts val="0"/>
              </a:spcAft>
              <a:buFont typeface="Arial" pitchFamily="34" charset="0"/>
              <a:buNone/>
              <a:defRPr/>
            </a:pPr>
            <a:endParaRPr lang="ru-RU" dirty="0" smtClean="0">
              <a:solidFill>
                <a:schemeClr val="tx2"/>
              </a:solidFill>
            </a:endParaRPr>
          </a:p>
          <a:p>
            <a:pPr algn="r" fontAlgn="auto">
              <a:spcAft>
                <a:spcPts val="0"/>
              </a:spcAft>
              <a:buFont typeface="Arial" pitchFamily="34" charset="0"/>
              <a:buNone/>
              <a:defRPr/>
            </a:pPr>
            <a:r>
              <a:rPr lang="en-US" dirty="0" smtClean="0">
                <a:solidFill>
                  <a:schemeClr val="tx2"/>
                </a:solidFill>
              </a:rPr>
              <a:t>                   </a:t>
            </a:r>
            <a:r>
              <a:rPr lang="ru-RU" dirty="0" smtClean="0">
                <a:solidFill>
                  <a:schemeClr val="tx2"/>
                </a:solidFill>
              </a:rPr>
              <a:t>Автор </a:t>
            </a:r>
            <a:r>
              <a:rPr lang="en-US" b="1" dirty="0" smtClean="0">
                <a:solidFill>
                  <a:schemeClr val="tx2"/>
                </a:solidFill>
              </a:rPr>
              <a:t>:</a:t>
            </a:r>
            <a:r>
              <a:rPr lang="ru-RU" b="1" dirty="0" smtClean="0">
                <a:solidFill>
                  <a:schemeClr val="tx2"/>
                </a:solidFill>
              </a:rPr>
              <a:t>                 .</a:t>
            </a:r>
            <a:r>
              <a:rPr lang="en-US" b="1" dirty="0" smtClean="0">
                <a:solidFill>
                  <a:schemeClr val="tx2"/>
                </a:solidFill>
              </a:rPr>
              <a:t> </a:t>
            </a:r>
            <a:endParaRPr lang="ru-RU" dirty="0" smtClean="0">
              <a:solidFill>
                <a:schemeClr val="tx2"/>
              </a:solidFill>
            </a:endParaRPr>
          </a:p>
          <a:p>
            <a:pPr algn="r" fontAlgn="auto">
              <a:spcAft>
                <a:spcPts val="0"/>
              </a:spcAft>
              <a:buFont typeface="Arial" pitchFamily="34" charset="0"/>
              <a:buNone/>
              <a:defRPr/>
            </a:pPr>
            <a:r>
              <a:rPr lang="ru-RU" sz="3600" b="1" dirty="0" smtClean="0">
                <a:solidFill>
                  <a:schemeClr val="tx2"/>
                </a:solidFill>
              </a:rPr>
              <a:t>Кравченко Иван Иванович</a:t>
            </a:r>
            <a:endParaRPr lang="ru-RU" sz="3600" dirty="0" smtClean="0">
              <a:solidFill>
                <a:schemeClr val="tx2"/>
              </a:solidFill>
            </a:endParaRPr>
          </a:p>
          <a:p>
            <a:pPr algn="r" fontAlgn="auto">
              <a:spcAft>
                <a:spcPts val="0"/>
              </a:spcAft>
              <a:buFont typeface="Arial" pitchFamily="34" charset="0"/>
              <a:buNone/>
              <a:defRPr/>
            </a:pPr>
            <a:r>
              <a:rPr lang="ru-RU" sz="3600" dirty="0" smtClean="0">
                <a:solidFill>
                  <a:schemeClr val="tx2"/>
                </a:solidFill>
              </a:rPr>
              <a:t>учитель физики и информатики;</a:t>
            </a:r>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algn="r" fontAlgn="auto">
              <a:spcAft>
                <a:spcPts val="0"/>
              </a:spcAft>
              <a:buFont typeface="Arial" pitchFamily="34" charset="0"/>
              <a:buNone/>
              <a:defRPr/>
            </a:pPr>
            <a:endParaRPr lang="ru-RU" sz="3600" dirty="0" smtClean="0"/>
          </a:p>
          <a:p>
            <a:pPr fontAlgn="auto">
              <a:spcAft>
                <a:spcPts val="0"/>
              </a:spcAft>
              <a:buFont typeface="Arial" pitchFamily="34" charset="0"/>
              <a:buNone/>
              <a:defRPr/>
            </a:pPr>
            <a:r>
              <a:rPr lang="ru-RU" sz="2000" b="1" dirty="0" smtClean="0">
                <a:solidFill>
                  <a:schemeClr val="tx2"/>
                </a:solidFill>
              </a:rPr>
              <a:t>с. Зайцево</a:t>
            </a:r>
            <a:endParaRPr lang="ru-RU" sz="2000" dirty="0" smtClean="0">
              <a:solidFill>
                <a:schemeClr val="tx2"/>
              </a:solidFill>
            </a:endParaRPr>
          </a:p>
          <a:p>
            <a:pPr fontAlgn="auto">
              <a:spcAft>
                <a:spcPts val="0"/>
              </a:spcAft>
              <a:buFont typeface="Arial" pitchFamily="34" charset="0"/>
              <a:buNone/>
              <a:defRPr/>
            </a:pPr>
            <a:r>
              <a:rPr lang="ru-RU" sz="2000" b="1" dirty="0" smtClean="0">
                <a:solidFill>
                  <a:schemeClr val="tx2"/>
                </a:solidFill>
              </a:rPr>
              <a:t>2012 год</a:t>
            </a:r>
            <a:endParaRPr lang="ru-RU" sz="2000" dirty="0" smtClean="0">
              <a:solidFill>
                <a:schemeClr val="tx2"/>
              </a:solidFill>
            </a:endParaRPr>
          </a:p>
          <a:p>
            <a:pPr fontAlgn="auto">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r>
              <a:rPr lang="ru-RU" smtClean="0"/>
              <a:t>Генрих Рудольф Герц</a:t>
            </a:r>
          </a:p>
        </p:txBody>
      </p:sp>
      <p:sp>
        <p:nvSpPr>
          <p:cNvPr id="22530" name="Содержимое 2"/>
          <p:cNvSpPr>
            <a:spLocks noGrp="1"/>
          </p:cNvSpPr>
          <p:nvPr>
            <p:ph idx="1"/>
          </p:nvPr>
        </p:nvSpPr>
        <p:spPr>
          <a:xfrm>
            <a:off x="3357563" y="1285875"/>
            <a:ext cx="5329237" cy="4929188"/>
          </a:xfrm>
        </p:spPr>
        <p:txBody>
          <a:bodyPr/>
          <a:lstStyle/>
          <a:p>
            <a:r>
              <a:rPr lang="ru-RU" sz="2200" smtClean="0">
                <a:cs typeface="Times New Roman" pitchFamily="18" charset="0"/>
              </a:rPr>
              <a:t>Дата рождения - </a:t>
            </a:r>
            <a:r>
              <a:rPr lang="ru-RU" sz="2200" u="sng" smtClean="0">
                <a:cs typeface="Times New Roman" pitchFamily="18" charset="0"/>
                <a:hlinkClick r:id="rId2" tooltip="22 февраля"/>
              </a:rPr>
              <a:t>22 февраля</a:t>
            </a:r>
            <a:r>
              <a:rPr lang="ru-RU" sz="2200" smtClean="0">
                <a:cs typeface="Times New Roman" pitchFamily="18" charset="0"/>
              </a:rPr>
              <a:t> </a:t>
            </a:r>
            <a:r>
              <a:rPr lang="ru-RU" sz="2200" u="sng" smtClean="0">
                <a:cs typeface="Times New Roman" pitchFamily="18" charset="0"/>
                <a:hlinkClick r:id="rId3" tooltip="1857"/>
              </a:rPr>
              <a:t>1857</a:t>
            </a:r>
            <a:r>
              <a:rPr lang="ru-RU" sz="2200" smtClean="0">
                <a:cs typeface="Times New Roman" pitchFamily="18" charset="0"/>
              </a:rPr>
              <a:t> — немецкий физик. Основное достижение — экспериментальное подтверждение электромагнитной теории света </a:t>
            </a:r>
            <a:r>
              <a:rPr lang="ru-RU" sz="2200" u="sng" smtClean="0">
                <a:cs typeface="Times New Roman" pitchFamily="18" charset="0"/>
                <a:hlinkClick r:id="rId4" tooltip="Максвелл, Джеймс Клерк"/>
              </a:rPr>
              <a:t>Джеймса Максвелла</a:t>
            </a:r>
            <a:r>
              <a:rPr lang="ru-RU" sz="2200" smtClean="0">
                <a:cs typeface="Times New Roman" pitchFamily="18" charset="0"/>
              </a:rPr>
              <a:t>. Герц доказал существование </a:t>
            </a:r>
            <a:r>
              <a:rPr lang="ru-RU" sz="2200" u="sng" smtClean="0">
                <a:cs typeface="Times New Roman" pitchFamily="18" charset="0"/>
                <a:hlinkClick r:id="rId5" tooltip="Электромагнитная волна"/>
              </a:rPr>
              <a:t>электромагнитных волн</a:t>
            </a:r>
            <a:r>
              <a:rPr lang="ru-RU" sz="2200" smtClean="0">
                <a:cs typeface="Times New Roman" pitchFamily="18" charset="0"/>
              </a:rPr>
              <a:t>. Исследовал </a:t>
            </a:r>
            <a:r>
              <a:rPr lang="ru-RU" sz="2200" u="sng" smtClean="0">
                <a:cs typeface="Times New Roman" pitchFamily="18" charset="0"/>
                <a:hlinkClick r:id="rId6" tooltip="Отражение (физика)"/>
              </a:rPr>
              <a:t>отражение</a:t>
            </a:r>
            <a:r>
              <a:rPr lang="ru-RU" sz="2200" smtClean="0">
                <a:cs typeface="Times New Roman" pitchFamily="18" charset="0"/>
              </a:rPr>
              <a:t>, </a:t>
            </a:r>
            <a:r>
              <a:rPr lang="ru-RU" sz="2200" u="sng" smtClean="0">
                <a:cs typeface="Times New Roman" pitchFamily="18" charset="0"/>
                <a:hlinkClick r:id="rId7" tooltip="Интерференция (физика)"/>
              </a:rPr>
              <a:t>интерференцию</a:t>
            </a:r>
            <a:r>
              <a:rPr lang="ru-RU" sz="2200" smtClean="0">
                <a:cs typeface="Times New Roman" pitchFamily="18" charset="0"/>
              </a:rPr>
              <a:t>, </a:t>
            </a:r>
            <a:r>
              <a:rPr lang="ru-RU" sz="2200" u="sng" smtClean="0">
                <a:cs typeface="Times New Roman" pitchFamily="18" charset="0"/>
                <a:hlinkClick r:id="rId8" tooltip="Дифракция"/>
              </a:rPr>
              <a:t>дифракцию</a:t>
            </a:r>
            <a:r>
              <a:rPr lang="ru-RU" sz="2200" smtClean="0">
                <a:cs typeface="Times New Roman" pitchFamily="18" charset="0"/>
              </a:rPr>
              <a:t> и </a:t>
            </a:r>
            <a:r>
              <a:rPr lang="ru-RU" sz="2200" u="sng" smtClean="0">
                <a:cs typeface="Times New Roman" pitchFamily="18" charset="0"/>
                <a:hlinkClick r:id="rId9" tooltip="Поляризация электромагнитных волн"/>
              </a:rPr>
              <a:t>поляризацию электромагнитных волн</a:t>
            </a:r>
            <a:r>
              <a:rPr lang="ru-RU" sz="2200" smtClean="0">
                <a:cs typeface="Times New Roman" pitchFamily="18" charset="0"/>
              </a:rPr>
              <a:t>, доказал, что </a:t>
            </a:r>
            <a:r>
              <a:rPr lang="ru-RU" sz="2200" u="sng" smtClean="0">
                <a:cs typeface="Times New Roman" pitchFamily="18" charset="0"/>
                <a:hlinkClick r:id="rId10" tooltip="Свет"/>
              </a:rPr>
              <a:t>свет</a:t>
            </a:r>
            <a:r>
              <a:rPr lang="ru-RU" sz="2200" smtClean="0">
                <a:cs typeface="Times New Roman" pitchFamily="18" charset="0"/>
              </a:rPr>
              <a:t> – это  разновидность электромагнитных волн. Герц впервые наблюдал и дал описание внешнего </a:t>
            </a:r>
            <a:r>
              <a:rPr lang="ru-RU" sz="2200" u="sng" smtClean="0">
                <a:cs typeface="Times New Roman" pitchFamily="18" charset="0"/>
                <a:hlinkClick r:id="rId11" tooltip="Фотоэффект"/>
              </a:rPr>
              <a:t>фотоэффекта</a:t>
            </a:r>
            <a:r>
              <a:rPr lang="ru-RU" sz="2200" smtClean="0">
                <a:cs typeface="Times New Roman" pitchFamily="18" charset="0"/>
              </a:rPr>
              <a:t>.</a:t>
            </a:r>
          </a:p>
          <a:p>
            <a:endParaRPr lang="ru-RU" sz="2400" smtClean="0">
              <a:cs typeface="Times New Roman" pitchFamily="18" charset="0"/>
            </a:endParaRPr>
          </a:p>
          <a:p>
            <a:pPr algn="ctr">
              <a:buFont typeface="Arial" charset="0"/>
              <a:buNone/>
            </a:pPr>
            <a:endParaRPr lang="ru-RU" sz="6800" smtClean="0">
              <a:cs typeface="Times New Roman" pitchFamily="18" charset="0"/>
            </a:endParaRPr>
          </a:p>
        </p:txBody>
      </p:sp>
      <p:sp>
        <p:nvSpPr>
          <p:cNvPr id="6" name="Прямоугольник 5">
            <a:hlinkClick r:id="rId12" action="ppaction://hlinksldjump"/>
          </p:cNvPr>
          <p:cNvSpPr/>
          <p:nvPr/>
        </p:nvSpPr>
        <p:spPr>
          <a:xfrm>
            <a:off x="48030" y="6143644"/>
            <a:ext cx="5073120"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2532" name="Picture 2"/>
          <p:cNvPicPr>
            <a:picLocks noChangeAspect="1" noChangeArrowheads="1"/>
          </p:cNvPicPr>
          <p:nvPr/>
        </p:nvPicPr>
        <p:blipFill>
          <a:blip r:embed="rId13"/>
          <a:srcRect/>
          <a:stretch>
            <a:fillRect/>
          </a:stretch>
        </p:blipFill>
        <p:spPr bwMode="auto">
          <a:xfrm>
            <a:off x="357188" y="1571625"/>
            <a:ext cx="2857500" cy="36925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t>Физики второй половины 19 века </a:t>
            </a:r>
            <a:endParaRPr lang="ru-RU" dirty="0"/>
          </a:p>
        </p:txBody>
      </p:sp>
      <p:sp>
        <p:nvSpPr>
          <p:cNvPr id="23554" name="Содержимое 2"/>
          <p:cNvSpPr>
            <a:spLocks noGrp="1"/>
          </p:cNvSpPr>
          <p:nvPr>
            <p:ph idx="1"/>
          </p:nvPr>
        </p:nvSpPr>
        <p:spPr/>
        <p:txBody>
          <a:bodyPr/>
          <a:lstStyle/>
          <a:p>
            <a:pPr>
              <a:buFont typeface="Arial" charset="0"/>
              <a:buNone/>
            </a:pPr>
            <a:r>
              <a:rPr lang="ru-RU" smtClean="0"/>
              <a:t> </a:t>
            </a:r>
          </a:p>
        </p:txBody>
      </p:sp>
      <p:sp>
        <p:nvSpPr>
          <p:cNvPr id="9" name="Прямоугольник 8">
            <a:hlinkClick r:id="rId2" action="ppaction://hlinksldjump"/>
          </p:cNvPr>
          <p:cNvSpPr/>
          <p:nvPr/>
        </p:nvSpPr>
        <p:spPr>
          <a:xfrm rot="10800000" flipV="1">
            <a:off x="2500298"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Попов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428596" y="1714488"/>
            <a:ext cx="214314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Циолковский</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4643438"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Резерфорд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2" name="Прямоугольник 11">
            <a:hlinkClick r:id="rId5" action="ppaction://hlinksldjump"/>
          </p:cNvPr>
          <p:cNvSpPr/>
          <p:nvPr/>
        </p:nvSpPr>
        <p:spPr>
          <a:xfrm rot="10800000" flipV="1">
            <a:off x="6643702"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Содди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7" name="Прямоугольник 16">
            <a:hlinkClick r:id="rId6"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3560" name="Picture 2">
            <a:hlinkClick r:id="rId3" action="ppaction://hlinksldjump"/>
          </p:cNvPr>
          <p:cNvPicPr>
            <a:picLocks noChangeAspect="1" noChangeArrowheads="1"/>
          </p:cNvPicPr>
          <p:nvPr/>
        </p:nvPicPr>
        <p:blipFill>
          <a:blip r:embed="rId7"/>
          <a:srcRect/>
          <a:stretch>
            <a:fillRect/>
          </a:stretch>
        </p:blipFill>
        <p:spPr bwMode="auto">
          <a:xfrm>
            <a:off x="285750" y="2571750"/>
            <a:ext cx="2071688" cy="2643188"/>
          </a:xfrm>
          <a:prstGeom prst="rect">
            <a:avLst/>
          </a:prstGeom>
          <a:noFill/>
          <a:ln w="9525">
            <a:noFill/>
            <a:miter lim="800000"/>
            <a:headEnd/>
            <a:tailEnd/>
          </a:ln>
        </p:spPr>
      </p:pic>
      <p:pic>
        <p:nvPicPr>
          <p:cNvPr id="23561" name="Picture 2">
            <a:hlinkClick r:id="rId2" action="ppaction://hlinksldjump"/>
          </p:cNvPr>
          <p:cNvPicPr>
            <a:picLocks noChangeAspect="1" noChangeArrowheads="1"/>
          </p:cNvPicPr>
          <p:nvPr/>
        </p:nvPicPr>
        <p:blipFill>
          <a:blip r:embed="rId8"/>
          <a:srcRect/>
          <a:stretch>
            <a:fillRect/>
          </a:stretch>
        </p:blipFill>
        <p:spPr bwMode="auto">
          <a:xfrm>
            <a:off x="2428875" y="2571750"/>
            <a:ext cx="2000250" cy="2660650"/>
          </a:xfrm>
          <a:prstGeom prst="rect">
            <a:avLst/>
          </a:prstGeom>
          <a:noFill/>
          <a:ln w="9525">
            <a:noFill/>
            <a:miter lim="800000"/>
            <a:headEnd/>
            <a:tailEnd/>
          </a:ln>
        </p:spPr>
      </p:pic>
      <p:pic>
        <p:nvPicPr>
          <p:cNvPr id="23562" name="Picture 2">
            <a:hlinkClick r:id="rId4" action="ppaction://hlinksldjump"/>
          </p:cNvPr>
          <p:cNvPicPr>
            <a:picLocks noChangeAspect="1" noChangeArrowheads="1"/>
          </p:cNvPicPr>
          <p:nvPr/>
        </p:nvPicPr>
        <p:blipFill>
          <a:blip r:embed="rId9"/>
          <a:srcRect/>
          <a:stretch>
            <a:fillRect/>
          </a:stretch>
        </p:blipFill>
        <p:spPr bwMode="auto">
          <a:xfrm>
            <a:off x="4714875" y="2571750"/>
            <a:ext cx="1857375" cy="2711450"/>
          </a:xfrm>
          <a:prstGeom prst="rect">
            <a:avLst/>
          </a:prstGeom>
          <a:noFill/>
          <a:ln w="9525">
            <a:noFill/>
            <a:miter lim="800000"/>
            <a:headEnd/>
            <a:tailEnd/>
          </a:ln>
        </p:spPr>
      </p:pic>
      <p:pic>
        <p:nvPicPr>
          <p:cNvPr id="23563" name="Picture 2">
            <a:hlinkClick r:id="rId5" action="ppaction://hlinksldjump"/>
          </p:cNvPr>
          <p:cNvPicPr>
            <a:picLocks noChangeAspect="1" noChangeArrowheads="1"/>
          </p:cNvPicPr>
          <p:nvPr/>
        </p:nvPicPr>
        <p:blipFill>
          <a:blip r:embed="rId10"/>
          <a:srcRect/>
          <a:stretch>
            <a:fillRect/>
          </a:stretch>
        </p:blipFill>
        <p:spPr bwMode="auto">
          <a:xfrm>
            <a:off x="6858000" y="2571750"/>
            <a:ext cx="1928813" cy="27273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800"/>
          </a:xfrm>
        </p:spPr>
        <p:txBody>
          <a:bodyPr rtlCol="0">
            <a:normAutofit fontScale="90000"/>
          </a:bodyPr>
          <a:lstStyle/>
          <a:p>
            <a:pPr fontAlgn="auto">
              <a:spcAft>
                <a:spcPts val="0"/>
              </a:spcAft>
              <a:defRPr/>
            </a:pPr>
            <a:r>
              <a:rPr lang="ru-RU" dirty="0" smtClean="0"/>
              <a:t>Константин Эдуардович Циолковский</a:t>
            </a:r>
            <a:endParaRPr lang="ru-RU" dirty="0"/>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5 сентября </a:t>
            </a:r>
            <a:r>
              <a:rPr lang="ru-RU" sz="2400" u="sng" dirty="0" smtClean="0">
                <a:cs typeface="Times New Roman" pitchFamily="18" charset="0"/>
                <a:hlinkClick r:id="rId2" tooltip="1857"/>
              </a:rPr>
              <a:t>1857</a:t>
            </a:r>
            <a:r>
              <a:rPr lang="ru-RU" sz="2400" dirty="0" smtClean="0">
                <a:cs typeface="Times New Roman" pitchFamily="18" charset="0"/>
              </a:rPr>
              <a:t>— российский и советский </a:t>
            </a:r>
            <a:r>
              <a:rPr lang="ru-RU" sz="2400" u="sng" dirty="0" smtClean="0">
                <a:cs typeface="Times New Roman" pitchFamily="18" charset="0"/>
                <a:hlinkClick r:id="rId3" tooltip="Учёный"/>
              </a:rPr>
              <a:t>учёный</a:t>
            </a:r>
            <a:r>
              <a:rPr lang="ru-RU" sz="2400" dirty="0" smtClean="0">
                <a:cs typeface="Times New Roman" pitchFamily="18" charset="0"/>
              </a:rPr>
              <a:t>-</a:t>
            </a:r>
            <a:r>
              <a:rPr lang="ru-RU" sz="2400" u="sng" dirty="0" smtClean="0">
                <a:cs typeface="Times New Roman" pitchFamily="18" charset="0"/>
                <a:hlinkClick r:id="rId4" tooltip="Самоучка"/>
              </a:rPr>
              <a:t>самоучка</a:t>
            </a:r>
            <a:r>
              <a:rPr lang="ru-RU" sz="2400" dirty="0" smtClean="0">
                <a:cs typeface="Times New Roman" pitchFamily="18" charset="0"/>
              </a:rPr>
              <a:t>, исследователь, школьный учитель. Один из пионеров </a:t>
            </a:r>
            <a:r>
              <a:rPr lang="ru-RU" sz="2400" u="sng" dirty="0" smtClean="0">
                <a:cs typeface="Times New Roman" pitchFamily="18" charset="0"/>
                <a:hlinkClick r:id="rId5" tooltip="Космонавтика"/>
              </a:rPr>
              <a:t>космонавтики</a:t>
            </a:r>
            <a:r>
              <a:rPr lang="ru-RU" sz="2400" dirty="0" smtClean="0">
                <a:cs typeface="Times New Roman" pitchFamily="18" charset="0"/>
              </a:rPr>
              <a:t>. Обосновал вывод уравнения реактивного движения, пришёл к выводу о необходимости использования «ракетных поездов» — прототипов многоступенчатых ракет. Автор работ по аэродинамике, воздухоплаванию и другим наукам. Сторонник и </a:t>
            </a:r>
            <a:r>
              <a:rPr lang="ru-RU" sz="2400" u="sng" dirty="0" smtClean="0">
                <a:cs typeface="Times New Roman" pitchFamily="18" charset="0"/>
                <a:hlinkClick r:id="rId6" tooltip="Пропагандист"/>
              </a:rPr>
              <a:t>пропагандист</a:t>
            </a:r>
            <a:r>
              <a:rPr lang="ru-RU" sz="2400" dirty="0" smtClean="0">
                <a:cs typeface="Times New Roman" pitchFamily="18" charset="0"/>
              </a:rPr>
              <a:t> идей освоения космического пространства. Предлагал заселить космическое пространство с использованием орбитальных станций, выдвинул идею поездов на воздушной подушке</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7" action="ppaction://hlinksldjump"/>
          </p:cNvPr>
          <p:cNvSpPr/>
          <p:nvPr/>
        </p:nvSpPr>
        <p:spPr>
          <a:xfrm>
            <a:off x="285720" y="6143644"/>
            <a:ext cx="5749138"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2 половины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4580" name="Picture 2"/>
          <p:cNvPicPr>
            <a:picLocks noChangeAspect="1" noChangeArrowheads="1"/>
          </p:cNvPicPr>
          <p:nvPr/>
        </p:nvPicPr>
        <p:blipFill>
          <a:blip r:embed="rId8"/>
          <a:srcRect/>
          <a:stretch>
            <a:fillRect/>
          </a:stretch>
        </p:blipFill>
        <p:spPr bwMode="auto">
          <a:xfrm>
            <a:off x="285750" y="1571625"/>
            <a:ext cx="3232150" cy="37147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a:xfrm>
            <a:off x="457200" y="274638"/>
            <a:ext cx="8229600" cy="939800"/>
          </a:xfrm>
        </p:spPr>
        <p:txBody>
          <a:bodyPr/>
          <a:lstStyle/>
          <a:p>
            <a:r>
              <a:rPr lang="ru-RU" smtClean="0"/>
              <a:t>Александр Степанович Попов</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4</a:t>
            </a:r>
            <a:r>
              <a:rPr lang="ru-RU" sz="2400" u="sng" dirty="0" smtClean="0">
                <a:cs typeface="Times New Roman" pitchFamily="18" charset="0"/>
                <a:hlinkClick r:id="rId2" tooltip="16 марта"/>
              </a:rPr>
              <a:t> марта</a:t>
            </a:r>
            <a:r>
              <a:rPr lang="ru-RU" sz="2400" dirty="0" smtClean="0">
                <a:cs typeface="Times New Roman" pitchFamily="18" charset="0"/>
              </a:rPr>
              <a:t> </a:t>
            </a:r>
            <a:r>
              <a:rPr lang="ru-RU" sz="2400" u="sng" dirty="0" smtClean="0">
                <a:cs typeface="Times New Roman" pitchFamily="18" charset="0"/>
                <a:hlinkClick r:id="rId3" tooltip="1859 год"/>
              </a:rPr>
              <a:t>1859</a:t>
            </a:r>
            <a:r>
              <a:rPr lang="ru-RU" sz="2400" dirty="0" smtClean="0">
                <a:cs typeface="Times New Roman" pitchFamily="18" charset="0"/>
              </a:rPr>
              <a:t> — русский физик и электротехник, профессор, изобретатель </a:t>
            </a:r>
            <a:r>
              <a:rPr lang="ru-RU" sz="2400" u="sng" dirty="0" smtClean="0">
                <a:cs typeface="Times New Roman" pitchFamily="18" charset="0"/>
                <a:hlinkClick r:id="rId4" tooltip="Радио"/>
              </a:rPr>
              <a:t>радио</a:t>
            </a:r>
            <a:r>
              <a:rPr lang="ru-RU" sz="2400" dirty="0" smtClean="0">
                <a:cs typeface="Times New Roman" pitchFamily="18" charset="0"/>
              </a:rPr>
              <a:t>.</a:t>
            </a:r>
          </a:p>
          <a:p>
            <a:pPr fontAlgn="auto">
              <a:spcAft>
                <a:spcPts val="0"/>
              </a:spcAft>
              <a:buFont typeface="Arial" pitchFamily="34" charset="0"/>
              <a:buChar char="•"/>
              <a:defRPr/>
            </a:pPr>
            <a:r>
              <a:rPr lang="ru-RU" sz="2400" dirty="0" smtClean="0">
                <a:cs typeface="Times New Roman" pitchFamily="18" charset="0"/>
              </a:rPr>
              <a:t>Впервые он представил своё изобретение 7 мая  </a:t>
            </a:r>
            <a:r>
              <a:rPr lang="ru-RU" sz="2400" u="sng" dirty="0" smtClean="0">
                <a:cs typeface="Times New Roman" pitchFamily="18" charset="0"/>
                <a:hlinkClick r:id="rId5" tooltip="1895 год"/>
              </a:rPr>
              <a:t>1895 года</a:t>
            </a:r>
            <a:r>
              <a:rPr lang="ru-RU" sz="2400" dirty="0" smtClean="0">
                <a:cs typeface="Times New Roman" pitchFamily="18" charset="0"/>
              </a:rPr>
              <a:t> на заседании </a:t>
            </a:r>
            <a:r>
              <a:rPr lang="ru-RU" sz="2400" u="sng" dirty="0" smtClean="0">
                <a:cs typeface="Times New Roman" pitchFamily="18" charset="0"/>
                <a:hlinkClick r:id="rId6" tooltip="Русское физико-химическое общество"/>
              </a:rPr>
              <a:t>Русского физико-химического общества</a:t>
            </a:r>
            <a:r>
              <a:rPr lang="ru-RU" sz="2400" dirty="0" smtClean="0">
                <a:cs typeface="Times New Roman" pitchFamily="18" charset="0"/>
              </a:rPr>
              <a:t>. С 1897 года Попов проводил опыты по </a:t>
            </a:r>
            <a:r>
              <a:rPr lang="ru-RU" sz="2400" dirty="0" err="1" smtClean="0">
                <a:cs typeface="Times New Roman" pitchFamily="18" charset="0"/>
              </a:rPr>
              <a:t>радиотелеграфированию</a:t>
            </a:r>
            <a:r>
              <a:rPr lang="ru-RU" sz="2400" dirty="0" smtClean="0">
                <a:cs typeface="Times New Roman" pitchFamily="18" charset="0"/>
              </a:rPr>
              <a:t> на кораблях Балтийского флота.  Летом 1901 года Попов модифицировал свой приёмник, поставив вместо чувствительного реле телефонные трубки, после этого фирмой </a:t>
            </a:r>
            <a:r>
              <a:rPr lang="ru-RU" sz="2400" u="sng" dirty="0" err="1" smtClean="0">
                <a:cs typeface="Times New Roman" pitchFamily="18" charset="0"/>
                <a:hlinkClick r:id="rId7" tooltip="fr:Eugène Ducretet"/>
              </a:rPr>
              <a:t>Дюкрете</a:t>
            </a:r>
            <a:r>
              <a:rPr lang="ru-RU" sz="2400" dirty="0" smtClean="0">
                <a:cs typeface="Times New Roman" pitchFamily="18" charset="0"/>
              </a:rPr>
              <a:t>, уже выпускавшей в </a:t>
            </a:r>
            <a:r>
              <a:rPr lang="ru-RU" sz="2400" u="sng" dirty="0" smtClean="0">
                <a:cs typeface="Times New Roman" pitchFamily="18" charset="0"/>
                <a:hlinkClick r:id="rId8" tooltip="1898 год"/>
              </a:rPr>
              <a:t>1898 году</a:t>
            </a:r>
            <a:r>
              <a:rPr lang="ru-RU" sz="2400" dirty="0" smtClean="0">
                <a:cs typeface="Times New Roman" pitchFamily="18" charset="0"/>
              </a:rPr>
              <a:t> приёмники его конструкции, был налажен выпуск телефонных приёмников.</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9" action="ppaction://hlinksldjump"/>
          </p:cNvPr>
          <p:cNvSpPr/>
          <p:nvPr/>
        </p:nvSpPr>
        <p:spPr>
          <a:xfrm>
            <a:off x="357158" y="6072206"/>
            <a:ext cx="557761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2 половины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5604" name="Picture 2"/>
          <p:cNvPicPr>
            <a:picLocks noChangeAspect="1" noChangeArrowheads="1"/>
          </p:cNvPicPr>
          <p:nvPr/>
        </p:nvPicPr>
        <p:blipFill>
          <a:blip r:embed="rId10"/>
          <a:srcRect/>
          <a:stretch>
            <a:fillRect/>
          </a:stretch>
        </p:blipFill>
        <p:spPr bwMode="auto">
          <a:xfrm>
            <a:off x="357188" y="1785938"/>
            <a:ext cx="3060700" cy="392906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457200" y="274638"/>
            <a:ext cx="8229600" cy="939800"/>
          </a:xfrm>
        </p:spPr>
        <p:txBody>
          <a:bodyPr/>
          <a:lstStyle/>
          <a:p>
            <a:r>
              <a:rPr lang="ru-RU" smtClean="0"/>
              <a:t>Эрнест Резерфорд</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30 августа"/>
              </a:rPr>
              <a:t>30 августа</a:t>
            </a:r>
            <a:r>
              <a:rPr lang="ru-RU" sz="2400" dirty="0" smtClean="0">
                <a:cs typeface="Times New Roman" pitchFamily="18" charset="0"/>
              </a:rPr>
              <a:t> </a:t>
            </a:r>
            <a:r>
              <a:rPr lang="ru-RU" sz="2400" u="sng" dirty="0" smtClean="0">
                <a:cs typeface="Times New Roman" pitchFamily="18" charset="0"/>
                <a:hlinkClick r:id="rId3" tooltip="1871"/>
              </a:rPr>
              <a:t>1871</a:t>
            </a:r>
            <a:r>
              <a:rPr lang="ru-RU" sz="2400" dirty="0" smtClean="0">
                <a:cs typeface="Times New Roman" pitchFamily="18" charset="0"/>
              </a:rPr>
              <a:t>- </a:t>
            </a:r>
            <a:r>
              <a:rPr lang="ru-RU" sz="2400" u="sng" dirty="0" smtClean="0">
                <a:cs typeface="Times New Roman" pitchFamily="18" charset="0"/>
                <a:hlinkClick r:id="rId4" tooltip="Великобритания"/>
              </a:rPr>
              <a:t>британский</a:t>
            </a:r>
            <a:r>
              <a:rPr lang="ru-RU" sz="2400" dirty="0" smtClean="0">
                <a:cs typeface="Times New Roman" pitchFamily="18" charset="0"/>
              </a:rPr>
              <a:t> физик. Известен как «отец» </a:t>
            </a:r>
            <a:r>
              <a:rPr lang="ru-RU" sz="2400" u="sng" dirty="0" smtClean="0">
                <a:cs typeface="Times New Roman" pitchFamily="18" charset="0"/>
                <a:hlinkClick r:id="rId5" tooltip="Ядерная физика"/>
              </a:rPr>
              <a:t>ядерной физики</a:t>
            </a:r>
            <a:r>
              <a:rPr lang="ru-RU" sz="2400" dirty="0" smtClean="0">
                <a:cs typeface="Times New Roman" pitchFamily="18" charset="0"/>
              </a:rPr>
              <a:t>, создал </a:t>
            </a:r>
            <a:r>
              <a:rPr lang="ru-RU" sz="2400" u="sng" dirty="0" smtClean="0">
                <a:cs typeface="Times New Roman" pitchFamily="18" charset="0"/>
                <a:hlinkClick r:id="rId6" tooltip="Планетарная модель атома"/>
              </a:rPr>
              <a:t>планетарную модель атома</a:t>
            </a:r>
            <a:r>
              <a:rPr lang="ru-RU" sz="2400" dirty="0" smtClean="0">
                <a:cs typeface="Times New Roman" pitchFamily="18" charset="0"/>
              </a:rPr>
              <a:t>. Открыл </a:t>
            </a:r>
            <a:r>
              <a:rPr lang="ru-RU" sz="2400" u="sng" dirty="0" smtClean="0">
                <a:cs typeface="Times New Roman" pitchFamily="18" charset="0"/>
                <a:hlinkClick r:id="rId7" tooltip="Альфа-распад"/>
              </a:rPr>
              <a:t>альфа</a:t>
            </a:r>
            <a:r>
              <a:rPr lang="ru-RU" sz="2400" dirty="0" smtClean="0">
                <a:cs typeface="Times New Roman" pitchFamily="18" charset="0"/>
              </a:rPr>
              <a:t>- и </a:t>
            </a:r>
            <a:r>
              <a:rPr lang="ru-RU" sz="2400" u="sng" dirty="0" smtClean="0">
                <a:cs typeface="Times New Roman" pitchFamily="18" charset="0"/>
                <a:hlinkClick r:id="rId8" tooltip="Бета-распад"/>
              </a:rPr>
              <a:t>бета-излучение</a:t>
            </a:r>
            <a:r>
              <a:rPr lang="ru-RU" sz="2400" dirty="0" smtClean="0">
                <a:cs typeface="Times New Roman" pitchFamily="18" charset="0"/>
              </a:rPr>
              <a:t>, короткоживущий изотоп </a:t>
            </a:r>
            <a:r>
              <a:rPr lang="ru-RU" sz="2400" u="sng" dirty="0" smtClean="0">
                <a:cs typeface="Times New Roman" pitchFamily="18" charset="0"/>
                <a:hlinkClick r:id="rId9" tooltip="Радон"/>
              </a:rPr>
              <a:t>радона</a:t>
            </a:r>
            <a:r>
              <a:rPr lang="ru-RU" sz="2400" dirty="0" smtClean="0">
                <a:cs typeface="Times New Roman" pitchFamily="18" charset="0"/>
              </a:rPr>
              <a:t>  и множество </a:t>
            </a:r>
            <a:r>
              <a:rPr lang="ru-RU" sz="2400" u="sng" dirty="0" smtClean="0">
                <a:cs typeface="Times New Roman" pitchFamily="18" charset="0"/>
                <a:hlinkClick r:id="rId10" tooltip="Изотопы"/>
              </a:rPr>
              <a:t>изотопов</a:t>
            </a:r>
            <a:r>
              <a:rPr lang="ru-RU" sz="2400" dirty="0" smtClean="0">
                <a:cs typeface="Times New Roman" pitchFamily="18" charset="0"/>
              </a:rPr>
              <a:t>. Объяснил на основе свойств радона радиоактивность тория, открыл и объяснил радиоактивное превращение химических элементов, создал </a:t>
            </a:r>
            <a:r>
              <a:rPr lang="ru-RU" sz="2400" u="sng" dirty="0" smtClean="0">
                <a:cs typeface="Times New Roman" pitchFamily="18" charset="0"/>
                <a:hlinkClick r:id="rId11" tooltip="Закон радиоактивного распада"/>
              </a:rPr>
              <a:t>теорию радиоактивного распада</a:t>
            </a:r>
            <a:r>
              <a:rPr lang="ru-RU" sz="2400" dirty="0" smtClean="0">
                <a:cs typeface="Times New Roman" pitchFamily="18" charset="0"/>
              </a:rPr>
              <a:t>, расщепил атом азота, обнаружил протон. Доказал, что </a:t>
            </a:r>
            <a:r>
              <a:rPr lang="ru-RU" sz="2400" u="sng" dirty="0" smtClean="0">
                <a:cs typeface="Times New Roman" pitchFamily="18" charset="0"/>
                <a:hlinkClick r:id="rId12" tooltip="Альфа-частица"/>
              </a:rPr>
              <a:t>альфа-частица</a:t>
            </a:r>
            <a:r>
              <a:rPr lang="ru-RU" sz="2400" dirty="0" smtClean="0">
                <a:cs typeface="Times New Roman" pitchFamily="18" charset="0"/>
              </a:rPr>
              <a:t> — ядро гелия. вывел </a:t>
            </a:r>
            <a:r>
              <a:rPr lang="ru-RU" sz="2400" u="sng" dirty="0" smtClean="0">
                <a:cs typeface="Times New Roman" pitchFamily="18" charset="0"/>
                <a:hlinkClick r:id="rId13" tooltip="Формула Резерфорда"/>
              </a:rPr>
              <a:t>формулу Резерфорда</a:t>
            </a:r>
            <a:r>
              <a:rPr lang="ru-RU" sz="2400" dirty="0" smtClean="0">
                <a:cs typeface="Times New Roman" pitchFamily="18" charset="0"/>
              </a:rPr>
              <a:t>. Первым открыл образование новых химических элементов при распаде тяжелых химических радиоактивных элементов.</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4" action="ppaction://hlinksldjump"/>
          </p:cNvPr>
          <p:cNvSpPr/>
          <p:nvPr/>
        </p:nvSpPr>
        <p:spPr>
          <a:xfrm>
            <a:off x="357158" y="6072206"/>
            <a:ext cx="5749138"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2 половины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6628" name="Picture 2"/>
          <p:cNvPicPr>
            <a:picLocks noChangeAspect="1" noChangeArrowheads="1"/>
          </p:cNvPicPr>
          <p:nvPr/>
        </p:nvPicPr>
        <p:blipFill>
          <a:blip r:embed="rId15"/>
          <a:srcRect/>
          <a:stretch>
            <a:fillRect/>
          </a:stretch>
        </p:blipFill>
        <p:spPr bwMode="auto">
          <a:xfrm>
            <a:off x="428625" y="1571625"/>
            <a:ext cx="2740025" cy="40005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a:xfrm>
            <a:off x="457200" y="274638"/>
            <a:ext cx="8229600" cy="939800"/>
          </a:xfrm>
        </p:spPr>
        <p:txBody>
          <a:bodyPr/>
          <a:lstStyle/>
          <a:p>
            <a:r>
              <a:rPr lang="ru-RU" smtClean="0"/>
              <a:t>Фредерик Содди</a:t>
            </a:r>
          </a:p>
        </p:txBody>
      </p:sp>
      <p:sp>
        <p:nvSpPr>
          <p:cNvPr id="27650" name="Содержимое 2"/>
          <p:cNvSpPr>
            <a:spLocks noGrp="1"/>
          </p:cNvSpPr>
          <p:nvPr>
            <p:ph idx="1"/>
          </p:nvPr>
        </p:nvSpPr>
        <p:spPr>
          <a:xfrm>
            <a:off x="3357563" y="1285875"/>
            <a:ext cx="5329237" cy="4929188"/>
          </a:xfrm>
        </p:spPr>
        <p:txBody>
          <a:bodyPr/>
          <a:lstStyle/>
          <a:p>
            <a:r>
              <a:rPr lang="ru-RU" sz="2200" smtClean="0">
                <a:cs typeface="Times New Roman" pitchFamily="18" charset="0"/>
              </a:rPr>
              <a:t>Дата рождения </a:t>
            </a:r>
            <a:r>
              <a:rPr lang="ru-RU" sz="2200" u="sng" smtClean="0">
                <a:cs typeface="Times New Roman" pitchFamily="18" charset="0"/>
                <a:hlinkClick r:id="rId2" tooltip="2 сентября"/>
              </a:rPr>
              <a:t>2 сентября</a:t>
            </a:r>
            <a:r>
              <a:rPr lang="ru-RU" sz="2200" smtClean="0">
                <a:cs typeface="Times New Roman" pitchFamily="18" charset="0"/>
              </a:rPr>
              <a:t> </a:t>
            </a:r>
            <a:r>
              <a:rPr lang="ru-RU" sz="2200" u="sng" smtClean="0">
                <a:cs typeface="Times New Roman" pitchFamily="18" charset="0"/>
                <a:hlinkClick r:id="rId3" tooltip="1877"/>
              </a:rPr>
              <a:t>1877</a:t>
            </a:r>
            <a:r>
              <a:rPr lang="ru-RU" sz="2200" smtClean="0">
                <a:cs typeface="Times New Roman" pitchFamily="18" charset="0"/>
              </a:rPr>
              <a:t> — английский радиохимик, член </a:t>
            </a:r>
            <a:r>
              <a:rPr lang="ru-RU" sz="2200" u="sng" smtClean="0">
                <a:cs typeface="Times New Roman" pitchFamily="18" charset="0"/>
                <a:hlinkClick r:id="rId4" tooltip="Лондонское королевское общество"/>
              </a:rPr>
              <a:t>Лондонского королевского общества</a:t>
            </a:r>
            <a:r>
              <a:rPr lang="ru-RU" sz="2200" smtClean="0">
                <a:cs typeface="Times New Roman" pitchFamily="18" charset="0"/>
              </a:rPr>
              <a:t> (</a:t>
            </a:r>
            <a:r>
              <a:rPr lang="ru-RU" sz="2200" u="sng" smtClean="0">
                <a:cs typeface="Times New Roman" pitchFamily="18" charset="0"/>
                <a:hlinkClick r:id="rId5" tooltip="1910"/>
              </a:rPr>
              <a:t>1910</a:t>
            </a:r>
            <a:r>
              <a:rPr lang="ru-RU" sz="2200" smtClean="0">
                <a:cs typeface="Times New Roman" pitchFamily="18" charset="0"/>
              </a:rPr>
              <a:t>), лауреат </a:t>
            </a:r>
            <a:r>
              <a:rPr lang="ru-RU" sz="2200" u="sng" smtClean="0">
                <a:cs typeface="Times New Roman" pitchFamily="18" charset="0"/>
                <a:hlinkClick r:id="rId6" tooltip="Нобелевская премия по химии"/>
              </a:rPr>
              <a:t>Нобелевской премии по химии</a:t>
            </a:r>
            <a:r>
              <a:rPr lang="ru-RU" sz="2200" smtClean="0">
                <a:cs typeface="Times New Roman" pitchFamily="18" charset="0"/>
              </a:rPr>
              <a:t> (1921). Совместно с </a:t>
            </a:r>
            <a:r>
              <a:rPr lang="ru-RU" sz="2200" u="sng" smtClean="0">
                <a:cs typeface="Times New Roman" pitchFamily="18" charset="0"/>
                <a:hlinkClick r:id="rId7" tooltip="Резерфорд, Эрнест"/>
              </a:rPr>
              <a:t>Резерфордом</a:t>
            </a:r>
            <a:r>
              <a:rPr lang="ru-RU" sz="2200" smtClean="0">
                <a:cs typeface="Times New Roman" pitchFamily="18" charset="0"/>
              </a:rPr>
              <a:t> предложил </a:t>
            </a:r>
            <a:r>
              <a:rPr lang="ru-RU" sz="2200" u="sng" smtClean="0">
                <a:cs typeface="Times New Roman" pitchFamily="18" charset="0"/>
                <a:hlinkClick r:id="rId8" tooltip="Закон радиоактивного распада"/>
              </a:rPr>
              <a:t>теорию радиоактивного распада</a:t>
            </a:r>
            <a:r>
              <a:rPr lang="ru-RU" sz="2200" smtClean="0">
                <a:cs typeface="Times New Roman" pitchFamily="18" charset="0"/>
              </a:rPr>
              <a:t> В </a:t>
            </a:r>
            <a:r>
              <a:rPr lang="ru-RU" sz="2200" u="sng" smtClean="0">
                <a:cs typeface="Times New Roman" pitchFamily="18" charset="0"/>
                <a:hlinkClick r:id="rId9" tooltip="1903"/>
              </a:rPr>
              <a:t>1903</a:t>
            </a:r>
            <a:r>
              <a:rPr lang="ru-RU" sz="2200" smtClean="0">
                <a:cs typeface="Times New Roman" pitchFamily="18" charset="0"/>
              </a:rPr>
              <a:t> Резерфорд и Содди установили, что </a:t>
            </a:r>
            <a:r>
              <a:rPr lang="ru-RU" sz="2200" u="sng" smtClean="0">
                <a:cs typeface="Times New Roman" pitchFamily="18" charset="0"/>
                <a:hlinkClick r:id="rId10" tooltip="Радиоактивный распад"/>
              </a:rPr>
              <a:t>радиоактивный распад</a:t>
            </a:r>
            <a:r>
              <a:rPr lang="ru-RU" sz="2200" smtClean="0">
                <a:cs typeface="Times New Roman" pitchFamily="18" charset="0"/>
              </a:rPr>
              <a:t> протекает по закону, описывающему ход мономолекулярной реакции. Всего им было опубликовано более 70 статей по химии.</a:t>
            </a:r>
          </a:p>
          <a:p>
            <a:pPr algn="ctr">
              <a:buFont typeface="Arial" charset="0"/>
              <a:buNone/>
            </a:pPr>
            <a:endParaRPr lang="ru-RU" sz="6800" smtClean="0">
              <a:cs typeface="Times New Roman" pitchFamily="18" charset="0"/>
            </a:endParaRPr>
          </a:p>
        </p:txBody>
      </p:sp>
      <p:sp>
        <p:nvSpPr>
          <p:cNvPr id="6" name="Прямоугольник 5">
            <a:hlinkClick r:id="rId11" action="ppaction://hlinksldjump"/>
          </p:cNvPr>
          <p:cNvSpPr/>
          <p:nvPr/>
        </p:nvSpPr>
        <p:spPr>
          <a:xfrm>
            <a:off x="357158" y="6072206"/>
            <a:ext cx="5749138"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2 половины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7652" name="Picture 2"/>
          <p:cNvPicPr>
            <a:picLocks noChangeAspect="1" noChangeArrowheads="1"/>
          </p:cNvPicPr>
          <p:nvPr/>
        </p:nvPicPr>
        <p:blipFill>
          <a:blip r:embed="rId12"/>
          <a:srcRect/>
          <a:stretch>
            <a:fillRect/>
          </a:stretch>
        </p:blipFill>
        <p:spPr bwMode="auto">
          <a:xfrm>
            <a:off x="428625" y="1571625"/>
            <a:ext cx="2778125" cy="392906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r>
              <a:rPr lang="ru-RU" smtClean="0"/>
              <a:t>Физики начала  20 века </a:t>
            </a:r>
          </a:p>
        </p:txBody>
      </p:sp>
      <p:sp>
        <p:nvSpPr>
          <p:cNvPr id="28674" name="Содержимое 2"/>
          <p:cNvSpPr>
            <a:spLocks noGrp="1"/>
          </p:cNvSpPr>
          <p:nvPr>
            <p:ph idx="1"/>
          </p:nvPr>
        </p:nvSpPr>
        <p:spPr>
          <a:xfrm>
            <a:off x="500063" y="1500188"/>
            <a:ext cx="8229600" cy="4525962"/>
          </a:xfrm>
        </p:spPr>
        <p:txBody>
          <a:bodyPr/>
          <a:lstStyle/>
          <a:p>
            <a:pPr>
              <a:buFont typeface="Arial" charset="0"/>
              <a:buNone/>
            </a:pPr>
            <a:r>
              <a:rPr lang="ru-RU" smtClean="0"/>
              <a:t> </a:t>
            </a:r>
          </a:p>
        </p:txBody>
      </p:sp>
      <p:pic>
        <p:nvPicPr>
          <p:cNvPr id="9" name="Прямоугольник 8">
            <a:hlinkClick r:id="rId2" action="ppaction://hlinksldjump"/>
          </p:cNvPr>
          <p:cNvPicPr>
            <a:picLocks noChangeArrowheads="1"/>
          </p:cNvPicPr>
          <p:nvPr/>
        </p:nvPicPr>
        <p:blipFill>
          <a:blip r:embed="rId3"/>
          <a:srcRect/>
          <a:stretch>
            <a:fillRect/>
          </a:stretch>
        </p:blipFill>
        <p:spPr bwMode="auto">
          <a:xfrm>
            <a:off x="3067050" y="1560513"/>
            <a:ext cx="1906588" cy="549275"/>
          </a:xfrm>
          <a:prstGeom prst="rect">
            <a:avLst/>
          </a:prstGeom>
          <a:noFill/>
        </p:spPr>
      </p:pic>
      <p:sp>
        <p:nvSpPr>
          <p:cNvPr id="10" name="Прямоугольник 9">
            <a:hlinkClick r:id="rId4" action="ppaction://hlinksldjump"/>
          </p:cNvPr>
          <p:cNvSpPr/>
          <p:nvPr/>
        </p:nvSpPr>
        <p:spPr>
          <a:xfrm rot="10800000" flipV="1">
            <a:off x="571472" y="1714488"/>
            <a:ext cx="214314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Эйнштейн</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5" action="ppaction://hlinksldjump"/>
          </p:cNvPr>
          <p:cNvSpPr/>
          <p:nvPr/>
        </p:nvSpPr>
        <p:spPr>
          <a:xfrm rot="10800000" flipV="1">
            <a:off x="5572132"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Чедвик</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7" name="Прямоугольник 16">
            <a:hlinkClick r:id="rId6"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8679" name="Picture 2">
            <a:hlinkClick r:id="rId4" action="ppaction://hlinksldjump"/>
          </p:cNvPr>
          <p:cNvPicPr>
            <a:picLocks noChangeAspect="1" noChangeArrowheads="1"/>
          </p:cNvPicPr>
          <p:nvPr/>
        </p:nvPicPr>
        <p:blipFill>
          <a:blip r:embed="rId7"/>
          <a:srcRect/>
          <a:stretch>
            <a:fillRect/>
          </a:stretch>
        </p:blipFill>
        <p:spPr bwMode="auto">
          <a:xfrm>
            <a:off x="714375" y="2500313"/>
            <a:ext cx="2000250" cy="2990850"/>
          </a:xfrm>
          <a:prstGeom prst="rect">
            <a:avLst/>
          </a:prstGeom>
          <a:noFill/>
          <a:ln w="9525">
            <a:noFill/>
            <a:miter lim="800000"/>
            <a:headEnd/>
            <a:tailEnd/>
          </a:ln>
        </p:spPr>
      </p:pic>
      <p:pic>
        <p:nvPicPr>
          <p:cNvPr id="28680" name="Picture 2">
            <a:hlinkClick r:id="rId2" action="ppaction://hlinksldjump"/>
          </p:cNvPr>
          <p:cNvPicPr>
            <a:picLocks noChangeAspect="1" noChangeArrowheads="1"/>
          </p:cNvPicPr>
          <p:nvPr/>
        </p:nvPicPr>
        <p:blipFill>
          <a:blip r:embed="rId8"/>
          <a:srcRect/>
          <a:stretch>
            <a:fillRect/>
          </a:stretch>
        </p:blipFill>
        <p:spPr bwMode="auto">
          <a:xfrm>
            <a:off x="3214688" y="2500313"/>
            <a:ext cx="1841500" cy="3000375"/>
          </a:xfrm>
          <a:prstGeom prst="rect">
            <a:avLst/>
          </a:prstGeom>
          <a:noFill/>
          <a:ln w="9525">
            <a:noFill/>
            <a:miter lim="800000"/>
            <a:headEnd/>
            <a:tailEnd/>
          </a:ln>
        </p:spPr>
      </p:pic>
      <p:pic>
        <p:nvPicPr>
          <p:cNvPr id="28681" name="Picture 2">
            <a:hlinkClick r:id="rId5" action="ppaction://hlinksldjump"/>
          </p:cNvPr>
          <p:cNvPicPr>
            <a:picLocks noChangeAspect="1" noChangeArrowheads="1"/>
          </p:cNvPicPr>
          <p:nvPr/>
        </p:nvPicPr>
        <p:blipFill>
          <a:blip r:embed="rId9"/>
          <a:srcRect/>
          <a:stretch>
            <a:fillRect/>
          </a:stretch>
        </p:blipFill>
        <p:spPr bwMode="auto">
          <a:xfrm>
            <a:off x="5572125" y="2500313"/>
            <a:ext cx="2120900" cy="300037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457200" y="274638"/>
            <a:ext cx="8229600" cy="939800"/>
          </a:xfrm>
        </p:spPr>
        <p:txBody>
          <a:bodyPr/>
          <a:lstStyle/>
          <a:p>
            <a:r>
              <a:rPr lang="ru-RU" smtClean="0"/>
              <a:t>Альберт Эйнштейн</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Эйнштейн — автор </a:t>
            </a:r>
            <a:r>
              <a:rPr lang="ru-RU" sz="2400" dirty="0" smtClean="0">
                <a:cs typeface="Times New Roman" pitchFamily="18" charset="0"/>
                <a:hlinkClick r:id="rId2" tooltip="Список научных публикаций Альберта Эйнштейна"/>
              </a:rPr>
              <a:t>более 300 научных работ</a:t>
            </a:r>
            <a:r>
              <a:rPr lang="ru-RU" sz="2400" dirty="0" smtClean="0">
                <a:cs typeface="Times New Roman" pitchFamily="18" charset="0"/>
              </a:rPr>
              <a:t> по физике. Он разработал несколько значительных физических теорий: </a:t>
            </a:r>
            <a:r>
              <a:rPr lang="ru-RU" sz="2400" dirty="0" smtClean="0">
                <a:cs typeface="Times New Roman" pitchFamily="18" charset="0"/>
                <a:hlinkClick r:id="rId3" tooltip="Специальная теория относительности"/>
              </a:rPr>
              <a:t>Специальная теория относительности</a:t>
            </a:r>
            <a:r>
              <a:rPr lang="ru-RU" sz="2400" dirty="0" smtClean="0">
                <a:cs typeface="Times New Roman" pitchFamily="18" charset="0"/>
              </a:rPr>
              <a:t> (</a:t>
            </a:r>
            <a:r>
              <a:rPr lang="ru-RU" sz="2400" dirty="0" smtClean="0">
                <a:cs typeface="Times New Roman" pitchFamily="18" charset="0"/>
                <a:hlinkClick r:id="rId4" tooltip="1905"/>
              </a:rPr>
              <a:t>1905</a:t>
            </a:r>
            <a:r>
              <a:rPr lang="ru-RU" sz="2400" dirty="0" smtClean="0">
                <a:cs typeface="Times New Roman" pitchFamily="18" charset="0"/>
              </a:rPr>
              <a:t>), </a:t>
            </a:r>
            <a:r>
              <a:rPr lang="ru-RU" sz="2400" dirty="0" smtClean="0">
                <a:cs typeface="Times New Roman" pitchFamily="18" charset="0"/>
                <a:hlinkClick r:id="rId5" tooltip="Общая теория относительности"/>
              </a:rPr>
              <a:t>Общая теория относительности</a:t>
            </a:r>
            <a:r>
              <a:rPr lang="ru-RU" sz="2400" dirty="0" smtClean="0">
                <a:cs typeface="Times New Roman" pitchFamily="18" charset="0"/>
              </a:rPr>
              <a:t>, </a:t>
            </a:r>
            <a:r>
              <a:rPr lang="ru-RU" sz="2400" dirty="0" smtClean="0">
                <a:cs typeface="Times New Roman" pitchFamily="18" charset="0"/>
                <a:hlinkClick r:id="rId6" tooltip="Квантовая теория"/>
              </a:rPr>
              <a:t>Квантовая теория</a:t>
            </a:r>
            <a:r>
              <a:rPr lang="ru-RU" sz="2400" dirty="0" smtClean="0">
                <a:cs typeface="Times New Roman" pitchFamily="18" charset="0"/>
              </a:rPr>
              <a:t> </a:t>
            </a:r>
            <a:r>
              <a:rPr lang="ru-RU" sz="2400" dirty="0" smtClean="0">
                <a:cs typeface="Times New Roman" pitchFamily="18" charset="0"/>
                <a:hlinkClick r:id="rId7" tooltip="Фотоэффект"/>
              </a:rPr>
              <a:t>фотоэффекта</a:t>
            </a:r>
            <a:r>
              <a:rPr lang="ru-RU" sz="2400" dirty="0" smtClean="0">
                <a:cs typeface="Times New Roman" pitchFamily="18" charset="0"/>
              </a:rPr>
              <a:t>, </a:t>
            </a:r>
            <a:r>
              <a:rPr lang="ru-RU" sz="2400" dirty="0" smtClean="0">
                <a:cs typeface="Times New Roman" pitchFamily="18" charset="0"/>
                <a:hlinkClick r:id="rId8" tooltip="Теория теплоёмкости Эйнштейна"/>
              </a:rPr>
              <a:t>Квантовая теория теплоёмкости</a:t>
            </a:r>
            <a:r>
              <a:rPr lang="ru-RU" sz="2400" dirty="0" smtClean="0">
                <a:cs typeface="Times New Roman" pitchFamily="18" charset="0"/>
              </a:rPr>
              <a:t>, Квантовая </a:t>
            </a:r>
            <a:r>
              <a:rPr lang="ru-RU" sz="2400" dirty="0" smtClean="0">
                <a:cs typeface="Times New Roman" pitchFamily="18" charset="0"/>
                <a:hlinkClick r:id="rId9" tooltip="Статистика Бозе — Эйнштейна"/>
              </a:rPr>
              <a:t>статистика </a:t>
            </a:r>
            <a:r>
              <a:rPr lang="ru-RU" sz="2400" dirty="0" err="1" smtClean="0">
                <a:cs typeface="Times New Roman" pitchFamily="18" charset="0"/>
                <a:hlinkClick r:id="rId9" tooltip="Статистика Бозе — Эйнштейна"/>
              </a:rPr>
              <a:t>Бозе</a:t>
            </a:r>
            <a:r>
              <a:rPr lang="ru-RU" sz="2400" dirty="0" smtClean="0">
                <a:cs typeface="Times New Roman" pitchFamily="18" charset="0"/>
                <a:hlinkClick r:id="rId9" tooltip="Статистика Бозе — Эйнштейна"/>
              </a:rPr>
              <a:t> — Эйнштейна</a:t>
            </a:r>
            <a:r>
              <a:rPr lang="ru-RU" sz="2400" dirty="0" smtClean="0">
                <a:cs typeface="Times New Roman" pitchFamily="18" charset="0"/>
              </a:rPr>
              <a:t>, Статистическая теория </a:t>
            </a:r>
            <a:r>
              <a:rPr lang="ru-RU" sz="2400" dirty="0" smtClean="0">
                <a:cs typeface="Times New Roman" pitchFamily="18" charset="0"/>
                <a:hlinkClick r:id="rId10" tooltip="Броуновское движение"/>
              </a:rPr>
              <a:t>броуновского движения</a:t>
            </a:r>
            <a:r>
              <a:rPr lang="ru-RU" sz="2400" dirty="0" smtClean="0">
                <a:cs typeface="Times New Roman" pitchFamily="18" charset="0"/>
              </a:rPr>
              <a:t>, </a:t>
            </a:r>
            <a:r>
              <a:rPr lang="ru-RU" sz="2400" dirty="0" smtClean="0">
                <a:cs typeface="Times New Roman" pitchFamily="18" charset="0"/>
                <a:hlinkClick r:id="rId11" tooltip="Вынужденное излучение"/>
              </a:rPr>
              <a:t>Теория индуцированного излучения</a:t>
            </a:r>
            <a:r>
              <a:rPr lang="ru-RU" sz="2400" dirty="0" smtClean="0">
                <a:cs typeface="Times New Roman" pitchFamily="18" charset="0"/>
              </a:rPr>
              <a:t>, Теория </a:t>
            </a:r>
            <a:r>
              <a:rPr lang="ru-RU" sz="2400" dirty="0" smtClean="0">
                <a:cs typeface="Times New Roman" pitchFamily="18" charset="0"/>
                <a:hlinkClick r:id="rId12" tooltip="Рассеяние света"/>
              </a:rPr>
              <a:t>рассеяния света</a:t>
            </a:r>
            <a:r>
              <a:rPr lang="ru-RU" sz="2400" dirty="0" smtClean="0">
                <a:cs typeface="Times New Roman" pitchFamily="18" charset="0"/>
              </a:rPr>
              <a:t> на термодинамических флуктуациях в среде. Эйнштейн способствовал пересмотру понимания физической сущности </a:t>
            </a:r>
            <a:r>
              <a:rPr lang="ru-RU" sz="2400" dirty="0" smtClean="0">
                <a:cs typeface="Times New Roman" pitchFamily="18" charset="0"/>
                <a:hlinkClick r:id="rId13" tooltip="Пространство-время"/>
              </a:rPr>
              <a:t>пространства и времени</a:t>
            </a:r>
            <a:r>
              <a:rPr lang="ru-RU" sz="2400" dirty="0" smtClean="0">
                <a:cs typeface="Times New Roman" pitchFamily="18" charset="0"/>
              </a:rPr>
              <a:t> и построению </a:t>
            </a:r>
            <a:r>
              <a:rPr lang="ru-RU" sz="2400" dirty="0" smtClean="0">
                <a:cs typeface="Times New Roman" pitchFamily="18" charset="0"/>
                <a:hlinkClick r:id="rId5" tooltip="Общая теория относительности"/>
              </a:rPr>
              <a:t>новой теории</a:t>
            </a:r>
            <a:r>
              <a:rPr lang="ru-RU" sz="2400" dirty="0" smtClean="0">
                <a:cs typeface="Times New Roman" pitchFamily="18" charset="0"/>
              </a:rPr>
              <a:t> </a:t>
            </a:r>
            <a:r>
              <a:rPr lang="ru-RU" sz="2400" dirty="0" smtClean="0">
                <a:cs typeface="Times New Roman" pitchFamily="18" charset="0"/>
                <a:hlinkClick r:id="rId14" tooltip="Гравитация"/>
              </a:rPr>
              <a:t>гравитации</a:t>
            </a:r>
            <a:r>
              <a:rPr lang="ru-RU" sz="2400" dirty="0" smtClean="0">
                <a:cs typeface="Times New Roman" pitchFamily="18" charset="0"/>
              </a:rPr>
              <a:t>. Вместе с </a:t>
            </a:r>
            <a:r>
              <a:rPr lang="ru-RU" sz="2400" dirty="0" smtClean="0">
                <a:cs typeface="Times New Roman" pitchFamily="18" charset="0"/>
                <a:hlinkClick r:id="rId15" tooltip="Планк, Макс"/>
              </a:rPr>
              <a:t>Планком</a:t>
            </a:r>
            <a:r>
              <a:rPr lang="ru-RU" sz="2400" dirty="0" smtClean="0">
                <a:cs typeface="Times New Roman" pitchFamily="18" charset="0"/>
              </a:rPr>
              <a:t>, заложил основы квантовой теории. </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6" action="ppaction://hlinksldjump"/>
          </p:cNvPr>
          <p:cNvSpPr/>
          <p:nvPr/>
        </p:nvSpPr>
        <p:spPr>
          <a:xfrm>
            <a:off x="699977" y="6072206"/>
            <a:ext cx="5063501"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9700" name="Picture 2"/>
          <p:cNvPicPr>
            <a:picLocks noChangeAspect="1" noChangeArrowheads="1"/>
          </p:cNvPicPr>
          <p:nvPr/>
        </p:nvPicPr>
        <p:blipFill>
          <a:blip r:embed="rId17"/>
          <a:srcRect/>
          <a:stretch>
            <a:fillRect/>
          </a:stretch>
        </p:blipFill>
        <p:spPr bwMode="auto">
          <a:xfrm>
            <a:off x="571500" y="1643063"/>
            <a:ext cx="2628900" cy="392906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457200" y="274638"/>
            <a:ext cx="8229600" cy="939800"/>
          </a:xfrm>
        </p:spPr>
        <p:txBody>
          <a:bodyPr/>
          <a:lstStyle/>
          <a:p>
            <a:r>
              <a:rPr lang="ru-RU" smtClean="0"/>
              <a:t>Отто Ган</a:t>
            </a:r>
          </a:p>
        </p:txBody>
      </p:sp>
      <p:sp>
        <p:nvSpPr>
          <p:cNvPr id="3" name="Содержимое 2"/>
          <p:cNvSpPr>
            <a:spLocks noGrp="1"/>
          </p:cNvSpPr>
          <p:nvPr>
            <p:ph idx="1"/>
          </p:nvPr>
        </p:nvSpPr>
        <p:spPr>
          <a:xfrm>
            <a:off x="3357563" y="1285875"/>
            <a:ext cx="5329237" cy="4929188"/>
          </a:xfrm>
        </p:spPr>
        <p:txBody>
          <a:bodyPr rtlCol="0">
            <a:normAutofit fontScale="77500" lnSpcReduction="20000"/>
          </a:bodyPr>
          <a:lstStyle/>
          <a:p>
            <a:pPr fontAlgn="auto">
              <a:spcAft>
                <a:spcPts val="0"/>
              </a:spcAft>
              <a:buFont typeface="Arial" pitchFamily="34" charset="0"/>
              <a:buChar char="•"/>
              <a:defRPr/>
            </a:pPr>
            <a:r>
              <a:rPr lang="ru-RU" sz="2800" dirty="0" smtClean="0">
                <a:cs typeface="Times New Roman" pitchFamily="18" charset="0"/>
              </a:rPr>
              <a:t>Дата рождения </a:t>
            </a:r>
            <a:r>
              <a:rPr lang="ru-RU" sz="2800" u="sng" dirty="0" smtClean="0">
                <a:cs typeface="Times New Roman" pitchFamily="18" charset="0"/>
                <a:hlinkClick r:id="rId2" tooltip="8 марта"/>
              </a:rPr>
              <a:t>8 марта</a:t>
            </a:r>
            <a:r>
              <a:rPr lang="ru-RU" sz="2800" dirty="0" smtClean="0">
                <a:cs typeface="Times New Roman" pitchFamily="18" charset="0"/>
              </a:rPr>
              <a:t> </a:t>
            </a:r>
            <a:r>
              <a:rPr lang="ru-RU" sz="2800" u="sng" dirty="0" smtClean="0">
                <a:cs typeface="Times New Roman" pitchFamily="18" charset="0"/>
                <a:hlinkClick r:id="rId3" tooltip="1879"/>
              </a:rPr>
              <a:t>1879</a:t>
            </a:r>
            <a:r>
              <a:rPr lang="ru-RU" sz="2800" dirty="0" smtClean="0">
                <a:cs typeface="Times New Roman" pitchFamily="18" charset="0"/>
              </a:rPr>
              <a:t> — немецкий химик, учёный-новатор в области </a:t>
            </a:r>
            <a:r>
              <a:rPr lang="ru-RU" sz="2800" u="sng" dirty="0" smtClean="0">
                <a:cs typeface="Times New Roman" pitchFamily="18" charset="0"/>
                <a:hlinkClick r:id="rId4" tooltip="Радиохимия"/>
              </a:rPr>
              <a:t>радиохимии</a:t>
            </a:r>
            <a:r>
              <a:rPr lang="ru-RU" sz="2800" dirty="0" smtClean="0">
                <a:cs typeface="Times New Roman" pitchFamily="18" charset="0"/>
              </a:rPr>
              <a:t>, открывший </a:t>
            </a:r>
            <a:r>
              <a:rPr lang="ru-RU" sz="2800" u="sng" dirty="0" smtClean="0">
                <a:cs typeface="Times New Roman" pitchFamily="18" charset="0"/>
                <a:hlinkClick r:id="rId5" tooltip="Изомерия атомных ядер"/>
              </a:rPr>
              <a:t>ядерную изомерию</a:t>
            </a:r>
            <a:r>
              <a:rPr lang="ru-RU" sz="2800" dirty="0" smtClean="0">
                <a:cs typeface="Times New Roman" pitchFamily="18" charset="0"/>
              </a:rPr>
              <a:t> (Уран Z) и </a:t>
            </a:r>
            <a:r>
              <a:rPr lang="ru-RU" sz="2800" u="sng" dirty="0" smtClean="0">
                <a:cs typeface="Times New Roman" pitchFamily="18" charset="0"/>
                <a:hlinkClick r:id="rId6" tooltip="Деление ядра"/>
              </a:rPr>
              <a:t>расщепление урана</a:t>
            </a:r>
            <a:r>
              <a:rPr lang="ru-RU" sz="2800" dirty="0" smtClean="0">
                <a:cs typeface="Times New Roman" pitchFamily="18" charset="0"/>
              </a:rPr>
              <a:t>. В 1920-х годах  разработал метод применения радиоизотопов в химии, включая выращивание кристаллов и использование меченых атомов в химических реакциях и создал тем самым новую область химии — прикладную радиохимию. Решительно выступал против применения </a:t>
            </a:r>
            <a:r>
              <a:rPr lang="ru-RU" sz="2800" u="sng" dirty="0" smtClean="0">
                <a:cs typeface="Times New Roman" pitchFamily="18" charset="0"/>
                <a:hlinkClick r:id="rId7" tooltip="Ядерная энергия"/>
              </a:rPr>
              <a:t>ядерной энергии</a:t>
            </a:r>
            <a:r>
              <a:rPr lang="ru-RU" sz="2800" dirty="0" smtClean="0">
                <a:cs typeface="Times New Roman" pitchFamily="18" charset="0"/>
              </a:rPr>
              <a:t> в военных целях. Он считал такое использование его открытия злоупотреблением и даже преступлением.</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8" action="ppaction://hlinksldjump"/>
          </p:cNvPr>
          <p:cNvSpPr/>
          <p:nvPr/>
        </p:nvSpPr>
        <p:spPr>
          <a:xfrm>
            <a:off x="699977" y="6072206"/>
            <a:ext cx="5063501"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0724" name="Picture 2"/>
          <p:cNvPicPr>
            <a:picLocks noChangeAspect="1" noChangeArrowheads="1"/>
          </p:cNvPicPr>
          <p:nvPr/>
        </p:nvPicPr>
        <p:blipFill>
          <a:blip r:embed="rId9"/>
          <a:srcRect/>
          <a:stretch>
            <a:fillRect/>
          </a:stretch>
        </p:blipFill>
        <p:spPr bwMode="auto">
          <a:xfrm>
            <a:off x="500063" y="1643063"/>
            <a:ext cx="2571750" cy="4192587"/>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457200" y="274638"/>
            <a:ext cx="8229600" cy="939800"/>
          </a:xfrm>
        </p:spPr>
        <p:txBody>
          <a:bodyPr/>
          <a:lstStyle/>
          <a:p>
            <a:r>
              <a:rPr lang="ru-RU" smtClean="0"/>
              <a:t>Джеймс Чедвик</a:t>
            </a:r>
          </a:p>
        </p:txBody>
      </p:sp>
      <p:sp>
        <p:nvSpPr>
          <p:cNvPr id="3" name="Содержимое 2"/>
          <p:cNvSpPr>
            <a:spLocks noGrp="1"/>
          </p:cNvSpPr>
          <p:nvPr>
            <p:ph idx="1"/>
          </p:nvPr>
        </p:nvSpPr>
        <p:spPr>
          <a:xfrm>
            <a:off x="3357563" y="1285875"/>
            <a:ext cx="5329237" cy="4929188"/>
          </a:xfrm>
        </p:spPr>
        <p:txBody>
          <a:bodyPr rtlCol="0">
            <a:normAutofit fontScale="925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20 октября"/>
              </a:rPr>
              <a:t>20 октября</a:t>
            </a:r>
            <a:r>
              <a:rPr lang="ru-RU" sz="2400" dirty="0" smtClean="0">
                <a:cs typeface="Times New Roman" pitchFamily="18" charset="0"/>
              </a:rPr>
              <a:t> </a:t>
            </a:r>
            <a:r>
              <a:rPr lang="ru-RU" sz="2400" u="sng" dirty="0" smtClean="0">
                <a:cs typeface="Times New Roman" pitchFamily="18" charset="0"/>
                <a:hlinkClick r:id="rId3" tooltip="1891"/>
              </a:rPr>
              <a:t>1891</a:t>
            </a:r>
            <a:r>
              <a:rPr lang="ru-RU" sz="2400" dirty="0" smtClean="0">
                <a:cs typeface="Times New Roman" pitchFamily="18" charset="0"/>
              </a:rPr>
              <a:t> — английский </a:t>
            </a:r>
            <a:r>
              <a:rPr lang="ru-RU" sz="2400" u="sng" dirty="0" smtClean="0">
                <a:cs typeface="Times New Roman" pitchFamily="18" charset="0"/>
                <a:hlinkClick r:id="rId4" tooltip="Физик"/>
              </a:rPr>
              <a:t>физик</a:t>
            </a:r>
            <a:r>
              <a:rPr lang="ru-RU" sz="2400" dirty="0" smtClean="0">
                <a:cs typeface="Times New Roman" pitchFamily="18" charset="0"/>
              </a:rPr>
              <a:t>, известный по открытие </a:t>
            </a:r>
            <a:r>
              <a:rPr lang="ru-RU" sz="2400" u="sng" dirty="0" smtClean="0">
                <a:cs typeface="Times New Roman" pitchFamily="18" charset="0"/>
                <a:hlinkClick r:id="rId5" tooltip="Нейтрон"/>
              </a:rPr>
              <a:t>нейтрона</a:t>
            </a:r>
            <a:r>
              <a:rPr lang="ru-RU" sz="2400" dirty="0" smtClean="0">
                <a:cs typeface="Times New Roman" pitchFamily="18" charset="0"/>
              </a:rPr>
              <a:t>, Ученик </a:t>
            </a:r>
            <a:r>
              <a:rPr lang="ru-RU" sz="2400" u="sng" dirty="0" smtClean="0">
                <a:cs typeface="Times New Roman" pitchFamily="18" charset="0"/>
                <a:hlinkClick r:id="rId6" tooltip="Резерфорд, Эрнест"/>
              </a:rPr>
              <a:t>Э.Резерфорда</a:t>
            </a:r>
            <a:r>
              <a:rPr lang="ru-RU" sz="2400" dirty="0" smtClean="0">
                <a:cs typeface="Times New Roman" pitchFamily="18" charset="0"/>
              </a:rPr>
              <a:t>.  В </a:t>
            </a:r>
            <a:r>
              <a:rPr lang="ru-RU" sz="2400" u="sng" dirty="0" smtClean="0">
                <a:cs typeface="Times New Roman" pitchFamily="18" charset="0"/>
                <a:hlinkClick r:id="rId7" tooltip="1920 год"/>
              </a:rPr>
              <a:t>1920 году</a:t>
            </a:r>
            <a:r>
              <a:rPr lang="ru-RU" sz="2400" dirty="0" smtClean="0">
                <a:cs typeface="Times New Roman" pitchFamily="18" charset="0"/>
              </a:rPr>
              <a:t> экспериментально подтвердил равенство заряда ядра порядковому номеру элемента. Изучал искусственное превращение элементов под действием альфа-частиц (совместно с Резерфордом). В </a:t>
            </a:r>
            <a:r>
              <a:rPr lang="ru-RU" sz="2400" u="sng" dirty="0" smtClean="0">
                <a:cs typeface="Times New Roman" pitchFamily="18" charset="0"/>
                <a:hlinkClick r:id="rId8" tooltip="1943 год"/>
              </a:rPr>
              <a:t>1943</a:t>
            </a:r>
            <a:r>
              <a:rPr lang="ru-RU" sz="2400" dirty="0" smtClean="0">
                <a:cs typeface="Times New Roman" pitchFamily="18" charset="0"/>
              </a:rPr>
              <a:t>—</a:t>
            </a:r>
            <a:r>
              <a:rPr lang="ru-RU" sz="2400" u="sng" dirty="0" smtClean="0">
                <a:cs typeface="Times New Roman" pitchFamily="18" charset="0"/>
                <a:hlinkClick r:id="rId9" tooltip="1945 год"/>
              </a:rPr>
              <a:t>1945 гг.</a:t>
            </a:r>
            <a:r>
              <a:rPr lang="ru-RU" sz="2400" dirty="0" smtClean="0">
                <a:cs typeface="Times New Roman" pitchFamily="18" charset="0"/>
              </a:rPr>
              <a:t> возглавлял группу английских учёных, работавших в Лос-Аламосской лаборатории (</a:t>
            </a:r>
            <a:r>
              <a:rPr lang="ru-RU" sz="2400" u="sng" dirty="0" smtClean="0">
                <a:cs typeface="Times New Roman" pitchFamily="18" charset="0"/>
                <a:hlinkClick r:id="rId10" tooltip="США"/>
              </a:rPr>
              <a:t>США</a:t>
            </a:r>
            <a:r>
              <a:rPr lang="ru-RU" sz="2400" dirty="0" smtClean="0">
                <a:cs typeface="Times New Roman" pitchFamily="18" charset="0"/>
              </a:rPr>
              <a:t>) над проектом атомной бомбы.</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1" action="ppaction://hlinksldjump"/>
          </p:cNvPr>
          <p:cNvSpPr/>
          <p:nvPr/>
        </p:nvSpPr>
        <p:spPr>
          <a:xfrm>
            <a:off x="699977" y="6072206"/>
            <a:ext cx="5063501"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1748" name="Picture 2"/>
          <p:cNvPicPr>
            <a:picLocks noChangeAspect="1" noChangeArrowheads="1"/>
          </p:cNvPicPr>
          <p:nvPr/>
        </p:nvPicPr>
        <p:blipFill>
          <a:blip r:embed="rId12"/>
          <a:srcRect/>
          <a:stretch>
            <a:fillRect/>
          </a:stretch>
        </p:blipFill>
        <p:spPr bwMode="auto">
          <a:xfrm>
            <a:off x="357188" y="1643063"/>
            <a:ext cx="2827337" cy="40005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Прямоугольник 3"/>
          <p:cNvPicPr>
            <a:picLocks noChangeArrowheads="1"/>
          </p:cNvPicPr>
          <p:nvPr/>
        </p:nvPicPr>
        <p:blipFill>
          <a:blip r:embed="rId2"/>
          <a:srcRect/>
          <a:stretch>
            <a:fillRect/>
          </a:stretch>
        </p:blipFill>
        <p:spPr bwMode="auto">
          <a:xfrm>
            <a:off x="1993900" y="255588"/>
            <a:ext cx="5102225" cy="755650"/>
          </a:xfrm>
          <a:prstGeom prst="rect">
            <a:avLst/>
          </a:prstGeom>
          <a:noFill/>
        </p:spPr>
      </p:pic>
      <p:sp>
        <p:nvSpPr>
          <p:cNvPr id="14338" name="Прямоугольник 4"/>
          <p:cNvSpPr>
            <a:spLocks noChangeArrowheads="1"/>
          </p:cNvSpPr>
          <p:nvPr/>
        </p:nvSpPr>
        <p:spPr bwMode="auto">
          <a:xfrm>
            <a:off x="642938" y="1143000"/>
            <a:ext cx="8001000" cy="4524375"/>
          </a:xfrm>
          <a:prstGeom prst="rect">
            <a:avLst/>
          </a:prstGeom>
          <a:noFill/>
          <a:ln w="9525">
            <a:noFill/>
            <a:miter lim="800000"/>
            <a:headEnd/>
            <a:tailEnd/>
          </a:ln>
        </p:spPr>
        <p:txBody>
          <a:bodyPr>
            <a:spAutoFit/>
          </a:bodyPr>
          <a:lstStyle/>
          <a:p>
            <a:pPr algn="ctr"/>
            <a:r>
              <a:rPr lang="ru-RU">
                <a:latin typeface="Times New Roman" pitchFamily="18" charset="0"/>
                <a:cs typeface="Times New Roman" pitchFamily="18" charset="0"/>
              </a:rPr>
              <a:t>Данная презентация является продолжением серии  об  ученых, внесших наибольший вклад в развитие физики. Она  состоит  из нескольких ключевых слайдов, на которых перечислены физики 18-20 веков. Имя или фамилия сопровождается изображением. При этом и имя и изображение являются ссылками на вспомогательные слайды, на которых о данных личностях рассказывается более подробно. На этих слайдах некоторые слова выделены цветом,  это означает , что данное слово является ссылкой на внешний источник, расположенный в сети Интернет. В ходе работы пользователь   выбирает  с помощью мыши имя ученого или его изображение, либо ссылку на следующую страницу. </a:t>
            </a:r>
          </a:p>
          <a:p>
            <a:pPr algn="ctr"/>
            <a:r>
              <a:rPr lang="ru-RU">
                <a:latin typeface="Times New Roman" pitchFamily="18" charset="0"/>
                <a:cs typeface="Times New Roman" pitchFamily="18" charset="0"/>
              </a:rPr>
              <a:t>Чтобы вернуться на основную страницу  со вспомогательной,  нужно нажать ссылку «обратно на ……». Для перехода на  следующую основную страницу  необходимо выбрать ссылку  «на следующую страницу», Для  завершения работы необходимо выбрать ссылку «Завершить презентацию», расположенную на последней основной странице. Надеюсь, что данная презентация окажет  Вам помощь в подготовке к занятиям.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t>Физики второй половины  20 века </a:t>
            </a:r>
            <a:endParaRPr lang="ru-RU" dirty="0"/>
          </a:p>
        </p:txBody>
      </p:sp>
      <p:sp>
        <p:nvSpPr>
          <p:cNvPr id="32770" name="Содержимое 2"/>
          <p:cNvSpPr>
            <a:spLocks noGrp="1"/>
          </p:cNvSpPr>
          <p:nvPr>
            <p:ph idx="1"/>
          </p:nvPr>
        </p:nvSpPr>
        <p:spPr>
          <a:xfrm>
            <a:off x="500063" y="1500188"/>
            <a:ext cx="8229600" cy="4525962"/>
          </a:xfrm>
        </p:spPr>
        <p:txBody>
          <a:bodyPr/>
          <a:lstStyle/>
          <a:p>
            <a:pPr>
              <a:buFont typeface="Arial" charset="0"/>
              <a:buNone/>
            </a:pPr>
            <a:r>
              <a:rPr lang="ru-RU" smtClean="0"/>
              <a:t> </a:t>
            </a:r>
          </a:p>
        </p:txBody>
      </p:sp>
      <p:sp>
        <p:nvSpPr>
          <p:cNvPr id="9" name="Прямоугольник 8">
            <a:hlinkClick r:id="rId2" action="ppaction://hlinksldjump"/>
          </p:cNvPr>
          <p:cNvSpPr/>
          <p:nvPr/>
        </p:nvSpPr>
        <p:spPr>
          <a:xfrm rot="10800000" flipV="1">
            <a:off x="2643174"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Гейзенберг</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285720" y="1785926"/>
            <a:ext cx="2000264"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Ферми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4857752" y="1714488"/>
            <a:ext cx="1899280" cy="461665"/>
          </a:xfrm>
          <a:prstGeom prst="rect">
            <a:avLst/>
          </a:prstGeom>
          <a:noFill/>
        </p:spPr>
        <p:txBody>
          <a:bodyPr>
            <a:spAutoFit/>
          </a:bodyPr>
          <a:lstStyle/>
          <a:p>
            <a:pPr algn="ctr" fontAlgn="auto">
              <a:spcBef>
                <a:spcPts val="0"/>
              </a:spcBef>
              <a:spcAft>
                <a:spcPts val="0"/>
              </a:spcAft>
              <a:defRPr/>
            </a:pPr>
            <a:r>
              <a:rPr lang="ru-RU" sz="24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Штрассман</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7" name="Прямоугольник 16">
            <a:hlinkClick r:id="rId5"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2" name="Прямоугольник 11">
            <a:hlinkClick r:id="rId6" action="ppaction://hlinksldjump"/>
          </p:cNvPr>
          <p:cNvPicPr>
            <a:picLocks noChangeArrowheads="1"/>
          </p:cNvPicPr>
          <p:nvPr/>
        </p:nvPicPr>
        <p:blipFill>
          <a:blip r:embed="rId7"/>
          <a:srcRect/>
          <a:stretch>
            <a:fillRect/>
          </a:stretch>
        </p:blipFill>
        <p:spPr bwMode="auto">
          <a:xfrm>
            <a:off x="6778625" y="1633538"/>
            <a:ext cx="1914525" cy="549275"/>
          </a:xfrm>
          <a:prstGeom prst="rect">
            <a:avLst/>
          </a:prstGeom>
          <a:noFill/>
        </p:spPr>
      </p:pic>
      <p:pic>
        <p:nvPicPr>
          <p:cNvPr id="32776" name="Picture 2">
            <a:hlinkClick r:id="rId3" action="ppaction://hlinksldjump"/>
          </p:cNvPr>
          <p:cNvPicPr>
            <a:picLocks noChangeAspect="1" noChangeArrowheads="1"/>
          </p:cNvPicPr>
          <p:nvPr/>
        </p:nvPicPr>
        <p:blipFill>
          <a:blip r:embed="rId8"/>
          <a:srcRect/>
          <a:stretch>
            <a:fillRect/>
          </a:stretch>
        </p:blipFill>
        <p:spPr bwMode="auto">
          <a:xfrm>
            <a:off x="357188" y="2643188"/>
            <a:ext cx="1928812" cy="2571750"/>
          </a:xfrm>
          <a:prstGeom prst="rect">
            <a:avLst/>
          </a:prstGeom>
          <a:noFill/>
          <a:ln w="9525">
            <a:noFill/>
            <a:miter lim="800000"/>
            <a:headEnd/>
            <a:tailEnd/>
          </a:ln>
        </p:spPr>
      </p:pic>
      <p:pic>
        <p:nvPicPr>
          <p:cNvPr id="32777" name="Picture 2">
            <a:hlinkClick r:id="rId2" action="ppaction://hlinksldjump"/>
          </p:cNvPr>
          <p:cNvPicPr>
            <a:picLocks noChangeAspect="1" noChangeArrowheads="1"/>
          </p:cNvPicPr>
          <p:nvPr/>
        </p:nvPicPr>
        <p:blipFill>
          <a:blip r:embed="rId9"/>
          <a:srcRect/>
          <a:stretch>
            <a:fillRect/>
          </a:stretch>
        </p:blipFill>
        <p:spPr bwMode="auto">
          <a:xfrm>
            <a:off x="2714625" y="2643188"/>
            <a:ext cx="1617663" cy="2571750"/>
          </a:xfrm>
          <a:prstGeom prst="rect">
            <a:avLst/>
          </a:prstGeom>
          <a:noFill/>
          <a:ln w="9525">
            <a:noFill/>
            <a:miter lim="800000"/>
            <a:headEnd/>
            <a:tailEnd/>
          </a:ln>
        </p:spPr>
      </p:pic>
      <p:pic>
        <p:nvPicPr>
          <p:cNvPr id="32778" name="Picture 2">
            <a:hlinkClick r:id="rId4" action="ppaction://hlinksldjump"/>
          </p:cNvPr>
          <p:cNvPicPr>
            <a:picLocks noChangeAspect="1" noChangeArrowheads="1"/>
          </p:cNvPicPr>
          <p:nvPr/>
        </p:nvPicPr>
        <p:blipFill>
          <a:blip r:embed="rId10"/>
          <a:srcRect/>
          <a:stretch>
            <a:fillRect/>
          </a:stretch>
        </p:blipFill>
        <p:spPr bwMode="auto">
          <a:xfrm>
            <a:off x="4714875" y="2571750"/>
            <a:ext cx="2027238" cy="2643188"/>
          </a:xfrm>
          <a:prstGeom prst="rect">
            <a:avLst/>
          </a:prstGeom>
          <a:noFill/>
          <a:ln w="9525">
            <a:noFill/>
            <a:miter lim="800000"/>
            <a:headEnd/>
            <a:tailEnd/>
          </a:ln>
        </p:spPr>
      </p:pic>
      <p:pic>
        <p:nvPicPr>
          <p:cNvPr id="32779" name="Picture 2">
            <a:hlinkClick r:id="rId6" action="ppaction://hlinksldjump"/>
          </p:cNvPr>
          <p:cNvPicPr>
            <a:picLocks noChangeAspect="1" noChangeArrowheads="1"/>
          </p:cNvPicPr>
          <p:nvPr/>
        </p:nvPicPr>
        <p:blipFill>
          <a:blip r:embed="rId11"/>
          <a:srcRect/>
          <a:stretch>
            <a:fillRect/>
          </a:stretch>
        </p:blipFill>
        <p:spPr bwMode="auto">
          <a:xfrm>
            <a:off x="6929438" y="2571750"/>
            <a:ext cx="1868487" cy="264318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a:xfrm>
            <a:off x="457200" y="274638"/>
            <a:ext cx="8229600" cy="939800"/>
          </a:xfrm>
        </p:spPr>
        <p:txBody>
          <a:bodyPr/>
          <a:lstStyle/>
          <a:p>
            <a:r>
              <a:rPr lang="ru-RU" smtClean="0"/>
              <a:t>Энрико Ферми</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a:t>
            </a:r>
            <a:r>
              <a:rPr lang="ru-RU" sz="2400" b="1" dirty="0" smtClean="0">
                <a:cs typeface="Times New Roman" pitchFamily="18" charset="0"/>
              </a:rPr>
              <a:t> </a:t>
            </a:r>
            <a:r>
              <a:rPr lang="ru-RU" sz="2400" dirty="0" smtClean="0">
                <a:cs typeface="Times New Roman" pitchFamily="18" charset="0"/>
              </a:rPr>
              <a:t> </a:t>
            </a:r>
            <a:r>
              <a:rPr lang="ru-RU" sz="2400" u="sng" dirty="0" smtClean="0">
                <a:cs typeface="Times New Roman" pitchFamily="18" charset="0"/>
                <a:hlinkClick r:id="rId2" tooltip="29 сентября"/>
              </a:rPr>
              <a:t>29 сентября</a:t>
            </a:r>
            <a:r>
              <a:rPr lang="ru-RU" sz="2400" dirty="0" smtClean="0">
                <a:cs typeface="Times New Roman" pitchFamily="18" charset="0"/>
              </a:rPr>
              <a:t> </a:t>
            </a:r>
            <a:r>
              <a:rPr lang="ru-RU" sz="2400" u="sng" dirty="0" smtClean="0">
                <a:cs typeface="Times New Roman" pitchFamily="18" charset="0"/>
                <a:hlinkClick r:id="rId3" tooltip="1901"/>
              </a:rPr>
              <a:t>1901</a:t>
            </a:r>
            <a:r>
              <a:rPr lang="ru-RU" sz="2400" dirty="0" smtClean="0">
                <a:cs typeface="Times New Roman" pitchFamily="18" charset="0"/>
              </a:rPr>
              <a:t> —  итало-американский </a:t>
            </a:r>
            <a:r>
              <a:rPr lang="ru-RU" sz="2400" u="sng" dirty="0" smtClean="0">
                <a:cs typeface="Times New Roman" pitchFamily="18" charset="0"/>
                <a:hlinkClick r:id="rId4" tooltip="Физик"/>
              </a:rPr>
              <a:t>физик</a:t>
            </a:r>
            <a:r>
              <a:rPr lang="ru-RU" sz="2400" dirty="0" smtClean="0">
                <a:cs typeface="Times New Roman" pitchFamily="18" charset="0"/>
              </a:rPr>
              <a:t>, внёсший большой вклад в развитие современной теоретической и экспериментальной физики, один из основоположников </a:t>
            </a:r>
            <a:r>
              <a:rPr lang="ru-RU" sz="2400" u="sng" dirty="0" smtClean="0">
                <a:cs typeface="Times New Roman" pitchFamily="18" charset="0"/>
                <a:hlinkClick r:id="rId5" tooltip="Квантовая физика"/>
              </a:rPr>
              <a:t>квантовой физики</a:t>
            </a:r>
            <a:r>
              <a:rPr lang="ru-RU" sz="2400" dirty="0" smtClean="0">
                <a:cs typeface="Times New Roman" pitchFamily="18" charset="0"/>
              </a:rPr>
              <a:t>. Разработал </a:t>
            </a:r>
            <a:r>
              <a:rPr lang="ru-RU" sz="2400" u="sng" dirty="0" smtClean="0">
                <a:cs typeface="Times New Roman" pitchFamily="18" charset="0"/>
                <a:hlinkClick r:id="rId6" tooltip="Статистика Ферми — Дирака"/>
              </a:rPr>
              <a:t>статистику частиц с </a:t>
            </a:r>
            <a:r>
              <a:rPr lang="ru-RU" sz="2400" u="sng" dirty="0" err="1" smtClean="0">
                <a:cs typeface="Times New Roman" pitchFamily="18" charset="0"/>
                <a:hlinkClick r:id="rId6" tooltip="Статистика Ферми — Дирака"/>
              </a:rPr>
              <a:t>полуцелым</a:t>
            </a:r>
            <a:r>
              <a:rPr lang="ru-RU" sz="2400" u="sng" dirty="0" smtClean="0">
                <a:cs typeface="Times New Roman" pitchFamily="18" charset="0"/>
                <a:hlinkClick r:id="rId6" tooltip="Статистика Ферми — Дирака"/>
              </a:rPr>
              <a:t> спином</a:t>
            </a:r>
            <a:r>
              <a:rPr lang="ru-RU" sz="2400" dirty="0" smtClean="0">
                <a:cs typeface="Times New Roman" pitchFamily="18" charset="0"/>
              </a:rPr>
              <a:t> (</a:t>
            </a:r>
            <a:r>
              <a:rPr lang="ru-RU" sz="2400" u="sng" dirty="0" smtClean="0">
                <a:cs typeface="Times New Roman" pitchFamily="18" charset="0"/>
                <a:hlinkClick r:id="rId7" tooltip="Фермион"/>
              </a:rPr>
              <a:t>фермионов</a:t>
            </a:r>
            <a:r>
              <a:rPr lang="ru-RU" sz="2400" u="sng" dirty="0" smtClean="0">
                <a:cs typeface="Times New Roman" pitchFamily="18" charset="0"/>
              </a:rPr>
              <a:t>)</a:t>
            </a:r>
            <a:r>
              <a:rPr lang="ru-RU" sz="2400" dirty="0" smtClean="0">
                <a:cs typeface="Times New Roman" pitchFamily="18" charset="0"/>
              </a:rPr>
              <a:t>. Разработал правила </a:t>
            </a:r>
            <a:r>
              <a:rPr lang="ru-RU" sz="2400" u="sng" dirty="0" smtClean="0">
                <a:cs typeface="Times New Roman" pitchFamily="18" charset="0"/>
                <a:hlinkClick r:id="rId8" tooltip="Квантование (физика)"/>
              </a:rPr>
              <a:t>квантования</a:t>
            </a:r>
            <a:r>
              <a:rPr lang="ru-RU" sz="2400" dirty="0" smtClean="0">
                <a:cs typeface="Times New Roman" pitchFamily="18" charset="0"/>
              </a:rPr>
              <a:t> </a:t>
            </a:r>
            <a:r>
              <a:rPr lang="ru-RU" sz="2400" u="sng" dirty="0" smtClean="0">
                <a:cs typeface="Times New Roman" pitchFamily="18" charset="0"/>
                <a:hlinkClick r:id="rId9" tooltip="Электромагнитное поле"/>
              </a:rPr>
              <a:t>электромагнитного поля</a:t>
            </a:r>
            <a:r>
              <a:rPr lang="ru-RU" sz="2400" dirty="0" smtClean="0">
                <a:cs typeface="Times New Roman" pitchFamily="18" charset="0"/>
              </a:rPr>
              <a:t>. Создал теорию </a:t>
            </a:r>
            <a:r>
              <a:rPr lang="ru-RU" sz="2400" u="sng" dirty="0" smtClean="0">
                <a:cs typeface="Times New Roman" pitchFamily="18" charset="0"/>
                <a:hlinkClick r:id="rId10" tooltip="Бета-распад"/>
              </a:rPr>
              <a:t>бета-распада</a:t>
            </a:r>
            <a:r>
              <a:rPr lang="ru-RU" sz="2400" dirty="0" smtClean="0">
                <a:cs typeface="Times New Roman" pitchFamily="18" charset="0"/>
              </a:rPr>
              <a:t>, прототип  теории </a:t>
            </a:r>
            <a:r>
              <a:rPr lang="ru-RU" sz="2400" u="sng" dirty="0" smtClean="0">
                <a:cs typeface="Times New Roman" pitchFamily="18" charset="0"/>
                <a:hlinkClick r:id="rId11" tooltip="Слабые взаимодействия"/>
              </a:rPr>
              <a:t>слабых взаимодействий</a:t>
            </a:r>
            <a:r>
              <a:rPr lang="ru-RU" sz="2400" dirty="0" smtClean="0">
                <a:cs typeface="Times New Roman" pitchFamily="18" charset="0"/>
              </a:rPr>
              <a:t> </a:t>
            </a:r>
            <a:r>
              <a:rPr lang="ru-RU" sz="2400" u="sng" dirty="0" smtClean="0">
                <a:cs typeface="Times New Roman" pitchFamily="18" charset="0"/>
                <a:hlinkClick r:id="rId12" tooltip="Элементарные частицы"/>
              </a:rPr>
              <a:t>элементарных частиц</a:t>
            </a:r>
            <a:r>
              <a:rPr lang="ru-RU" sz="2400" dirty="0" smtClean="0">
                <a:cs typeface="Times New Roman" pitchFamily="18" charset="0"/>
              </a:rPr>
              <a:t>. Пришёл к выводу, что </a:t>
            </a:r>
            <a:r>
              <a:rPr lang="ru-RU" sz="2400" u="sng" dirty="0" smtClean="0">
                <a:cs typeface="Times New Roman" pitchFamily="18" charset="0"/>
                <a:hlinkClick r:id="rId13" tooltip="Нейтрон"/>
              </a:rPr>
              <a:t>нейтроны</a:t>
            </a:r>
            <a:r>
              <a:rPr lang="ru-RU" sz="2400" dirty="0" smtClean="0">
                <a:cs typeface="Times New Roman" pitchFamily="18" charset="0"/>
              </a:rPr>
              <a:t> должны быть наиболее эффективным орудием для получения </a:t>
            </a:r>
            <a:r>
              <a:rPr lang="ru-RU" sz="2400" u="sng" dirty="0" smtClean="0">
                <a:cs typeface="Times New Roman" pitchFamily="18" charset="0"/>
                <a:hlinkClick r:id="rId14" tooltip="Радиоактивный элемент"/>
              </a:rPr>
              <a:t>радиоактивных элементов</a:t>
            </a:r>
            <a:r>
              <a:rPr lang="ru-RU" sz="2400" dirty="0" smtClean="0">
                <a:cs typeface="Times New Roman" pitchFamily="18" charset="0"/>
              </a:rPr>
              <a:t>. Открыл более 60  </a:t>
            </a:r>
            <a:r>
              <a:rPr lang="ru-RU" sz="2400" u="sng" dirty="0" smtClean="0">
                <a:cs typeface="Times New Roman" pitchFamily="18" charset="0"/>
                <a:hlinkClick r:id="rId15" tooltip="Изотоп"/>
              </a:rPr>
              <a:t>изотопов</a:t>
            </a:r>
            <a:r>
              <a:rPr lang="ru-RU" sz="2400" dirty="0" smtClean="0">
                <a:cs typeface="Times New Roman" pitchFamily="18" charset="0"/>
              </a:rPr>
              <a:t> и  </a:t>
            </a:r>
            <a:r>
              <a:rPr lang="ru-RU" sz="2400" u="sng" dirty="0" smtClean="0">
                <a:cs typeface="Times New Roman" pitchFamily="18" charset="0"/>
                <a:hlinkClick r:id="rId16" tooltip="Замедление нейтронов"/>
              </a:rPr>
              <a:t>замедление нейтронов</a:t>
            </a:r>
            <a:r>
              <a:rPr lang="ru-RU" sz="2400" dirty="0" smtClean="0">
                <a:cs typeface="Times New Roman" pitchFamily="18" charset="0"/>
              </a:rPr>
              <a:t> (эффект Ферми), </a:t>
            </a:r>
            <a:r>
              <a:rPr lang="ru-RU" sz="2400" u="sng" dirty="0" smtClean="0">
                <a:cs typeface="Times New Roman" pitchFamily="18" charset="0"/>
                <a:hlinkClick r:id="rId17" tooltip="Селективное поглощение нейтронов (страница отсутствует)"/>
              </a:rPr>
              <a:t>селективное поглощение нейтронов</a:t>
            </a:r>
            <a:r>
              <a:rPr lang="ru-RU" sz="2400" dirty="0" smtClean="0">
                <a:cs typeface="Times New Roman" pitchFamily="18" charset="0"/>
              </a:rPr>
              <a:t>.</a:t>
            </a:r>
            <a:endParaRPr lang="ru-RU" sz="6800" dirty="0" smtClean="0">
              <a:cs typeface="Times New Roman" pitchFamily="18" charset="0"/>
            </a:endParaRPr>
          </a:p>
        </p:txBody>
      </p:sp>
      <p:sp>
        <p:nvSpPr>
          <p:cNvPr id="6" name="Прямоугольник 5">
            <a:hlinkClick r:id="rId18" action="ppaction://hlinksldjump"/>
          </p:cNvPr>
          <p:cNvSpPr/>
          <p:nvPr/>
        </p:nvSpPr>
        <p:spPr>
          <a:xfrm>
            <a:off x="0" y="6000768"/>
            <a:ext cx="653204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второй половины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3796" name="Picture 2"/>
          <p:cNvPicPr>
            <a:picLocks noChangeAspect="1" noChangeArrowheads="1"/>
          </p:cNvPicPr>
          <p:nvPr/>
        </p:nvPicPr>
        <p:blipFill>
          <a:blip r:embed="rId19"/>
          <a:srcRect/>
          <a:stretch>
            <a:fillRect/>
          </a:stretch>
        </p:blipFill>
        <p:spPr bwMode="auto">
          <a:xfrm>
            <a:off x="285750" y="1643063"/>
            <a:ext cx="2938463" cy="364331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a:xfrm>
            <a:off x="457200" y="274638"/>
            <a:ext cx="8229600" cy="939800"/>
          </a:xfrm>
        </p:spPr>
        <p:txBody>
          <a:bodyPr/>
          <a:lstStyle/>
          <a:p>
            <a:r>
              <a:rPr lang="ru-RU" smtClean="0"/>
              <a:t>Вернер Гейзенберг</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5 декабря"/>
              </a:rPr>
              <a:t>5 декабря</a:t>
            </a:r>
            <a:r>
              <a:rPr lang="ru-RU" sz="2400" dirty="0" smtClean="0">
                <a:cs typeface="Times New Roman" pitchFamily="18" charset="0"/>
              </a:rPr>
              <a:t> </a:t>
            </a:r>
            <a:r>
              <a:rPr lang="ru-RU" sz="2400" u="sng" dirty="0" smtClean="0">
                <a:cs typeface="Times New Roman" pitchFamily="18" charset="0"/>
                <a:hlinkClick r:id="rId3" tooltip="1901 год"/>
              </a:rPr>
              <a:t>1901</a:t>
            </a:r>
            <a:r>
              <a:rPr lang="ru-RU" sz="2400" dirty="0" smtClean="0">
                <a:cs typeface="Times New Roman" pitchFamily="18" charset="0"/>
              </a:rPr>
              <a:t> — </a:t>
            </a:r>
            <a:r>
              <a:rPr lang="ru-RU" sz="2400" u="sng" dirty="0" smtClean="0">
                <a:cs typeface="Times New Roman" pitchFamily="18" charset="0"/>
                <a:hlinkClick r:id="rId4" tooltip="Германия"/>
              </a:rPr>
              <a:t>немецкий</a:t>
            </a:r>
            <a:r>
              <a:rPr lang="ru-RU" sz="2400" dirty="0" smtClean="0">
                <a:cs typeface="Times New Roman" pitchFamily="18" charset="0"/>
              </a:rPr>
              <a:t> </a:t>
            </a:r>
            <a:r>
              <a:rPr lang="ru-RU" sz="2400" u="sng" dirty="0" smtClean="0">
                <a:cs typeface="Times New Roman" pitchFamily="18" charset="0"/>
                <a:hlinkClick r:id="rId5" tooltip="Физик"/>
              </a:rPr>
              <a:t>физик</a:t>
            </a:r>
            <a:r>
              <a:rPr lang="ru-RU" sz="2400" dirty="0" smtClean="0">
                <a:cs typeface="Times New Roman" pitchFamily="18" charset="0"/>
              </a:rPr>
              <a:t>-</a:t>
            </a:r>
            <a:r>
              <a:rPr lang="ru-RU" sz="2400" u="sng" dirty="0" smtClean="0">
                <a:cs typeface="Times New Roman" pitchFamily="18" charset="0"/>
                <a:hlinkClick r:id="rId6" tooltip="Теоретическая физика"/>
              </a:rPr>
              <a:t>теоретик</a:t>
            </a:r>
            <a:r>
              <a:rPr lang="ru-RU" sz="2400" dirty="0" smtClean="0">
                <a:cs typeface="Times New Roman" pitchFamily="18" charset="0"/>
              </a:rPr>
              <a:t>, один из создателей </a:t>
            </a:r>
            <a:r>
              <a:rPr lang="ru-RU" sz="2400" u="sng" dirty="0" smtClean="0">
                <a:cs typeface="Times New Roman" pitchFamily="18" charset="0"/>
                <a:hlinkClick r:id="rId7" tooltip="Квантовая механика"/>
              </a:rPr>
              <a:t>квантовой механики</a:t>
            </a:r>
            <a:r>
              <a:rPr lang="ru-RU" sz="2400" dirty="0" smtClean="0">
                <a:cs typeface="Times New Roman" pitchFamily="18" charset="0"/>
              </a:rPr>
              <a:t>. Автор ряда фундаментальных результатов в квантовой теории: заложил основы </a:t>
            </a:r>
            <a:r>
              <a:rPr lang="ru-RU" sz="2400" u="sng" dirty="0" smtClean="0">
                <a:cs typeface="Times New Roman" pitchFamily="18" charset="0"/>
                <a:hlinkClick r:id="rId8" tooltip="Матричная механика"/>
              </a:rPr>
              <a:t>матричной механики</a:t>
            </a:r>
            <a:r>
              <a:rPr lang="ru-RU" sz="2400" dirty="0" smtClean="0">
                <a:cs typeface="Times New Roman" pitchFamily="18" charset="0"/>
              </a:rPr>
              <a:t>, сформулировал </a:t>
            </a:r>
            <a:r>
              <a:rPr lang="ru-RU" sz="2400" u="sng" dirty="0" smtClean="0">
                <a:cs typeface="Times New Roman" pitchFamily="18" charset="0"/>
                <a:hlinkClick r:id="rId9" tooltip="Соотношение неопределённостей"/>
              </a:rPr>
              <a:t>соотношение неопределённостей</a:t>
            </a:r>
            <a:r>
              <a:rPr lang="ru-RU" sz="2400" dirty="0" smtClean="0">
                <a:cs typeface="Times New Roman" pitchFamily="18" charset="0"/>
              </a:rPr>
              <a:t>, применил формализм квантовой механики к проблемам </a:t>
            </a:r>
            <a:r>
              <a:rPr lang="ru-RU" sz="2400" u="sng" dirty="0" smtClean="0">
                <a:cs typeface="Times New Roman" pitchFamily="18" charset="0"/>
                <a:hlinkClick r:id="rId10" tooltip="Ферромагнетизм"/>
              </a:rPr>
              <a:t>ферромагнетизма</a:t>
            </a:r>
            <a:r>
              <a:rPr lang="ru-RU" sz="2400" dirty="0" smtClean="0">
                <a:cs typeface="Times New Roman" pitchFamily="18" charset="0"/>
              </a:rPr>
              <a:t>,  аномального </a:t>
            </a:r>
            <a:r>
              <a:rPr lang="ru-RU" sz="2400" u="sng" dirty="0" smtClean="0">
                <a:cs typeface="Times New Roman" pitchFamily="18" charset="0"/>
                <a:hlinkClick r:id="rId11" tooltip="Эффект Зеемана"/>
              </a:rPr>
              <a:t>эффекта Зеемана</a:t>
            </a:r>
            <a:r>
              <a:rPr lang="ru-RU" sz="2400" dirty="0" smtClean="0">
                <a:cs typeface="Times New Roman" pitchFamily="18" charset="0"/>
              </a:rPr>
              <a:t> и прочим. Участвовал в развитии </a:t>
            </a:r>
            <a:r>
              <a:rPr lang="ru-RU" sz="2400" u="sng" dirty="0" smtClean="0">
                <a:cs typeface="Times New Roman" pitchFamily="18" charset="0"/>
                <a:hlinkClick r:id="rId12" tooltip="Квантовая электродинамика"/>
              </a:rPr>
              <a:t>квантовой электродинамики</a:t>
            </a:r>
            <a:r>
              <a:rPr lang="ru-RU" sz="2400" dirty="0" smtClean="0">
                <a:cs typeface="Times New Roman" pitchFamily="18" charset="0"/>
              </a:rPr>
              <a:t> (теория Гейзенберга — </a:t>
            </a:r>
            <a:r>
              <a:rPr lang="ru-RU" sz="2400" u="sng" dirty="0" smtClean="0">
                <a:cs typeface="Times New Roman" pitchFamily="18" charset="0"/>
                <a:hlinkClick r:id="rId13" tooltip="Паули, Вольфганг"/>
              </a:rPr>
              <a:t>Паули</a:t>
            </a:r>
            <a:r>
              <a:rPr lang="ru-RU" sz="2400" dirty="0" smtClean="0">
                <a:cs typeface="Times New Roman" pitchFamily="18" charset="0"/>
              </a:rPr>
              <a:t>) и </a:t>
            </a:r>
            <a:r>
              <a:rPr lang="ru-RU" sz="2400" u="sng" dirty="0" smtClean="0">
                <a:cs typeface="Times New Roman" pitchFamily="18" charset="0"/>
                <a:hlinkClick r:id="rId14" tooltip="Квантовая теория поля"/>
              </a:rPr>
              <a:t>квантовой теории поля</a:t>
            </a:r>
            <a:r>
              <a:rPr lang="ru-RU" sz="2400" dirty="0" smtClean="0">
                <a:cs typeface="Times New Roman" pitchFamily="18" charset="0"/>
              </a:rPr>
              <a:t>, предпринимал попытки создания </a:t>
            </a:r>
            <a:r>
              <a:rPr lang="ru-RU" sz="2400" u="sng" dirty="0" smtClean="0">
                <a:cs typeface="Times New Roman" pitchFamily="18" charset="0"/>
                <a:hlinkClick r:id="rId15" tooltip="Единая теория поля"/>
              </a:rPr>
              <a:t>единой теории поля</a:t>
            </a:r>
            <a:r>
              <a:rPr lang="ru-RU" sz="2400" dirty="0" smtClean="0">
                <a:cs typeface="Times New Roman" pitchFamily="18" charset="0"/>
              </a:rPr>
              <a:t>. Ведущий теоретик </a:t>
            </a:r>
            <a:r>
              <a:rPr lang="ru-RU" sz="2400" u="sng" dirty="0" smtClean="0">
                <a:cs typeface="Times New Roman" pitchFamily="18" charset="0"/>
                <a:hlinkClick r:id="rId16" tooltip="Немецкая ядерная программа"/>
              </a:rPr>
              <a:t>немецкого ядерного проекта</a:t>
            </a:r>
            <a:r>
              <a:rPr lang="ru-RU" sz="2400" dirty="0" smtClean="0">
                <a:cs typeface="Times New Roman" pitchFamily="18" charset="0"/>
              </a:rPr>
              <a:t>. Изучал  физику </a:t>
            </a:r>
            <a:r>
              <a:rPr lang="ru-RU" sz="2400" u="sng" dirty="0" smtClean="0">
                <a:cs typeface="Times New Roman" pitchFamily="18" charset="0"/>
                <a:hlinkClick r:id="rId17" tooltip="Космические лучи"/>
              </a:rPr>
              <a:t>космических лучей</a:t>
            </a:r>
            <a:r>
              <a:rPr lang="ru-RU" sz="2400" dirty="0" smtClean="0">
                <a:cs typeface="Times New Roman" pitchFamily="18" charset="0"/>
              </a:rPr>
              <a:t>, теорию </a:t>
            </a:r>
            <a:r>
              <a:rPr lang="ru-RU" sz="2400" u="sng" dirty="0" smtClean="0">
                <a:cs typeface="Times New Roman" pitchFamily="18" charset="0"/>
                <a:hlinkClick r:id="rId18" tooltip="Турбулентность"/>
              </a:rPr>
              <a:t>турбулентности</a:t>
            </a:r>
            <a:r>
              <a:rPr lang="ru-RU" sz="2400" dirty="0" smtClean="0">
                <a:cs typeface="Times New Roman" pitchFamily="18" charset="0"/>
              </a:rPr>
              <a:t>.</a:t>
            </a:r>
          </a:p>
          <a:p>
            <a:pPr fontAlgn="auto">
              <a:spcAft>
                <a:spcPts val="0"/>
              </a:spcAft>
              <a:buFont typeface="Arial" pitchFamily="34" charset="0"/>
              <a:buChar char="•"/>
              <a:defRPr/>
            </a:pPr>
            <a:endParaRPr lang="ru-RU" sz="6800" dirty="0" smtClean="0">
              <a:cs typeface="Times New Roman" pitchFamily="18" charset="0"/>
            </a:endParaRPr>
          </a:p>
        </p:txBody>
      </p:sp>
      <p:sp>
        <p:nvSpPr>
          <p:cNvPr id="6" name="Прямоугольник 5">
            <a:hlinkClick r:id="rId19" action="ppaction://hlinksldjump"/>
          </p:cNvPr>
          <p:cNvSpPr/>
          <p:nvPr/>
        </p:nvSpPr>
        <p:spPr>
          <a:xfrm>
            <a:off x="0" y="6143644"/>
            <a:ext cx="653204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второй половины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4820" name="Picture 2"/>
          <p:cNvPicPr>
            <a:picLocks noChangeAspect="1" noChangeArrowheads="1"/>
          </p:cNvPicPr>
          <p:nvPr/>
        </p:nvPicPr>
        <p:blipFill>
          <a:blip r:embed="rId20"/>
          <a:srcRect/>
          <a:stretch>
            <a:fillRect/>
          </a:stretch>
        </p:blipFill>
        <p:spPr bwMode="auto">
          <a:xfrm>
            <a:off x="642938" y="1643063"/>
            <a:ext cx="2428875" cy="3862387"/>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Заголовок 1"/>
          <p:cNvSpPr>
            <a:spLocks noGrp="1"/>
          </p:cNvSpPr>
          <p:nvPr>
            <p:ph type="title"/>
          </p:nvPr>
        </p:nvSpPr>
        <p:spPr>
          <a:xfrm>
            <a:off x="457200" y="274638"/>
            <a:ext cx="8229600" cy="939800"/>
          </a:xfrm>
        </p:spPr>
        <p:txBody>
          <a:bodyPr/>
          <a:lstStyle/>
          <a:p>
            <a:r>
              <a:rPr lang="ru-RU" smtClean="0"/>
              <a:t>Фриц Штрассман</a:t>
            </a:r>
          </a:p>
        </p:txBody>
      </p:sp>
      <p:sp>
        <p:nvSpPr>
          <p:cNvPr id="35842" name="Содержимое 2"/>
          <p:cNvSpPr>
            <a:spLocks noGrp="1"/>
          </p:cNvSpPr>
          <p:nvPr>
            <p:ph idx="1"/>
          </p:nvPr>
        </p:nvSpPr>
        <p:spPr>
          <a:xfrm>
            <a:off x="3357563" y="1285875"/>
            <a:ext cx="5329237" cy="4929188"/>
          </a:xfrm>
        </p:spPr>
        <p:txBody>
          <a:bodyPr/>
          <a:lstStyle/>
          <a:p>
            <a:r>
              <a:rPr lang="ru-RU" sz="2200" smtClean="0">
                <a:cs typeface="Times New Roman" pitchFamily="18" charset="0"/>
              </a:rPr>
              <a:t>Дата рождения </a:t>
            </a:r>
            <a:r>
              <a:rPr lang="ru-RU" sz="2200" u="sng" smtClean="0">
                <a:cs typeface="Times New Roman" pitchFamily="18" charset="0"/>
                <a:hlinkClick r:id="rId2" tooltip="22 февраля"/>
              </a:rPr>
              <a:t>22 февраля</a:t>
            </a:r>
            <a:r>
              <a:rPr lang="ru-RU" sz="2200" smtClean="0">
                <a:cs typeface="Times New Roman" pitchFamily="18" charset="0"/>
              </a:rPr>
              <a:t> </a:t>
            </a:r>
            <a:r>
              <a:rPr lang="ru-RU" sz="2200" u="sng" smtClean="0">
                <a:cs typeface="Times New Roman" pitchFamily="18" charset="0"/>
                <a:hlinkClick r:id="rId3" tooltip="1902"/>
              </a:rPr>
              <a:t>1902</a:t>
            </a:r>
            <a:r>
              <a:rPr lang="ru-RU" sz="2200" smtClean="0">
                <a:cs typeface="Times New Roman" pitchFamily="18" charset="0"/>
              </a:rPr>
              <a:t> — немецкий </a:t>
            </a:r>
            <a:r>
              <a:rPr lang="ru-RU" sz="2200" u="sng" smtClean="0">
                <a:cs typeface="Times New Roman" pitchFamily="18" charset="0"/>
                <a:hlinkClick r:id="rId4" tooltip="Химик"/>
              </a:rPr>
              <a:t>химик</a:t>
            </a:r>
            <a:r>
              <a:rPr lang="ru-RU" sz="2200" smtClean="0">
                <a:cs typeface="Times New Roman" pitchFamily="18" charset="0"/>
              </a:rPr>
              <a:t> и </a:t>
            </a:r>
            <a:r>
              <a:rPr lang="ru-RU" sz="2200" u="sng" smtClean="0">
                <a:cs typeface="Times New Roman" pitchFamily="18" charset="0"/>
                <a:hlinkClick r:id="rId5" tooltip="Физик"/>
              </a:rPr>
              <a:t>физик</a:t>
            </a:r>
            <a:r>
              <a:rPr lang="ru-RU" sz="2200" smtClean="0">
                <a:cs typeface="Times New Roman" pitchFamily="18" charset="0"/>
              </a:rPr>
              <a:t>. Изучал процессы </a:t>
            </a:r>
            <a:r>
              <a:rPr lang="ru-RU" sz="2200" u="sng" smtClean="0">
                <a:cs typeface="Times New Roman" pitchFamily="18" charset="0"/>
                <a:hlinkClick r:id="rId6" tooltip="Деление ядер"/>
              </a:rPr>
              <a:t>ядерного деления</a:t>
            </a:r>
            <a:r>
              <a:rPr lang="ru-RU" sz="2200" smtClean="0">
                <a:cs typeface="Times New Roman" pitchFamily="18" charset="0"/>
              </a:rPr>
              <a:t>, свойства радиоактивных </a:t>
            </a:r>
            <a:r>
              <a:rPr lang="ru-RU" sz="2200" u="sng" smtClean="0">
                <a:cs typeface="Times New Roman" pitchFamily="18" charset="0"/>
                <a:hlinkClick r:id="rId7" tooltip="Изотоп"/>
              </a:rPr>
              <a:t>изотопов</a:t>
            </a:r>
            <a:r>
              <a:rPr lang="ru-RU" sz="2200" smtClean="0">
                <a:cs typeface="Times New Roman" pitchFamily="18" charset="0"/>
              </a:rPr>
              <a:t> </a:t>
            </a:r>
            <a:r>
              <a:rPr lang="ru-RU" sz="2200" u="sng" smtClean="0">
                <a:cs typeface="Times New Roman" pitchFamily="18" charset="0"/>
                <a:hlinkClick r:id="rId8" tooltip="Уран (элемент)"/>
              </a:rPr>
              <a:t>урана</a:t>
            </a:r>
            <a:r>
              <a:rPr lang="ru-RU" sz="2200" smtClean="0">
                <a:cs typeface="Times New Roman" pitchFamily="18" charset="0"/>
              </a:rPr>
              <a:t> и </a:t>
            </a:r>
            <a:r>
              <a:rPr lang="ru-RU" sz="2200" u="sng" smtClean="0">
                <a:cs typeface="Times New Roman" pitchFamily="18" charset="0"/>
                <a:hlinkClick r:id="rId9" tooltip="Торий"/>
              </a:rPr>
              <a:t>тория</a:t>
            </a:r>
            <a:r>
              <a:rPr lang="ru-RU" sz="2200" smtClean="0">
                <a:cs typeface="Times New Roman" pitchFamily="18" charset="0"/>
              </a:rPr>
              <a:t>. В </a:t>
            </a:r>
            <a:r>
              <a:rPr lang="ru-RU" sz="2200" u="sng" smtClean="0">
                <a:cs typeface="Times New Roman" pitchFamily="18" charset="0"/>
                <a:hlinkClick r:id="rId10" tooltip="1938"/>
              </a:rPr>
              <a:t>1938</a:t>
            </a:r>
            <a:r>
              <a:rPr lang="ru-RU" sz="2200" smtClean="0">
                <a:cs typeface="Times New Roman" pitchFamily="18" charset="0"/>
              </a:rPr>
              <a:t> совместно с </a:t>
            </a:r>
            <a:r>
              <a:rPr lang="ru-RU" sz="2200" u="sng" smtClean="0">
                <a:cs typeface="Times New Roman" pitchFamily="18" charset="0"/>
                <a:hlinkClick r:id="rId11" tooltip="Ган, Отто"/>
              </a:rPr>
              <a:t>О. Ганом</a:t>
            </a:r>
            <a:r>
              <a:rPr lang="ru-RU" sz="2200" smtClean="0">
                <a:cs typeface="Times New Roman" pitchFamily="18" charset="0"/>
              </a:rPr>
              <a:t> открыл </a:t>
            </a:r>
            <a:r>
              <a:rPr lang="ru-RU" sz="2200" u="sng" smtClean="0">
                <a:cs typeface="Times New Roman" pitchFamily="18" charset="0"/>
                <a:hlinkClick r:id="rId6" tooltip="Деление ядер"/>
              </a:rPr>
              <a:t>деление ядер</a:t>
            </a:r>
            <a:r>
              <a:rPr lang="ru-RU" sz="2200" smtClean="0">
                <a:cs typeface="Times New Roman" pitchFamily="18" charset="0"/>
              </a:rPr>
              <a:t> урана при бомбардировке их </a:t>
            </a:r>
            <a:r>
              <a:rPr lang="ru-RU" sz="2200" u="sng" smtClean="0">
                <a:cs typeface="Times New Roman" pitchFamily="18" charset="0"/>
                <a:hlinkClick r:id="rId12" tooltip="Нейтрон"/>
              </a:rPr>
              <a:t>нейтронами</a:t>
            </a:r>
            <a:r>
              <a:rPr lang="ru-RU" sz="2200" smtClean="0">
                <a:cs typeface="Times New Roman" pitchFamily="18" charset="0"/>
              </a:rPr>
              <a:t>, химическими методами доказал факт деления.</a:t>
            </a:r>
          </a:p>
          <a:p>
            <a:endParaRPr lang="ru-RU" sz="6800" smtClean="0">
              <a:cs typeface="Times New Roman" pitchFamily="18" charset="0"/>
            </a:endParaRPr>
          </a:p>
        </p:txBody>
      </p:sp>
      <p:sp>
        <p:nvSpPr>
          <p:cNvPr id="6" name="Прямоугольник 5">
            <a:hlinkClick r:id="rId13" action="ppaction://hlinksldjump"/>
          </p:cNvPr>
          <p:cNvSpPr/>
          <p:nvPr/>
        </p:nvSpPr>
        <p:spPr>
          <a:xfrm>
            <a:off x="0" y="6143644"/>
            <a:ext cx="653204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второй половины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5844" name="Picture 2"/>
          <p:cNvPicPr>
            <a:picLocks noChangeAspect="1" noChangeArrowheads="1"/>
          </p:cNvPicPr>
          <p:nvPr/>
        </p:nvPicPr>
        <p:blipFill>
          <a:blip r:embed="rId14"/>
          <a:srcRect/>
          <a:stretch>
            <a:fillRect/>
          </a:stretch>
        </p:blipFill>
        <p:spPr bwMode="auto">
          <a:xfrm>
            <a:off x="428625" y="1643063"/>
            <a:ext cx="2957513" cy="38576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a:xfrm>
            <a:off x="457200" y="274638"/>
            <a:ext cx="8229600" cy="939800"/>
          </a:xfrm>
        </p:spPr>
        <p:txBody>
          <a:bodyPr/>
          <a:lstStyle/>
          <a:p>
            <a:r>
              <a:rPr lang="ru-RU" smtClean="0"/>
              <a:t>Поль Адриен Морис Дирак</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8 августа"/>
              </a:rPr>
              <a:t>8 августа</a:t>
            </a:r>
            <a:r>
              <a:rPr lang="ru-RU" sz="2400" dirty="0" smtClean="0">
                <a:cs typeface="Times New Roman" pitchFamily="18" charset="0"/>
              </a:rPr>
              <a:t> </a:t>
            </a:r>
            <a:r>
              <a:rPr lang="ru-RU" sz="2400" u="sng" dirty="0" smtClean="0">
                <a:cs typeface="Times New Roman" pitchFamily="18" charset="0"/>
                <a:hlinkClick r:id="rId3" tooltip="1902"/>
              </a:rPr>
              <a:t>1902</a:t>
            </a:r>
            <a:r>
              <a:rPr lang="ru-RU" sz="2400" dirty="0" smtClean="0">
                <a:cs typeface="Times New Roman" pitchFamily="18" charset="0"/>
              </a:rPr>
              <a:t> — </a:t>
            </a:r>
            <a:r>
              <a:rPr lang="ru-RU" sz="2400" u="sng" dirty="0" smtClean="0">
                <a:cs typeface="Times New Roman" pitchFamily="18" charset="0"/>
                <a:hlinkClick r:id="rId4" tooltip="Великобритания"/>
              </a:rPr>
              <a:t>английский</a:t>
            </a:r>
            <a:r>
              <a:rPr lang="ru-RU" sz="2400" dirty="0" smtClean="0">
                <a:cs typeface="Times New Roman" pitchFamily="18" charset="0"/>
              </a:rPr>
              <a:t> </a:t>
            </a:r>
            <a:r>
              <a:rPr lang="ru-RU" sz="2400" u="sng" dirty="0" smtClean="0">
                <a:cs typeface="Times New Roman" pitchFamily="18" charset="0"/>
                <a:hlinkClick r:id="rId5" tooltip="Физик"/>
              </a:rPr>
              <a:t>физик</a:t>
            </a:r>
            <a:r>
              <a:rPr lang="ru-RU" sz="2400" dirty="0" smtClean="0">
                <a:cs typeface="Times New Roman" pitchFamily="18" charset="0"/>
              </a:rPr>
              <a:t>-теоретик, один из создателей </a:t>
            </a:r>
            <a:r>
              <a:rPr lang="ru-RU" sz="2400" u="sng" dirty="0" smtClean="0">
                <a:cs typeface="Times New Roman" pitchFamily="18" charset="0"/>
                <a:hlinkClick r:id="rId6" tooltip="Квантовая механика"/>
              </a:rPr>
              <a:t>квантовой механики</a:t>
            </a:r>
            <a:r>
              <a:rPr lang="ru-RU" sz="2400" dirty="0" smtClean="0">
                <a:cs typeface="Times New Roman" pitchFamily="18" charset="0"/>
              </a:rPr>
              <a:t>. Работы Дирака посвящены </a:t>
            </a:r>
            <a:r>
              <a:rPr lang="ru-RU" sz="2400" u="sng" dirty="0" smtClean="0">
                <a:cs typeface="Times New Roman" pitchFamily="18" charset="0"/>
                <a:hlinkClick r:id="rId7" tooltip="Квантовая физика"/>
              </a:rPr>
              <a:t>квантовой физике</a:t>
            </a:r>
            <a:r>
              <a:rPr lang="ru-RU" sz="2400" dirty="0" smtClean="0">
                <a:cs typeface="Times New Roman" pitchFamily="18" charset="0"/>
              </a:rPr>
              <a:t>, </a:t>
            </a:r>
            <a:r>
              <a:rPr lang="ru-RU" sz="2400" u="sng" dirty="0" smtClean="0">
                <a:cs typeface="Times New Roman" pitchFamily="18" charset="0"/>
                <a:hlinkClick r:id="rId8" tooltip="Теория элементарных частиц"/>
              </a:rPr>
              <a:t>теории элементарных частиц</a:t>
            </a:r>
            <a:r>
              <a:rPr lang="ru-RU" sz="2400" dirty="0" smtClean="0">
                <a:cs typeface="Times New Roman" pitchFamily="18" charset="0"/>
              </a:rPr>
              <a:t>, </a:t>
            </a:r>
            <a:r>
              <a:rPr lang="ru-RU" sz="2400" u="sng" dirty="0" smtClean="0">
                <a:cs typeface="Times New Roman" pitchFamily="18" charset="0"/>
                <a:hlinkClick r:id="rId9" tooltip="Общая теория относительности"/>
              </a:rPr>
              <a:t>общей теории относительности</a:t>
            </a:r>
            <a:r>
              <a:rPr lang="ru-RU" sz="2400" dirty="0" smtClean="0">
                <a:cs typeface="Times New Roman" pitchFamily="18" charset="0"/>
              </a:rPr>
              <a:t>. Автор трудов по </a:t>
            </a:r>
            <a:r>
              <a:rPr lang="ru-RU" sz="2400" u="sng" dirty="0" smtClean="0">
                <a:cs typeface="Times New Roman" pitchFamily="18" charset="0"/>
                <a:hlinkClick r:id="rId6" tooltip="Квантовая механика"/>
              </a:rPr>
              <a:t>квантовой механике</a:t>
            </a:r>
            <a:r>
              <a:rPr lang="ru-RU" sz="2400" dirty="0" smtClean="0">
                <a:cs typeface="Times New Roman" pitchFamily="18" charset="0"/>
              </a:rPr>
              <a:t>, </a:t>
            </a:r>
            <a:r>
              <a:rPr lang="ru-RU" sz="2400" u="sng" dirty="0" smtClean="0">
                <a:cs typeface="Times New Roman" pitchFamily="18" charset="0"/>
                <a:hlinkClick r:id="rId10" tooltip="Квантовая электродинамика"/>
              </a:rPr>
              <a:t>квантовой электродинамике</a:t>
            </a:r>
            <a:r>
              <a:rPr lang="ru-RU" sz="2400" dirty="0" smtClean="0">
                <a:cs typeface="Times New Roman" pitchFamily="18" charset="0"/>
              </a:rPr>
              <a:t> и </a:t>
            </a:r>
            <a:r>
              <a:rPr lang="ru-RU" sz="2400" u="sng" dirty="0" smtClean="0">
                <a:cs typeface="Times New Roman" pitchFamily="18" charset="0"/>
                <a:hlinkClick r:id="rId11" tooltip="Квантовая теория поля"/>
              </a:rPr>
              <a:t>квантовой теории поля</a:t>
            </a:r>
            <a:r>
              <a:rPr lang="ru-RU" sz="2400" dirty="0" smtClean="0">
                <a:cs typeface="Times New Roman" pitchFamily="18" charset="0"/>
              </a:rPr>
              <a:t>. Предложил </a:t>
            </a:r>
            <a:r>
              <a:rPr lang="ru-RU" sz="2400" u="sng" dirty="0" smtClean="0">
                <a:cs typeface="Times New Roman" pitchFamily="18" charset="0"/>
                <a:hlinkClick r:id="rId12" tooltip="Уравнение Дирака"/>
              </a:rPr>
              <a:t>релятивистское уравнение электрона</a:t>
            </a:r>
            <a:r>
              <a:rPr lang="ru-RU" sz="2400" dirty="0" smtClean="0">
                <a:cs typeface="Times New Roman" pitchFamily="18" charset="0"/>
              </a:rPr>
              <a:t>, что объяснило </a:t>
            </a:r>
            <a:r>
              <a:rPr lang="ru-RU" sz="2400" u="sng" dirty="0" smtClean="0">
                <a:cs typeface="Times New Roman" pitchFamily="18" charset="0"/>
                <a:hlinkClick r:id="rId13" tooltip="Спин"/>
              </a:rPr>
              <a:t>спин</a:t>
            </a:r>
            <a:r>
              <a:rPr lang="ru-RU" sz="2400" dirty="0" smtClean="0">
                <a:cs typeface="Times New Roman" pitchFamily="18" charset="0"/>
              </a:rPr>
              <a:t>, Ввел представление об </a:t>
            </a:r>
            <a:r>
              <a:rPr lang="ru-RU" sz="2400" u="sng" dirty="0" smtClean="0">
                <a:cs typeface="Times New Roman" pitchFamily="18" charset="0"/>
                <a:hlinkClick r:id="rId14" tooltip="Античастицы"/>
              </a:rPr>
              <a:t>античастицах</a:t>
            </a:r>
            <a:r>
              <a:rPr lang="ru-RU" sz="2400" dirty="0" smtClean="0">
                <a:cs typeface="Times New Roman" pitchFamily="18" charset="0"/>
              </a:rPr>
              <a:t>. К другим известным результатам Дирака относятся </a:t>
            </a:r>
            <a:r>
              <a:rPr lang="ru-RU" sz="2400" u="sng" dirty="0" smtClean="0">
                <a:cs typeface="Times New Roman" pitchFamily="18" charset="0"/>
                <a:hlinkClick r:id="rId15" tooltip="Распределение Ферми — Дирака"/>
              </a:rPr>
              <a:t>статистическое распределение для фермионов</a:t>
            </a:r>
            <a:r>
              <a:rPr lang="ru-RU" sz="2400" dirty="0" smtClean="0">
                <a:cs typeface="Times New Roman" pitchFamily="18" charset="0"/>
              </a:rPr>
              <a:t>, концепция </a:t>
            </a:r>
            <a:r>
              <a:rPr lang="ru-RU" sz="2400" u="sng" dirty="0" smtClean="0">
                <a:cs typeface="Times New Roman" pitchFamily="18" charset="0"/>
                <a:hlinkClick r:id="rId16" tooltip="Магнитный монополь"/>
              </a:rPr>
              <a:t>магнитного монополя</a:t>
            </a:r>
            <a:r>
              <a:rPr lang="ru-RU" sz="2400" dirty="0" smtClean="0">
                <a:cs typeface="Times New Roman" pitchFamily="18" charset="0"/>
              </a:rPr>
              <a:t>, гипотеза больших чисел, гамильтонова формулировка теории гравитации.</a:t>
            </a:r>
          </a:p>
          <a:p>
            <a:pPr fontAlgn="auto">
              <a:spcAft>
                <a:spcPts val="0"/>
              </a:spcAft>
              <a:buFont typeface="Arial" pitchFamily="34" charset="0"/>
              <a:buChar char="•"/>
              <a:defRPr/>
            </a:pPr>
            <a:endParaRPr lang="ru-RU" sz="6800" dirty="0" smtClean="0">
              <a:cs typeface="Times New Roman" pitchFamily="18" charset="0"/>
            </a:endParaRPr>
          </a:p>
        </p:txBody>
      </p:sp>
      <p:sp>
        <p:nvSpPr>
          <p:cNvPr id="6" name="Прямоугольник 5">
            <a:hlinkClick r:id="rId17" action="ppaction://hlinksldjump"/>
          </p:cNvPr>
          <p:cNvSpPr/>
          <p:nvPr/>
        </p:nvSpPr>
        <p:spPr>
          <a:xfrm>
            <a:off x="0" y="6143644"/>
            <a:ext cx="653204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второй половины 20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6868" name="Picture 2"/>
          <p:cNvPicPr>
            <a:picLocks noChangeAspect="1" noChangeArrowheads="1"/>
          </p:cNvPicPr>
          <p:nvPr/>
        </p:nvPicPr>
        <p:blipFill>
          <a:blip r:embed="rId18"/>
          <a:srcRect/>
          <a:stretch>
            <a:fillRect/>
          </a:stretch>
        </p:blipFill>
        <p:spPr bwMode="auto">
          <a:xfrm>
            <a:off x="571500" y="1571625"/>
            <a:ext cx="2776538" cy="392906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p:txBody>
          <a:bodyPr/>
          <a:lstStyle/>
          <a:p>
            <a:r>
              <a:rPr lang="ru-RU" smtClean="0"/>
              <a:t>Советские физики </a:t>
            </a:r>
          </a:p>
        </p:txBody>
      </p:sp>
      <p:sp>
        <p:nvSpPr>
          <p:cNvPr id="37890" name="Содержимое 2"/>
          <p:cNvSpPr>
            <a:spLocks noGrp="1"/>
          </p:cNvSpPr>
          <p:nvPr>
            <p:ph idx="1"/>
          </p:nvPr>
        </p:nvSpPr>
        <p:spPr>
          <a:xfrm>
            <a:off x="500063" y="1500188"/>
            <a:ext cx="8229600" cy="4525962"/>
          </a:xfrm>
        </p:spPr>
        <p:txBody>
          <a:bodyPr/>
          <a:lstStyle/>
          <a:p>
            <a:pPr>
              <a:buFont typeface="Arial" charset="0"/>
              <a:buNone/>
            </a:pPr>
            <a:r>
              <a:rPr lang="ru-RU" smtClean="0"/>
              <a:t> </a:t>
            </a:r>
          </a:p>
        </p:txBody>
      </p:sp>
      <p:sp>
        <p:nvSpPr>
          <p:cNvPr id="9" name="Прямоугольник 8">
            <a:hlinkClick r:id="rId2" action="ppaction://hlinksldjump"/>
          </p:cNvPr>
          <p:cNvSpPr/>
          <p:nvPr/>
        </p:nvSpPr>
        <p:spPr>
          <a:xfrm rot="10800000" flipV="1">
            <a:off x="3571868"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Курчатов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714348" y="1785926"/>
            <a:ext cx="2000264"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Иваненко</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6143636"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Королев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7" name="Прямоугольник 16">
            <a:hlinkClick r:id="rId5" action="ppaction://hlinksldjump"/>
          </p:cNvPr>
          <p:cNvSpPr/>
          <p:nvPr/>
        </p:nvSpPr>
        <p:spPr>
          <a:xfrm>
            <a:off x="4501984" y="5715016"/>
            <a:ext cx="3891386"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Завершить презентацию</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7895" name="Picture 2" descr="D:\документы\мои файлы\портфолио 2012 год\разработки\иваненко.jpg">
            <a:hlinkClick r:id="rId3" action="ppaction://hlinksldjump"/>
          </p:cNvPr>
          <p:cNvPicPr>
            <a:picLocks noChangeAspect="1" noChangeArrowheads="1"/>
          </p:cNvPicPr>
          <p:nvPr/>
        </p:nvPicPr>
        <p:blipFill>
          <a:blip r:embed="rId6"/>
          <a:srcRect/>
          <a:stretch>
            <a:fillRect/>
          </a:stretch>
        </p:blipFill>
        <p:spPr bwMode="auto">
          <a:xfrm>
            <a:off x="857250" y="2500313"/>
            <a:ext cx="1857375" cy="3173412"/>
          </a:xfrm>
          <a:prstGeom prst="rect">
            <a:avLst/>
          </a:prstGeom>
          <a:noFill/>
          <a:ln w="9525">
            <a:noFill/>
            <a:miter lim="800000"/>
            <a:headEnd/>
            <a:tailEnd/>
          </a:ln>
        </p:spPr>
      </p:pic>
      <p:pic>
        <p:nvPicPr>
          <p:cNvPr id="37896" name="Picture 2">
            <a:hlinkClick r:id="rId2" action="ppaction://hlinksldjump"/>
          </p:cNvPr>
          <p:cNvPicPr>
            <a:picLocks noChangeAspect="1" noChangeArrowheads="1"/>
          </p:cNvPicPr>
          <p:nvPr/>
        </p:nvPicPr>
        <p:blipFill>
          <a:blip r:embed="rId7"/>
          <a:srcRect/>
          <a:stretch>
            <a:fillRect/>
          </a:stretch>
        </p:blipFill>
        <p:spPr bwMode="auto">
          <a:xfrm>
            <a:off x="3571875" y="2500313"/>
            <a:ext cx="1928813" cy="3159125"/>
          </a:xfrm>
          <a:prstGeom prst="rect">
            <a:avLst/>
          </a:prstGeom>
          <a:noFill/>
          <a:ln w="9525">
            <a:noFill/>
            <a:miter lim="800000"/>
            <a:headEnd/>
            <a:tailEnd/>
          </a:ln>
        </p:spPr>
      </p:pic>
      <p:pic>
        <p:nvPicPr>
          <p:cNvPr id="37897" name="Picture 2">
            <a:hlinkClick r:id="rId4" action="ppaction://hlinksldjump"/>
          </p:cNvPr>
          <p:cNvPicPr>
            <a:picLocks noChangeAspect="1" noChangeArrowheads="1"/>
          </p:cNvPicPr>
          <p:nvPr/>
        </p:nvPicPr>
        <p:blipFill>
          <a:blip r:embed="rId8"/>
          <a:srcRect/>
          <a:stretch>
            <a:fillRect/>
          </a:stretch>
        </p:blipFill>
        <p:spPr bwMode="auto">
          <a:xfrm>
            <a:off x="6143625" y="2500313"/>
            <a:ext cx="1928813" cy="31559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9800"/>
          </a:xfrm>
        </p:spPr>
        <p:txBody>
          <a:bodyPr rtlCol="0">
            <a:normAutofit fontScale="90000"/>
          </a:bodyPr>
          <a:lstStyle/>
          <a:p>
            <a:pPr fontAlgn="auto">
              <a:spcAft>
                <a:spcPts val="0"/>
              </a:spcAft>
              <a:defRPr/>
            </a:pPr>
            <a:r>
              <a:rPr lang="ru-RU" dirty="0" smtClean="0"/>
              <a:t>Дмитрий Дмитриевич Иваненко</a:t>
            </a:r>
            <a:endParaRPr lang="ru-RU" dirty="0"/>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29 июля"/>
              </a:rPr>
              <a:t>29 июля</a:t>
            </a:r>
            <a:r>
              <a:rPr lang="ru-RU" sz="2400" dirty="0" smtClean="0">
                <a:cs typeface="Times New Roman" pitchFamily="18" charset="0"/>
              </a:rPr>
              <a:t> </a:t>
            </a:r>
            <a:r>
              <a:rPr lang="ru-RU" sz="2400" u="sng" dirty="0" smtClean="0">
                <a:cs typeface="Times New Roman" pitchFamily="18" charset="0"/>
                <a:hlinkClick r:id="rId3" tooltip="1904"/>
              </a:rPr>
              <a:t>1904</a:t>
            </a:r>
            <a:r>
              <a:rPr lang="ru-RU" sz="2400" dirty="0" smtClean="0">
                <a:cs typeface="Times New Roman" pitchFamily="18" charset="0"/>
              </a:rPr>
              <a:t> — советский </a:t>
            </a:r>
            <a:r>
              <a:rPr lang="ru-RU" sz="2400" u="sng" dirty="0" smtClean="0">
                <a:cs typeface="Times New Roman" pitchFamily="18" charset="0"/>
                <a:hlinkClick r:id="rId4" tooltip="Физик-теоретик"/>
              </a:rPr>
              <a:t>физик-теоретик</a:t>
            </a:r>
            <a:r>
              <a:rPr lang="ru-RU" sz="2400" dirty="0" smtClean="0">
                <a:cs typeface="Times New Roman" pitchFamily="18" charset="0"/>
              </a:rPr>
              <a:t>. Работы относятся к ядерной физике, теории поля, </a:t>
            </a:r>
            <a:r>
              <a:rPr lang="ru-RU" sz="2400" u="sng" dirty="0" smtClean="0">
                <a:cs typeface="Times New Roman" pitchFamily="18" charset="0"/>
                <a:hlinkClick r:id="rId5" tooltip="Синхротронное излучение"/>
              </a:rPr>
              <a:t>синхротронному излучению</a:t>
            </a:r>
            <a:r>
              <a:rPr lang="ru-RU" sz="2400" dirty="0" smtClean="0">
                <a:cs typeface="Times New Roman" pitchFamily="18" charset="0"/>
              </a:rPr>
              <a:t>, </a:t>
            </a:r>
            <a:r>
              <a:rPr lang="ru-RU" sz="2400" u="sng" dirty="0" smtClean="0">
                <a:cs typeface="Times New Roman" pitchFamily="18" charset="0"/>
                <a:hlinkClick r:id="rId6" tooltip="Единая теория поля"/>
              </a:rPr>
              <a:t>единой теории поля</a:t>
            </a:r>
            <a:r>
              <a:rPr lang="ru-RU" sz="2400" dirty="0" smtClean="0">
                <a:cs typeface="Times New Roman" pitchFamily="18" charset="0"/>
              </a:rPr>
              <a:t>, теории </a:t>
            </a:r>
            <a:r>
              <a:rPr lang="ru-RU" sz="2400" u="sng" dirty="0" smtClean="0">
                <a:cs typeface="Times New Roman" pitchFamily="18" charset="0"/>
                <a:hlinkClick r:id="rId7" tooltip="Гравитация"/>
              </a:rPr>
              <a:t>гравитации</a:t>
            </a:r>
            <a:r>
              <a:rPr lang="ru-RU" sz="2400" dirty="0" smtClean="0">
                <a:cs typeface="Times New Roman" pitchFamily="18" charset="0"/>
              </a:rPr>
              <a:t>, истории физики. Большинство работ выполнены совместно с крупнейшими физиками первой половины XX-го века. С </a:t>
            </a:r>
            <a:r>
              <a:rPr lang="ru-RU" sz="2400" u="sng" dirty="0" smtClean="0">
                <a:cs typeface="Times New Roman" pitchFamily="18" charset="0"/>
                <a:hlinkClick r:id="rId8" tooltip="Гамов, Георгий Антонович"/>
              </a:rPr>
              <a:t>Г. </a:t>
            </a:r>
            <a:r>
              <a:rPr lang="ru-RU" sz="2400" u="sng" dirty="0" err="1" smtClean="0">
                <a:cs typeface="Times New Roman" pitchFamily="18" charset="0"/>
                <a:hlinkClick r:id="rId8" tooltip="Гамов, Георгий Антонович"/>
              </a:rPr>
              <a:t>Гамовым</a:t>
            </a:r>
            <a:r>
              <a:rPr lang="ru-RU" sz="2400" dirty="0" smtClean="0">
                <a:cs typeface="Times New Roman" pitchFamily="18" charset="0"/>
              </a:rPr>
              <a:t> вывел </a:t>
            </a:r>
            <a:r>
              <a:rPr lang="ru-RU" sz="2400" u="sng" dirty="0" smtClean="0">
                <a:cs typeface="Times New Roman" pitchFamily="18" charset="0"/>
                <a:hlinkClick r:id="rId9" tooltip="Шредингера уравнение"/>
              </a:rPr>
              <a:t>уравнение Шредингера</a:t>
            </a:r>
            <a:r>
              <a:rPr lang="ru-RU" sz="2400" dirty="0" smtClean="0">
                <a:cs typeface="Times New Roman" pitchFamily="18" charset="0"/>
              </a:rPr>
              <a:t>, исходя из модели 5-мерного пространства. С </a:t>
            </a:r>
            <a:r>
              <a:rPr lang="ru-RU" sz="2400" u="sng" dirty="0" smtClean="0">
                <a:cs typeface="Times New Roman" pitchFamily="18" charset="0"/>
                <a:hlinkClick r:id="rId10" tooltip="Ландау, Лев Давидович"/>
              </a:rPr>
              <a:t>Ландау</a:t>
            </a:r>
            <a:r>
              <a:rPr lang="ru-RU" sz="2400" dirty="0" smtClean="0">
                <a:cs typeface="Times New Roman" pitchFamily="18" charset="0"/>
              </a:rPr>
              <a:t> рассматривал уравнение Клейна — Гордона, </a:t>
            </a:r>
            <a:r>
              <a:rPr lang="ru-RU" sz="2400" u="sng" dirty="0" smtClean="0">
                <a:cs typeface="Times New Roman" pitchFamily="18" charset="0"/>
                <a:hlinkClick r:id="rId11" tooltip="Статистика Ферми-Дирака"/>
              </a:rPr>
              <a:t>статистику Ферми — Дирака</a:t>
            </a:r>
            <a:r>
              <a:rPr lang="ru-RU" sz="2400" dirty="0" smtClean="0">
                <a:cs typeface="Times New Roman" pitchFamily="18" charset="0"/>
              </a:rPr>
              <a:t>  и геометрию Иваненко — </a:t>
            </a:r>
            <a:r>
              <a:rPr lang="ru-RU" sz="2400" u="sng" dirty="0" smtClean="0">
                <a:cs typeface="Times New Roman" pitchFamily="18" charset="0"/>
                <a:hlinkClick r:id="rId10" tooltip="Ландау, Лев Давидович"/>
              </a:rPr>
              <a:t>Ландау</a:t>
            </a:r>
            <a:r>
              <a:rPr lang="ru-RU" sz="2400" dirty="0" smtClean="0">
                <a:cs typeface="Times New Roman" pitchFamily="18" charset="0"/>
              </a:rPr>
              <a:t> — </a:t>
            </a:r>
            <a:r>
              <a:rPr lang="ru-RU" sz="2400" dirty="0" err="1" smtClean="0">
                <a:cs typeface="Times New Roman" pitchFamily="18" charset="0"/>
              </a:rPr>
              <a:t>Кэлера</a:t>
            </a:r>
            <a:r>
              <a:rPr lang="ru-RU" sz="2400" dirty="0" smtClean="0">
                <a:cs typeface="Times New Roman" pitchFamily="18" charset="0"/>
              </a:rPr>
              <a:t>. Рассматривал теорию мировых констант,  предложил </a:t>
            </a:r>
            <a:r>
              <a:rPr lang="ru-RU" sz="2400" dirty="0" err="1" smtClean="0">
                <a:cs typeface="Times New Roman" pitchFamily="18" charset="0"/>
              </a:rPr>
              <a:t>протон-нейтронную</a:t>
            </a:r>
            <a:r>
              <a:rPr lang="ru-RU" sz="2400" dirty="0" smtClean="0">
                <a:cs typeface="Times New Roman" pitchFamily="18" charset="0"/>
              </a:rPr>
              <a:t> модель ядра</a:t>
            </a:r>
            <a:endParaRPr lang="ru-RU" sz="6800" dirty="0" smtClean="0">
              <a:cs typeface="Times New Roman" pitchFamily="18" charset="0"/>
            </a:endParaRPr>
          </a:p>
        </p:txBody>
      </p:sp>
      <p:sp>
        <p:nvSpPr>
          <p:cNvPr id="6" name="Прямоугольник 5">
            <a:hlinkClick r:id="rId12" action="ppaction://hlinksldjump"/>
          </p:cNvPr>
          <p:cNvSpPr/>
          <p:nvPr/>
        </p:nvSpPr>
        <p:spPr>
          <a:xfrm>
            <a:off x="285720" y="6143644"/>
            <a:ext cx="4392869"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«Советские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8916" name="Picture 2" descr="D:\документы\мои файлы\портфолио 2012 год\разработки\иваненко.jpg"/>
          <p:cNvPicPr>
            <a:picLocks noChangeAspect="1" noChangeArrowheads="1"/>
          </p:cNvPicPr>
          <p:nvPr/>
        </p:nvPicPr>
        <p:blipFill>
          <a:blip r:embed="rId13"/>
          <a:srcRect/>
          <a:stretch>
            <a:fillRect/>
          </a:stretch>
        </p:blipFill>
        <p:spPr bwMode="auto">
          <a:xfrm>
            <a:off x="500063" y="1500188"/>
            <a:ext cx="2486025" cy="42481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457200" y="274638"/>
            <a:ext cx="8229600" cy="939800"/>
          </a:xfrm>
        </p:spPr>
        <p:txBody>
          <a:bodyPr/>
          <a:lstStyle/>
          <a:p>
            <a:r>
              <a:rPr lang="ru-RU" smtClean="0"/>
              <a:t>Игорь Васильевич Курчатов</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12 января"/>
              </a:rPr>
              <a:t>12 января</a:t>
            </a:r>
            <a:r>
              <a:rPr lang="ru-RU" sz="2400" dirty="0" smtClean="0">
                <a:cs typeface="Times New Roman" pitchFamily="18" charset="0"/>
              </a:rPr>
              <a:t> </a:t>
            </a:r>
            <a:r>
              <a:rPr lang="ru-RU" sz="2400" u="sng" dirty="0" smtClean="0">
                <a:cs typeface="Times New Roman" pitchFamily="18" charset="0"/>
                <a:hlinkClick r:id="rId3" tooltip="1903 год"/>
              </a:rPr>
              <a:t>1903</a:t>
            </a:r>
            <a:r>
              <a:rPr lang="ru-RU" sz="2400" dirty="0" smtClean="0">
                <a:cs typeface="Times New Roman" pitchFamily="18" charset="0"/>
              </a:rPr>
              <a:t> — русский советский </a:t>
            </a:r>
            <a:r>
              <a:rPr lang="ru-RU" sz="2400" u="sng" dirty="0" smtClean="0">
                <a:cs typeface="Times New Roman" pitchFamily="18" charset="0"/>
                <a:hlinkClick r:id="rId4" tooltip="Физик"/>
              </a:rPr>
              <a:t>физик</a:t>
            </a:r>
            <a:r>
              <a:rPr lang="ru-RU" sz="2400" dirty="0" smtClean="0">
                <a:cs typeface="Times New Roman" pitchFamily="18" charset="0"/>
              </a:rPr>
              <a:t>, «отец» советской </a:t>
            </a:r>
            <a:r>
              <a:rPr lang="ru-RU" sz="2400" u="sng" dirty="0" smtClean="0">
                <a:cs typeface="Times New Roman" pitchFamily="18" charset="0"/>
                <a:hlinkClick r:id="rId5" tooltip="Ядерное оружие"/>
              </a:rPr>
              <a:t>атомной бомбы</a:t>
            </a:r>
            <a:r>
              <a:rPr lang="ru-RU" sz="2400" dirty="0" smtClean="0">
                <a:cs typeface="Times New Roman" pitchFamily="18" charset="0"/>
              </a:rPr>
              <a:t>. Основатель и первый директор </a:t>
            </a:r>
            <a:r>
              <a:rPr lang="ru-RU" sz="2400" u="sng" dirty="0" smtClean="0">
                <a:cs typeface="Times New Roman" pitchFamily="18" charset="0"/>
                <a:hlinkClick r:id="rId6" tooltip="Курчатовский институт"/>
              </a:rPr>
              <a:t>Института атомной энергии</a:t>
            </a:r>
            <a:r>
              <a:rPr lang="ru-RU" sz="2400" dirty="0" smtClean="0">
                <a:cs typeface="Times New Roman" pitchFamily="18" charset="0"/>
              </a:rPr>
              <a:t>, главный научный руководитель атомной проблемы в </a:t>
            </a:r>
            <a:r>
              <a:rPr lang="ru-RU" sz="2400" u="sng" dirty="0" smtClean="0">
                <a:cs typeface="Times New Roman" pitchFamily="18" charset="0"/>
                <a:hlinkClick r:id="rId7" tooltip="СССР"/>
              </a:rPr>
              <a:t>СССР</a:t>
            </a:r>
            <a:r>
              <a:rPr lang="ru-RU" sz="2400" dirty="0" smtClean="0">
                <a:cs typeface="Times New Roman" pitchFamily="18" charset="0"/>
              </a:rPr>
              <a:t>, один из основоположников использования ядерной энергии в мирных целях. Под его руководством был произведён </a:t>
            </a:r>
            <a:r>
              <a:rPr lang="ru-RU" sz="2400" u="sng" dirty="0" smtClean="0">
                <a:cs typeface="Times New Roman" pitchFamily="18" charset="0"/>
                <a:hlinkClick r:id="rId8" tooltip="Создание советской атомной бомбы"/>
              </a:rPr>
              <a:t>взрыв первой советской атомной бомбы</a:t>
            </a:r>
            <a:r>
              <a:rPr lang="ru-RU" sz="2400" dirty="0" smtClean="0">
                <a:cs typeface="Times New Roman" pitchFamily="18" charset="0"/>
              </a:rPr>
              <a:t>,  разработана первая в мире </a:t>
            </a:r>
            <a:r>
              <a:rPr lang="ru-RU" sz="2400" u="sng" dirty="0" smtClean="0">
                <a:cs typeface="Times New Roman" pitchFamily="18" charset="0"/>
                <a:hlinkClick r:id="rId9" tooltip="Водородная бомба"/>
              </a:rPr>
              <a:t>водородная бомба</a:t>
            </a:r>
            <a:r>
              <a:rPr lang="ru-RU" sz="2400" dirty="0" smtClean="0">
                <a:cs typeface="Times New Roman" pitchFamily="18" charset="0"/>
              </a:rPr>
              <a:t>  и термоядерная бомба </a:t>
            </a:r>
            <a:r>
              <a:rPr lang="ru-RU" sz="2400" u="sng" dirty="0" smtClean="0">
                <a:cs typeface="Times New Roman" pitchFamily="18" charset="0"/>
                <a:hlinkClick r:id="rId10" tooltip="Царь-бомба"/>
              </a:rPr>
              <a:t>АН602 (Царь-бомба)</a:t>
            </a:r>
            <a:r>
              <a:rPr lang="ru-RU" sz="2400" dirty="0" smtClean="0">
                <a:cs typeface="Times New Roman" pitchFamily="18" charset="0"/>
              </a:rPr>
              <a:t> рекордной мощности 52 000 кт. Занимался проблемой </a:t>
            </a:r>
            <a:r>
              <a:rPr lang="ru-RU" sz="2400" u="sng" dirty="0" smtClean="0">
                <a:cs typeface="Times New Roman" pitchFamily="18" charset="0"/>
                <a:hlinkClick r:id="rId11" tooltip="Управляемый термоядерный синтез"/>
              </a:rPr>
              <a:t>управляемого термоядерного синтеза</a:t>
            </a:r>
            <a:r>
              <a:rPr lang="ru-RU" sz="2400" dirty="0" smtClean="0">
                <a:cs typeface="Times New Roman" pitchFamily="18" charset="0"/>
              </a:rPr>
              <a:t>. Руководил разработкой и  строительством первой в мире </a:t>
            </a:r>
            <a:r>
              <a:rPr lang="ru-RU" sz="2400" u="sng" dirty="0" smtClean="0">
                <a:cs typeface="Times New Roman" pitchFamily="18" charset="0"/>
                <a:hlinkClick r:id="rId12" tooltip="Атомная электростанция"/>
              </a:rPr>
              <a:t>атомной электростанцией</a:t>
            </a:r>
            <a:r>
              <a:rPr lang="ru-RU" sz="2400" dirty="0" smtClean="0">
                <a:cs typeface="Times New Roman" pitchFamily="18" charset="0"/>
              </a:rPr>
              <a:t>.</a:t>
            </a:r>
            <a:endParaRPr lang="ru-RU" sz="2400" dirty="0">
              <a:cs typeface="Times New Roman" pitchFamily="18" charset="0"/>
            </a:endParaRPr>
          </a:p>
        </p:txBody>
      </p:sp>
      <p:sp>
        <p:nvSpPr>
          <p:cNvPr id="6" name="Прямоугольник 5">
            <a:hlinkClick r:id="rId13" action="ppaction://hlinksldjump"/>
          </p:cNvPr>
          <p:cNvSpPr/>
          <p:nvPr/>
        </p:nvSpPr>
        <p:spPr>
          <a:xfrm>
            <a:off x="285720" y="6143644"/>
            <a:ext cx="4392869"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«Советские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9940" name="Picture 2"/>
          <p:cNvPicPr>
            <a:picLocks noChangeAspect="1" noChangeArrowheads="1"/>
          </p:cNvPicPr>
          <p:nvPr/>
        </p:nvPicPr>
        <p:blipFill>
          <a:blip r:embed="rId14"/>
          <a:srcRect/>
          <a:stretch>
            <a:fillRect/>
          </a:stretch>
        </p:blipFill>
        <p:spPr bwMode="auto">
          <a:xfrm>
            <a:off x="642938" y="1643063"/>
            <a:ext cx="2528887" cy="414337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title"/>
          </p:nvPr>
        </p:nvSpPr>
        <p:spPr>
          <a:xfrm>
            <a:off x="457200" y="274638"/>
            <a:ext cx="8229600" cy="939800"/>
          </a:xfrm>
        </p:spPr>
        <p:txBody>
          <a:bodyPr/>
          <a:lstStyle/>
          <a:p>
            <a:r>
              <a:rPr lang="ru-RU" smtClean="0"/>
              <a:t>Сергей Павлович Королев</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400" dirty="0" smtClean="0">
                <a:cs typeface="Times New Roman" pitchFamily="18" charset="0"/>
              </a:rPr>
              <a:t>Дата рождения </a:t>
            </a:r>
            <a:r>
              <a:rPr lang="ru-RU" sz="2400" u="sng" dirty="0" smtClean="0">
                <a:cs typeface="Times New Roman" pitchFamily="18" charset="0"/>
                <a:hlinkClick r:id="rId2" tooltip="12 января"/>
              </a:rPr>
              <a:t>12 января</a:t>
            </a:r>
            <a:r>
              <a:rPr lang="ru-RU" sz="2400" dirty="0" smtClean="0">
                <a:cs typeface="Times New Roman" pitchFamily="18" charset="0"/>
              </a:rPr>
              <a:t> </a:t>
            </a:r>
            <a:r>
              <a:rPr lang="ru-RU" sz="2400" u="sng" dirty="0" smtClean="0">
                <a:cs typeface="Times New Roman" pitchFamily="18" charset="0"/>
                <a:hlinkClick r:id="rId3" tooltip="1907"/>
              </a:rPr>
              <a:t>1907</a:t>
            </a:r>
            <a:r>
              <a:rPr lang="ru-RU" sz="2400" dirty="0" smtClean="0">
                <a:cs typeface="Times New Roman" pitchFamily="18" charset="0"/>
              </a:rPr>
              <a:t> — советский учёный, конструктор и организатор производства </a:t>
            </a:r>
            <a:r>
              <a:rPr lang="ru-RU" sz="2400" u="sng" dirty="0" smtClean="0">
                <a:cs typeface="Times New Roman" pitchFamily="18" charset="0"/>
                <a:hlinkClick r:id="rId4" tooltip="Ракета"/>
              </a:rPr>
              <a:t>ракетно</a:t>
            </a:r>
            <a:r>
              <a:rPr lang="ru-RU" sz="2400" dirty="0" smtClean="0">
                <a:cs typeface="Times New Roman" pitchFamily="18" charset="0"/>
              </a:rPr>
              <a:t>-</a:t>
            </a:r>
            <a:r>
              <a:rPr lang="ru-RU" sz="2400" u="sng" dirty="0" smtClean="0">
                <a:cs typeface="Times New Roman" pitchFamily="18" charset="0"/>
                <a:hlinkClick r:id="rId5" tooltip="Космический корабль"/>
              </a:rPr>
              <a:t>космической техники</a:t>
            </a:r>
            <a:r>
              <a:rPr lang="ru-RU" sz="2400" dirty="0" smtClean="0">
                <a:cs typeface="Times New Roman" pitchFamily="18" charset="0"/>
              </a:rPr>
              <a:t> и </a:t>
            </a:r>
            <a:r>
              <a:rPr lang="ru-RU" sz="2400" u="sng" dirty="0" smtClean="0">
                <a:cs typeface="Times New Roman" pitchFamily="18" charset="0"/>
                <a:hlinkClick r:id="rId6" tooltip="Ракетное оружие"/>
              </a:rPr>
              <a:t>ракетного оружия</a:t>
            </a:r>
            <a:r>
              <a:rPr lang="ru-RU" sz="2400" dirty="0" smtClean="0">
                <a:cs typeface="Times New Roman" pitchFamily="18" charset="0"/>
              </a:rPr>
              <a:t> </a:t>
            </a:r>
            <a:r>
              <a:rPr lang="ru-RU" sz="2400" u="sng" dirty="0" smtClean="0">
                <a:cs typeface="Times New Roman" pitchFamily="18" charset="0"/>
                <a:hlinkClick r:id="rId7" tooltip="СССР"/>
              </a:rPr>
              <a:t>СССР</a:t>
            </a:r>
            <a:r>
              <a:rPr lang="ru-RU" sz="2400" dirty="0" smtClean="0">
                <a:cs typeface="Times New Roman" pitchFamily="18" charset="0"/>
              </a:rPr>
              <a:t>, основоположник практической </a:t>
            </a:r>
            <a:r>
              <a:rPr lang="ru-RU" sz="2400" u="sng" dirty="0" smtClean="0">
                <a:cs typeface="Times New Roman" pitchFamily="18" charset="0"/>
                <a:hlinkClick r:id="rId8" tooltip="Космонавтика"/>
              </a:rPr>
              <a:t>космонавтики</a:t>
            </a:r>
            <a:r>
              <a:rPr lang="ru-RU" sz="2400" dirty="0" smtClean="0">
                <a:cs typeface="Times New Roman" pitchFamily="18" charset="0"/>
              </a:rPr>
              <a:t>. Крупнейшая фигура </a:t>
            </a:r>
            <a:r>
              <a:rPr lang="ru-RU" sz="2400" u="sng" dirty="0" smtClean="0">
                <a:cs typeface="Times New Roman" pitchFamily="18" charset="0"/>
                <a:hlinkClick r:id="rId9" tooltip="XX век"/>
              </a:rPr>
              <a:t>XX века</a:t>
            </a:r>
            <a:r>
              <a:rPr lang="ru-RU" sz="2400" dirty="0" smtClean="0">
                <a:cs typeface="Times New Roman" pitchFamily="18" charset="0"/>
              </a:rPr>
              <a:t> в области космического ракетостроения и кораблестроения. Создатель советской ракетно-космической техники, обеспечившей стратегический паритет и сделавшей СССР передовой ракетно-космической державой, ключевая фигура в освоении человеком космоса, создатель практической космонавтики. Осуществил запуск первого искусственного спутника Земли и первого космонавта </a:t>
            </a:r>
            <a:r>
              <a:rPr lang="ru-RU" sz="2400" u="sng" dirty="0" smtClean="0">
                <a:cs typeface="Times New Roman" pitchFamily="18" charset="0"/>
                <a:hlinkClick r:id="rId10" tooltip="Юрий Гагарин"/>
              </a:rPr>
              <a:t>Юрия Гагарина</a:t>
            </a:r>
            <a:r>
              <a:rPr lang="ru-RU" sz="2400" dirty="0" smtClean="0">
                <a:cs typeface="Times New Roman" pitchFamily="18" charset="0"/>
              </a:rPr>
              <a:t>.</a:t>
            </a:r>
            <a:endParaRPr lang="ru-RU" sz="2400" dirty="0">
              <a:cs typeface="Times New Roman" pitchFamily="18" charset="0"/>
            </a:endParaRPr>
          </a:p>
        </p:txBody>
      </p:sp>
      <p:sp>
        <p:nvSpPr>
          <p:cNvPr id="6" name="Прямоугольник 5">
            <a:hlinkClick r:id="rId11" action="ppaction://hlinksldjump"/>
          </p:cNvPr>
          <p:cNvSpPr/>
          <p:nvPr/>
        </p:nvSpPr>
        <p:spPr>
          <a:xfrm>
            <a:off x="285720" y="6143644"/>
            <a:ext cx="4392869"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«Советские физики»</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40964" name="Picture 2"/>
          <p:cNvPicPr>
            <a:picLocks noChangeAspect="1" noChangeArrowheads="1"/>
          </p:cNvPicPr>
          <p:nvPr/>
        </p:nvPicPr>
        <p:blipFill>
          <a:blip r:embed="rId12"/>
          <a:srcRect/>
          <a:stretch>
            <a:fillRect/>
          </a:stretch>
        </p:blipFill>
        <p:spPr bwMode="auto">
          <a:xfrm>
            <a:off x="571500" y="1500188"/>
            <a:ext cx="2381250" cy="38957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Заголовок 1"/>
          <p:cNvSpPr>
            <a:spLocks noGrp="1"/>
          </p:cNvSpPr>
          <p:nvPr>
            <p:ph type="title"/>
          </p:nvPr>
        </p:nvSpPr>
        <p:spPr>
          <a:xfrm>
            <a:off x="571500" y="2357438"/>
            <a:ext cx="8229600" cy="1143000"/>
          </a:xfrm>
        </p:spPr>
        <p:txBody>
          <a:bodyPr/>
          <a:lstStyle/>
          <a:p>
            <a:r>
              <a:rPr lang="ru-RU" smtClean="0"/>
              <a:t>Спасибо за внимание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p:txBody>
          <a:bodyPr/>
          <a:lstStyle/>
          <a:p>
            <a:r>
              <a:rPr lang="ru-RU" smtClean="0"/>
              <a:t>Физики  18 века</a:t>
            </a:r>
          </a:p>
        </p:txBody>
      </p:sp>
      <p:sp>
        <p:nvSpPr>
          <p:cNvPr id="9" name="Прямоугольник 8">
            <a:hlinkClick r:id="rId2" action="ppaction://hlinksldjump"/>
          </p:cNvPr>
          <p:cNvSpPr/>
          <p:nvPr/>
        </p:nvSpPr>
        <p:spPr>
          <a:xfrm rot="10800000" flipV="1">
            <a:off x="1428728" y="1785926"/>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Томас Юнг</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5072066" y="1785926"/>
            <a:ext cx="2714644"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Майкл Фарадей</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5364" name="Picture 2">
            <a:hlinkClick r:id="rId2" action="ppaction://hlinksldjump"/>
          </p:cNvPr>
          <p:cNvPicPr>
            <a:picLocks noChangeAspect="1" noChangeArrowheads="1"/>
          </p:cNvPicPr>
          <p:nvPr/>
        </p:nvPicPr>
        <p:blipFill>
          <a:blip r:embed="rId4"/>
          <a:srcRect/>
          <a:stretch>
            <a:fillRect/>
          </a:stretch>
        </p:blipFill>
        <p:spPr bwMode="auto">
          <a:xfrm>
            <a:off x="1143000" y="2500313"/>
            <a:ext cx="2357438" cy="2982912"/>
          </a:xfrm>
          <a:prstGeom prst="rect">
            <a:avLst/>
          </a:prstGeom>
          <a:noFill/>
          <a:ln w="9525">
            <a:noFill/>
            <a:miter lim="800000"/>
            <a:headEnd/>
            <a:tailEnd/>
          </a:ln>
        </p:spPr>
      </p:pic>
      <p:pic>
        <p:nvPicPr>
          <p:cNvPr id="15365" name="Picture 2">
            <a:hlinkClick r:id="rId3" action="ppaction://hlinksldjump"/>
          </p:cNvPr>
          <p:cNvPicPr>
            <a:picLocks noChangeAspect="1" noChangeArrowheads="1"/>
          </p:cNvPicPr>
          <p:nvPr/>
        </p:nvPicPr>
        <p:blipFill>
          <a:blip r:embed="rId5"/>
          <a:srcRect/>
          <a:stretch>
            <a:fillRect/>
          </a:stretch>
        </p:blipFill>
        <p:spPr bwMode="auto">
          <a:xfrm>
            <a:off x="5286375" y="2428875"/>
            <a:ext cx="2316163" cy="3000375"/>
          </a:xfrm>
          <a:prstGeom prst="rect">
            <a:avLst/>
          </a:prstGeom>
          <a:noFill/>
          <a:ln w="9525">
            <a:noFill/>
            <a:miter lim="800000"/>
            <a:headEnd/>
            <a:tailEnd/>
          </a:ln>
        </p:spPr>
      </p:pic>
      <p:sp>
        <p:nvSpPr>
          <p:cNvPr id="13" name="Прямоугольник 12">
            <a:hlinkClick r:id="rId6"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Заголовок 1"/>
          <p:cNvSpPr>
            <a:spLocks noGrp="1"/>
          </p:cNvSpPr>
          <p:nvPr>
            <p:ph type="title"/>
          </p:nvPr>
        </p:nvSpPr>
        <p:spPr/>
        <p:txBody>
          <a:bodyPr/>
          <a:lstStyle/>
          <a:p>
            <a:r>
              <a:rPr lang="ru-RU" smtClean="0"/>
              <a:t>Источники</a:t>
            </a:r>
          </a:p>
        </p:txBody>
      </p:sp>
      <p:sp>
        <p:nvSpPr>
          <p:cNvPr id="43010" name="Содержимое 2"/>
          <p:cNvSpPr>
            <a:spLocks noGrp="1"/>
          </p:cNvSpPr>
          <p:nvPr>
            <p:ph idx="1"/>
          </p:nvPr>
        </p:nvSpPr>
        <p:spPr>
          <a:xfrm>
            <a:off x="457200" y="1285875"/>
            <a:ext cx="8229600" cy="5286375"/>
          </a:xfrm>
        </p:spPr>
        <p:txBody>
          <a:bodyPr/>
          <a:lstStyle/>
          <a:p>
            <a:r>
              <a:rPr lang="en-US" sz="1200" smtClean="0">
                <a:cs typeface="Times New Roman" pitchFamily="18" charset="0"/>
                <a:hlinkClick r:id="rId2"/>
              </a:rPr>
              <a:t>http://ru.wikipedia.org/wiki/%D0%A6%D0%B8%D0%BE%D0%BB%D0%BA%D0%BE%D0%B2%D1%81%D0%BA%D0%B8%D0%B9</a:t>
            </a:r>
            <a:endParaRPr lang="ru-RU" sz="1200" smtClean="0">
              <a:cs typeface="Times New Roman" pitchFamily="18" charset="0"/>
            </a:endParaRPr>
          </a:p>
          <a:p>
            <a:r>
              <a:rPr lang="en-US" sz="1200" smtClean="0">
                <a:cs typeface="Times New Roman" pitchFamily="18" charset="0"/>
                <a:hlinkClick r:id="rId3"/>
              </a:rPr>
              <a:t>http://ru.wikipedia.org/wiki/%D0%9F%D0%BE%D0%BF%D0%BE%D0%B2,_%D0%90%D0%BB%D0%B5%D0%BA%D1%81%D0%B0%D0%BD%D0%B4%D1%80_%D0%A1%D1%82%D0%B5%D0%BF%D0%B0%D0%BD%D0%BE%D0%B2%D0%B8%D1%87</a:t>
            </a:r>
            <a:endParaRPr lang="ru-RU" sz="1200" smtClean="0">
              <a:cs typeface="Times New Roman" pitchFamily="18" charset="0"/>
            </a:endParaRPr>
          </a:p>
          <a:p>
            <a:r>
              <a:rPr lang="en-US" sz="1200" smtClean="0">
                <a:cs typeface="Times New Roman" pitchFamily="18" charset="0"/>
                <a:hlinkClick r:id="rId4"/>
              </a:rPr>
              <a:t>http://ru.wikipedia.org/wiki/%D0%AD%D1%80%D0%BD%D0%B5%D1%81%D1%82_%D0%A0%D0%B5%D0%B7%D0%B5%D1%80%D1%84%D0%BE%D1%80%D0%B4</a:t>
            </a:r>
            <a:endParaRPr lang="ru-RU" sz="1200" smtClean="0">
              <a:cs typeface="Times New Roman" pitchFamily="18" charset="0"/>
            </a:endParaRPr>
          </a:p>
          <a:p>
            <a:r>
              <a:rPr lang="en-US" sz="1200" smtClean="0">
                <a:cs typeface="Times New Roman" pitchFamily="18" charset="0"/>
                <a:hlinkClick r:id="rId5"/>
              </a:rPr>
              <a:t>http://ru.wikipedia.org/wiki/%D0%A1%D0%BE%D0%B4%D0%B4%D0%B8</a:t>
            </a:r>
            <a:endParaRPr lang="ru-RU" sz="1200" smtClean="0">
              <a:cs typeface="Times New Roman" pitchFamily="18" charset="0"/>
            </a:endParaRPr>
          </a:p>
          <a:p>
            <a:r>
              <a:rPr lang="en-US" sz="1200" smtClean="0">
                <a:cs typeface="Times New Roman" pitchFamily="18" charset="0"/>
                <a:hlinkClick r:id="rId6"/>
              </a:rPr>
              <a:t>http://ru.wikipedia.org/wiki/%D0%AD%D0%B9%D0%BD%D1%88%D1%82%D0%B5%D0%B9%D0%BD,_%D0%90%D0%BB%D1%8C%D0%B1%D0%B5%D1%80%D1%82</a:t>
            </a:r>
            <a:endParaRPr lang="ru-RU" sz="1200" smtClean="0">
              <a:cs typeface="Times New Roman" pitchFamily="18" charset="0"/>
            </a:endParaRPr>
          </a:p>
          <a:p>
            <a:r>
              <a:rPr lang="en-US" sz="1200" smtClean="0">
                <a:cs typeface="Times New Roman" pitchFamily="18" charset="0"/>
                <a:hlinkClick r:id="rId7"/>
              </a:rPr>
              <a:t>http://ru.wikipedia.org/wiki/%D0%9E%D1%82%D1%82%D0%BE_%D0%B3%D0%B0%D0%BD</a:t>
            </a:r>
            <a:endParaRPr lang="ru-RU" sz="1200" smtClean="0">
              <a:cs typeface="Times New Roman" pitchFamily="18" charset="0"/>
            </a:endParaRPr>
          </a:p>
          <a:p>
            <a:r>
              <a:rPr lang="en-US" sz="1200" smtClean="0">
                <a:cs typeface="Times New Roman" pitchFamily="18" charset="0"/>
                <a:hlinkClick r:id="rId8"/>
              </a:rPr>
              <a:t>http://ru.wikipedia.org/wiki/%D0%A7%D0%B5%D0%B4%D0%B2%D0%B8%D0%BA,_%D0%94%D0%B6%D0%B5%D0%B9%D0%BC%D1%81</a:t>
            </a:r>
            <a:endParaRPr lang="ru-RU" sz="1200" smtClean="0">
              <a:cs typeface="Times New Roman" pitchFamily="18" charset="0"/>
            </a:endParaRPr>
          </a:p>
          <a:p>
            <a:r>
              <a:rPr lang="en-US" sz="1200" smtClean="0">
                <a:cs typeface="Times New Roman" pitchFamily="18" charset="0"/>
                <a:hlinkClick r:id="rId9"/>
              </a:rPr>
              <a:t>http://ru.wikipedia.org/wiki/%D0%AD%D0%BD%D1%80%D0%B8%D0%BA%D0%BE_%D0%A4%D0%B5%D1%80%D0%BC%D0%B8</a:t>
            </a:r>
            <a:endParaRPr lang="ru-RU" sz="1200" smtClean="0">
              <a:cs typeface="Times New Roman" pitchFamily="18" charset="0"/>
            </a:endParaRPr>
          </a:p>
          <a:p>
            <a:r>
              <a:rPr lang="en-US" sz="1200" smtClean="0">
                <a:cs typeface="Times New Roman" pitchFamily="18" charset="0"/>
                <a:hlinkClick r:id="rId10"/>
              </a:rPr>
              <a:t>http://ru.wikipedia.org/wiki/%D0%93%D0%B5%D0%B9%D0%B7%D0%B5%D0%BD%D0%B1%D0%B5%D1%80%D0%B3,_%D0%92%D0%B5%D1%80%D0%BD%D0%B5%D1%80_%D0%9A%D0%B0%D1%80%D0%BB</a:t>
            </a:r>
            <a:endParaRPr lang="ru-RU" sz="1200" smtClean="0">
              <a:cs typeface="Times New Roman" pitchFamily="18" charset="0"/>
            </a:endParaRPr>
          </a:p>
          <a:p>
            <a:r>
              <a:rPr lang="en-US" sz="1200" smtClean="0">
                <a:cs typeface="Times New Roman" pitchFamily="18" charset="0"/>
                <a:hlinkClick r:id="rId11"/>
              </a:rPr>
              <a:t>http://ru.wikipedia.org/wiki/%D0%A8%D1%82%D1%80%D0%B0%D1%81%D1%81%D0%BC%D0%B0%D0%BD,_%D0%A4%D1%80%D0%B8%D1%86</a:t>
            </a:r>
            <a:endParaRPr lang="ru-RU" sz="1200" smtClean="0">
              <a:cs typeface="Times New Roman" pitchFamily="18" charset="0"/>
            </a:endParaRPr>
          </a:p>
          <a:p>
            <a:r>
              <a:rPr lang="en-US" sz="1200" smtClean="0">
                <a:cs typeface="Times New Roman" pitchFamily="18" charset="0"/>
                <a:hlinkClick r:id="rId12"/>
              </a:rPr>
              <a:t>http://ru.wikipedia.org/wiki/%D0%9F%D0%BE%D0%BB%D1%8C_%D0%94%D0%B8%D1%80%D0%B0%D0%BA</a:t>
            </a:r>
            <a:endParaRPr lang="ru-RU" sz="1200" smtClean="0">
              <a:cs typeface="Times New Roman" pitchFamily="18" charset="0"/>
            </a:endParaRPr>
          </a:p>
          <a:p>
            <a:r>
              <a:rPr lang="en-US" sz="1200" smtClean="0">
                <a:cs typeface="Times New Roman" pitchFamily="18" charset="0"/>
                <a:hlinkClick r:id="rId13"/>
              </a:rPr>
              <a:t>http://ru.wikipedia.org/wiki/%D0%98%D0%B2%D0%B0%D0%BD%D0%B5%D0%BD%D0%BA%D0%BE,_%D0%94%D0%BC%D0%B8%D1%82%D1%80%D0%B8%D0%B9_%D0%94%D0%BC%D0%B8%D1%82%D1%80%D0%B8%D0%B5%D0%B2%D0%B8%D1%87</a:t>
            </a:r>
            <a:endParaRPr lang="ru-RU" sz="1200" smtClean="0">
              <a:cs typeface="Times New Roman" pitchFamily="18" charset="0"/>
            </a:endParaRPr>
          </a:p>
          <a:p>
            <a:r>
              <a:rPr lang="en-US" sz="1200" smtClean="0">
                <a:cs typeface="Times New Roman" pitchFamily="18" charset="0"/>
                <a:hlinkClick r:id="rId14"/>
              </a:rPr>
              <a:t>http://www.g-sardanashvily.ru/d-ivanenko/ivphoto.html</a:t>
            </a:r>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Содержимое 2"/>
          <p:cNvSpPr>
            <a:spLocks noGrp="1"/>
          </p:cNvSpPr>
          <p:nvPr>
            <p:ph idx="1"/>
          </p:nvPr>
        </p:nvSpPr>
        <p:spPr>
          <a:xfrm>
            <a:off x="457200" y="285750"/>
            <a:ext cx="8229600" cy="5840413"/>
          </a:xfrm>
        </p:spPr>
        <p:txBody>
          <a:bodyPr/>
          <a:lstStyle/>
          <a:p>
            <a:r>
              <a:rPr lang="en-US" sz="1200" smtClean="0">
                <a:cs typeface="Times New Roman" pitchFamily="18" charset="0"/>
                <a:hlinkClick r:id="rId2"/>
              </a:rPr>
              <a:t>http://ru.wikipedia.org/wiki/%D0%9A%D1%83%D1%80%D1%87%D0%B0%D1%82%D0%BE%D0%B2,_%D0%98%D0%B3%D0%BE%D1%80%D1%8C_%D0%92%D0%B0%D1%81%D0%B8%D0%BB%D1%8C%D0%B5%D0%B2%D0%B8%D1%87</a:t>
            </a:r>
            <a:endParaRPr lang="ru-RU" sz="1200" smtClean="0">
              <a:cs typeface="Times New Roman" pitchFamily="18" charset="0"/>
            </a:endParaRPr>
          </a:p>
          <a:p>
            <a:r>
              <a:rPr lang="en-US" sz="1200" smtClean="0">
                <a:cs typeface="Times New Roman" pitchFamily="18" charset="0"/>
                <a:hlinkClick r:id="rId3"/>
              </a:rPr>
              <a:t>http://ru.wikipedia.org/wiki/%D0%A1%D0%B5%D1%80%D0%B3%D0%B5%D0%B9_%D0%9A%D0%BE%D1%80%D0%BE%D0%BB%D0%B5%D0%B2</a:t>
            </a:r>
            <a:endParaRPr lang="ru-RU" sz="1200" smtClean="0">
              <a:cs typeface="Times New Roman" pitchFamily="18" charset="0"/>
            </a:endParaRPr>
          </a:p>
          <a:p>
            <a:endParaRPr lang="ru-RU" sz="1200" smtClean="0">
              <a:cs typeface="Times New Roman" pitchFamily="18" charset="0"/>
            </a:endParaRPr>
          </a:p>
          <a:p>
            <a:endParaRPr lang="ru-RU" sz="1200" smtClean="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p:txBody>
          <a:bodyPr/>
          <a:lstStyle/>
          <a:p>
            <a:r>
              <a:rPr lang="ru-RU" smtClean="0"/>
              <a:t>Томас Юнг</a:t>
            </a:r>
          </a:p>
        </p:txBody>
      </p:sp>
      <p:sp>
        <p:nvSpPr>
          <p:cNvPr id="3" name="Содержимое 2"/>
          <p:cNvSpPr>
            <a:spLocks noGrp="1"/>
          </p:cNvSpPr>
          <p:nvPr>
            <p:ph idx="1"/>
          </p:nvPr>
        </p:nvSpPr>
        <p:spPr>
          <a:xfrm>
            <a:off x="3357563" y="1285875"/>
            <a:ext cx="5329237" cy="4929188"/>
          </a:xfrm>
        </p:spPr>
        <p:txBody>
          <a:bodyPr rtlCol="0">
            <a:normAutofit fontScale="92500" lnSpcReduction="20000"/>
          </a:bodyPr>
          <a:lstStyle/>
          <a:p>
            <a:pPr fontAlgn="auto">
              <a:spcAft>
                <a:spcPts val="0"/>
              </a:spcAft>
              <a:buFont typeface="Arial" pitchFamily="34" charset="0"/>
              <a:buChar char="•"/>
              <a:defRPr/>
            </a:pPr>
            <a:r>
              <a:rPr lang="ru-RU" sz="2000" b="1" dirty="0" smtClean="0">
                <a:cs typeface="Times New Roman" pitchFamily="18" charset="0"/>
              </a:rPr>
              <a:t> </a:t>
            </a:r>
            <a:r>
              <a:rPr lang="ru-RU" sz="2400" b="1" dirty="0" smtClean="0">
                <a:cs typeface="Times New Roman" pitchFamily="18" charset="0"/>
              </a:rPr>
              <a:t>Дата рождения </a:t>
            </a:r>
            <a:r>
              <a:rPr lang="ru-RU" sz="2400" dirty="0" smtClean="0">
                <a:cs typeface="Times New Roman" pitchFamily="18" charset="0"/>
              </a:rPr>
              <a:t> </a:t>
            </a:r>
            <a:r>
              <a:rPr lang="ru-RU" sz="2400" dirty="0" smtClean="0">
                <a:cs typeface="Times New Roman" pitchFamily="18" charset="0"/>
                <a:hlinkClick r:id="rId2" tooltip="13 июня"/>
              </a:rPr>
              <a:t>13 июня</a:t>
            </a:r>
            <a:r>
              <a:rPr lang="ru-RU" sz="2400" dirty="0" smtClean="0">
                <a:cs typeface="Times New Roman" pitchFamily="18" charset="0"/>
              </a:rPr>
              <a:t> </a:t>
            </a:r>
            <a:r>
              <a:rPr lang="ru-RU" sz="2400" dirty="0" smtClean="0">
                <a:cs typeface="Times New Roman" pitchFamily="18" charset="0"/>
                <a:hlinkClick r:id="rId3" tooltip="1773"/>
              </a:rPr>
              <a:t>1773</a:t>
            </a:r>
            <a:r>
              <a:rPr lang="ru-RU" sz="2400" dirty="0" smtClean="0">
                <a:cs typeface="Times New Roman" pitchFamily="18" charset="0"/>
              </a:rPr>
              <a:t>,  — английский </a:t>
            </a:r>
            <a:r>
              <a:rPr lang="ru-RU" sz="2400" dirty="0" smtClean="0">
                <a:cs typeface="Times New Roman" pitchFamily="18" charset="0"/>
                <a:hlinkClick r:id="rId4" tooltip="Физик"/>
              </a:rPr>
              <a:t>физик</a:t>
            </a:r>
            <a:r>
              <a:rPr lang="ru-RU" sz="2400" dirty="0" smtClean="0">
                <a:cs typeface="Times New Roman" pitchFamily="18" charset="0"/>
              </a:rPr>
              <a:t>, врач, астроном и востоковед, один из создателей </a:t>
            </a:r>
            <a:r>
              <a:rPr lang="ru-RU" sz="2400" dirty="0" smtClean="0">
                <a:cs typeface="Times New Roman" pitchFamily="18" charset="0"/>
                <a:hlinkClick r:id="rId5" tooltip="Волновая теория"/>
              </a:rPr>
              <a:t>волновой теории света</a:t>
            </a:r>
            <a:r>
              <a:rPr lang="ru-RU" sz="2400" dirty="0" smtClean="0">
                <a:cs typeface="Times New Roman" pitchFamily="18" charset="0"/>
              </a:rPr>
              <a:t>. Наиболее важные направления его работ — </a:t>
            </a:r>
            <a:r>
              <a:rPr lang="ru-RU" sz="2400" dirty="0" smtClean="0">
                <a:cs typeface="Times New Roman" pitchFamily="18" charset="0"/>
                <a:hlinkClick r:id="rId6" tooltip="Оптика"/>
              </a:rPr>
              <a:t>оптика</a:t>
            </a:r>
            <a:r>
              <a:rPr lang="ru-RU" sz="2400" dirty="0" smtClean="0">
                <a:cs typeface="Times New Roman" pitchFamily="18" charset="0"/>
              </a:rPr>
              <a:t>, </a:t>
            </a:r>
            <a:r>
              <a:rPr lang="ru-RU" sz="2400" dirty="0" smtClean="0">
                <a:cs typeface="Times New Roman" pitchFamily="18" charset="0"/>
                <a:hlinkClick r:id="rId7" tooltip="Механика"/>
              </a:rPr>
              <a:t>механика</a:t>
            </a:r>
            <a:r>
              <a:rPr lang="ru-RU" sz="2400" dirty="0" smtClean="0">
                <a:cs typeface="Times New Roman" pitchFamily="18" charset="0"/>
              </a:rPr>
              <a:t>, физиология </a:t>
            </a:r>
            <a:r>
              <a:rPr lang="ru-RU" sz="2400" dirty="0" smtClean="0">
                <a:cs typeface="Times New Roman" pitchFamily="18" charset="0"/>
                <a:hlinkClick r:id="rId8" tooltip="Зрение"/>
              </a:rPr>
              <a:t>зрения</a:t>
            </a:r>
            <a:r>
              <a:rPr lang="ru-RU" sz="2400" dirty="0" smtClean="0">
                <a:cs typeface="Times New Roman" pitchFamily="18" charset="0"/>
              </a:rPr>
              <a:t> . Высказал гипотезу о </a:t>
            </a:r>
            <a:r>
              <a:rPr lang="ru-RU" sz="2400" dirty="0" err="1" smtClean="0">
                <a:cs typeface="Times New Roman" pitchFamily="18" charset="0"/>
              </a:rPr>
              <a:t>поперечности</a:t>
            </a:r>
            <a:r>
              <a:rPr lang="ru-RU" sz="2400" dirty="0" smtClean="0">
                <a:cs typeface="Times New Roman" pitchFamily="18" charset="0"/>
              </a:rPr>
              <a:t> световых </a:t>
            </a:r>
            <a:r>
              <a:rPr lang="ru-RU" sz="2400" dirty="0" err="1" smtClean="0">
                <a:cs typeface="Times New Roman" pitchFamily="18" charset="0"/>
              </a:rPr>
              <a:t>колебаний,разработал</a:t>
            </a:r>
            <a:r>
              <a:rPr lang="ru-RU" sz="2400" dirty="0" smtClean="0">
                <a:cs typeface="Times New Roman" pitchFamily="18" charset="0"/>
              </a:rPr>
              <a:t> также теорию цветного зрения. Исследовал  </a:t>
            </a:r>
            <a:r>
              <a:rPr lang="ru-RU" sz="2400" dirty="0" err="1" smtClean="0">
                <a:cs typeface="Times New Roman" pitchFamily="18" charset="0"/>
              </a:rPr>
              <a:t>деформациию</a:t>
            </a:r>
            <a:r>
              <a:rPr lang="ru-RU" sz="2400" dirty="0" smtClean="0">
                <a:cs typeface="Times New Roman" pitchFamily="18" charset="0"/>
              </a:rPr>
              <a:t> сдвига, ввёл числовую характеристику </a:t>
            </a:r>
            <a:r>
              <a:rPr lang="ru-RU" sz="2400" dirty="0" smtClean="0">
                <a:cs typeface="Times New Roman" pitchFamily="18" charset="0"/>
                <a:hlinkClick r:id="rId9" tooltip="Упругость"/>
              </a:rPr>
              <a:t>упругости</a:t>
            </a:r>
            <a:r>
              <a:rPr lang="ru-RU" sz="2400" dirty="0" smtClean="0">
                <a:cs typeface="Times New Roman" pitchFamily="18" charset="0"/>
              </a:rPr>
              <a:t> при растяжении и сжатии — так называемый </a:t>
            </a:r>
            <a:r>
              <a:rPr lang="ru-RU" sz="2400" dirty="0" smtClean="0">
                <a:cs typeface="Times New Roman" pitchFamily="18" charset="0"/>
                <a:hlinkClick r:id="rId10" tooltip="Модуль Юнга"/>
              </a:rPr>
              <a:t>модуль Юнга</a:t>
            </a:r>
            <a:r>
              <a:rPr lang="ru-RU" sz="2400" dirty="0" smtClean="0">
                <a:cs typeface="Times New Roman" pitchFamily="18" charset="0"/>
              </a:rPr>
              <a:t>. Он впервые рассмотрел </a:t>
            </a:r>
            <a:r>
              <a:rPr lang="ru-RU" sz="2400" dirty="0" smtClean="0">
                <a:cs typeface="Times New Roman" pitchFamily="18" charset="0"/>
                <a:hlinkClick r:id="rId11" tooltip="Механическая работа"/>
              </a:rPr>
              <a:t>механическую работу</a:t>
            </a:r>
            <a:r>
              <a:rPr lang="ru-RU" sz="2400" dirty="0" smtClean="0">
                <a:cs typeface="Times New Roman" pitchFamily="18" charset="0"/>
              </a:rPr>
              <a:t> как величину, пропорциональную </a:t>
            </a:r>
            <a:r>
              <a:rPr lang="ru-RU" sz="2400" dirty="0" smtClean="0">
                <a:cs typeface="Times New Roman" pitchFamily="18" charset="0"/>
                <a:hlinkClick r:id="rId12" tooltip="Энергия"/>
              </a:rPr>
              <a:t>энергии</a:t>
            </a:r>
            <a:r>
              <a:rPr lang="ru-RU" sz="2400" dirty="0" smtClean="0">
                <a:cs typeface="Times New Roman" pitchFamily="18" charset="0"/>
              </a:rPr>
              <a:t> (термин ввёл Юнг), под которой понимал величину, пропорциональную массе и квадрату </a:t>
            </a:r>
            <a:r>
              <a:rPr lang="ru-RU" sz="2400" dirty="0" smtClean="0">
                <a:cs typeface="Times New Roman" pitchFamily="18" charset="0"/>
                <a:hlinkClick r:id="rId13" tooltip="Скорость"/>
              </a:rPr>
              <a:t>скорости</a:t>
            </a:r>
            <a:r>
              <a:rPr lang="ru-RU" sz="2400" dirty="0" smtClean="0">
                <a:cs typeface="Times New Roman" pitchFamily="18" charset="0"/>
              </a:rPr>
              <a:t> тела.</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4" action="ppaction://hlinksldjump"/>
          </p:cNvPr>
          <p:cNvSpPr/>
          <p:nvPr/>
        </p:nvSpPr>
        <p:spPr>
          <a:xfrm>
            <a:off x="573814" y="6143644"/>
            <a:ext cx="4021549"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18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6388" name="Picture 2"/>
          <p:cNvPicPr>
            <a:picLocks noChangeAspect="1" noChangeArrowheads="1"/>
          </p:cNvPicPr>
          <p:nvPr/>
        </p:nvPicPr>
        <p:blipFill>
          <a:blip r:embed="rId15"/>
          <a:srcRect/>
          <a:stretch>
            <a:fillRect/>
          </a:stretch>
        </p:blipFill>
        <p:spPr bwMode="auto">
          <a:xfrm>
            <a:off x="357188" y="1725613"/>
            <a:ext cx="3000375" cy="37941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p:txBody>
          <a:bodyPr/>
          <a:lstStyle/>
          <a:p>
            <a:r>
              <a:rPr lang="ru-RU" smtClean="0"/>
              <a:t>Майкл Фарадей</a:t>
            </a:r>
          </a:p>
        </p:txBody>
      </p:sp>
      <p:sp>
        <p:nvSpPr>
          <p:cNvPr id="17410" name="Содержимое 2"/>
          <p:cNvSpPr>
            <a:spLocks noGrp="1"/>
          </p:cNvSpPr>
          <p:nvPr>
            <p:ph idx="1"/>
          </p:nvPr>
        </p:nvSpPr>
        <p:spPr>
          <a:xfrm>
            <a:off x="3357563" y="1285875"/>
            <a:ext cx="5329237" cy="4929188"/>
          </a:xfrm>
        </p:spPr>
        <p:txBody>
          <a:bodyPr/>
          <a:lstStyle/>
          <a:p>
            <a:pPr>
              <a:buFont typeface="Arial" charset="0"/>
              <a:buNone/>
            </a:pPr>
            <a:r>
              <a:rPr lang="ru-RU" sz="2200" b="1" smtClean="0">
                <a:cs typeface="Times New Roman" pitchFamily="18" charset="0"/>
              </a:rPr>
              <a:t>Дата рождения </a:t>
            </a:r>
            <a:r>
              <a:rPr lang="ru-RU" sz="2200" smtClean="0">
                <a:cs typeface="Times New Roman" pitchFamily="18" charset="0"/>
                <a:hlinkClick r:id="rId2" tooltip="22 сентября"/>
              </a:rPr>
              <a:t>22 сентября</a:t>
            </a:r>
            <a:r>
              <a:rPr lang="ru-RU" sz="2200" smtClean="0">
                <a:cs typeface="Times New Roman" pitchFamily="18" charset="0"/>
              </a:rPr>
              <a:t> </a:t>
            </a:r>
            <a:r>
              <a:rPr lang="ru-RU" sz="2200" smtClean="0">
                <a:cs typeface="Times New Roman" pitchFamily="18" charset="0"/>
                <a:hlinkClick r:id="rId3" tooltip="1791"/>
              </a:rPr>
              <a:t>1791</a:t>
            </a:r>
            <a:r>
              <a:rPr lang="ru-RU" sz="2200" smtClean="0">
                <a:cs typeface="Times New Roman" pitchFamily="18" charset="0"/>
              </a:rPr>
              <a:t> — английский физик, химик и физико-химик, основоположник учения об </a:t>
            </a:r>
            <a:r>
              <a:rPr lang="ru-RU" sz="2200" smtClean="0">
                <a:cs typeface="Times New Roman" pitchFamily="18" charset="0"/>
                <a:hlinkClick r:id="rId4" tooltip="Электромагнитное поле"/>
              </a:rPr>
              <a:t>электромагнитном поле</a:t>
            </a:r>
            <a:r>
              <a:rPr lang="ru-RU" sz="2200" smtClean="0">
                <a:cs typeface="Times New Roman" pitchFamily="18" charset="0"/>
              </a:rPr>
              <a:t>,  В 1832 году  открыл </a:t>
            </a:r>
            <a:r>
              <a:rPr lang="ru-RU" sz="2200" smtClean="0">
                <a:cs typeface="Times New Roman" pitchFamily="18" charset="0"/>
                <a:hlinkClick r:id="rId5" tooltip="Электролиз"/>
              </a:rPr>
              <a:t>электрохимические законы</a:t>
            </a:r>
            <a:r>
              <a:rPr lang="ru-RU" sz="2200" smtClean="0">
                <a:cs typeface="Times New Roman" pitchFamily="18" charset="0"/>
              </a:rPr>
              <a:t>, которые легли в основу нового раздела науки — </a:t>
            </a:r>
            <a:r>
              <a:rPr lang="ru-RU" sz="2200" smtClean="0">
                <a:cs typeface="Times New Roman" pitchFamily="18" charset="0"/>
                <a:hlinkClick r:id="rId6" tooltip="Электрохимия"/>
              </a:rPr>
              <a:t>электрохимии</a:t>
            </a:r>
            <a:r>
              <a:rPr lang="ru-RU" sz="2200" smtClean="0">
                <a:cs typeface="Times New Roman" pitchFamily="18" charset="0"/>
              </a:rPr>
              <a:t>, имеющего сегодня огромное количество технологических приложений. Фарадея увлекла проблема связи между </a:t>
            </a:r>
            <a:r>
              <a:rPr lang="ru-RU" sz="2200" smtClean="0">
                <a:cs typeface="Times New Roman" pitchFamily="18" charset="0"/>
                <a:hlinkClick r:id="rId7" tooltip="Электричество"/>
              </a:rPr>
              <a:t>электричеством</a:t>
            </a:r>
            <a:r>
              <a:rPr lang="ru-RU" sz="2200" smtClean="0">
                <a:cs typeface="Times New Roman" pitchFamily="18" charset="0"/>
              </a:rPr>
              <a:t>  и  </a:t>
            </a:r>
            <a:r>
              <a:rPr lang="ru-RU" sz="2200" smtClean="0">
                <a:cs typeface="Times New Roman" pitchFamily="18" charset="0"/>
                <a:hlinkClick r:id="rId8" tooltip="Магнетизм"/>
              </a:rPr>
              <a:t>магнетизмом</a:t>
            </a:r>
            <a:r>
              <a:rPr lang="ru-RU" sz="2200" smtClean="0">
                <a:cs typeface="Times New Roman" pitchFamily="18" charset="0"/>
              </a:rPr>
              <a:t>. Он поставил задачу «Превратить магнетизм в электричество» и через 10 лет  нашёл решение этой проблемы.</a:t>
            </a:r>
          </a:p>
        </p:txBody>
      </p:sp>
      <p:sp>
        <p:nvSpPr>
          <p:cNvPr id="6" name="Прямоугольник 5">
            <a:hlinkClick r:id="rId9" action="ppaction://hlinksldjump"/>
          </p:cNvPr>
          <p:cNvSpPr/>
          <p:nvPr/>
        </p:nvSpPr>
        <p:spPr>
          <a:xfrm>
            <a:off x="573814" y="6143644"/>
            <a:ext cx="4021549"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18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7412" name="Picture 2"/>
          <p:cNvPicPr>
            <a:picLocks noChangeAspect="1" noChangeArrowheads="1"/>
          </p:cNvPicPr>
          <p:nvPr/>
        </p:nvPicPr>
        <p:blipFill>
          <a:blip r:embed="rId10"/>
          <a:srcRect/>
          <a:stretch>
            <a:fillRect/>
          </a:stretch>
        </p:blipFill>
        <p:spPr bwMode="auto">
          <a:xfrm>
            <a:off x="428625" y="1785938"/>
            <a:ext cx="2922588" cy="3786187"/>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r>
              <a:rPr lang="ru-RU" smtClean="0"/>
              <a:t>Физики начала 19 века</a:t>
            </a:r>
          </a:p>
        </p:txBody>
      </p:sp>
      <p:sp>
        <p:nvSpPr>
          <p:cNvPr id="18434" name="Содержимое 2"/>
          <p:cNvSpPr>
            <a:spLocks noGrp="1"/>
          </p:cNvSpPr>
          <p:nvPr>
            <p:ph idx="1"/>
          </p:nvPr>
        </p:nvSpPr>
        <p:spPr/>
        <p:txBody>
          <a:bodyPr/>
          <a:lstStyle/>
          <a:p>
            <a:pPr>
              <a:buFont typeface="Arial" charset="0"/>
              <a:buNone/>
            </a:pPr>
            <a:r>
              <a:rPr lang="ru-RU" smtClean="0"/>
              <a:t> </a:t>
            </a:r>
          </a:p>
        </p:txBody>
      </p:sp>
      <p:sp>
        <p:nvSpPr>
          <p:cNvPr id="9" name="Прямоугольник 8">
            <a:hlinkClick r:id="rId2" action="ppaction://hlinksldjump"/>
          </p:cNvPr>
          <p:cNvSpPr/>
          <p:nvPr/>
        </p:nvSpPr>
        <p:spPr>
          <a:xfrm rot="10800000" flipV="1">
            <a:off x="2643174"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Менделеев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0" name="Прямоугольник 9">
            <a:hlinkClick r:id="rId3" action="ppaction://hlinksldjump"/>
          </p:cNvPr>
          <p:cNvSpPr/>
          <p:nvPr/>
        </p:nvSpPr>
        <p:spPr>
          <a:xfrm rot="10800000" flipV="1">
            <a:off x="642910" y="1714488"/>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Максвелл</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1" name="Прямоугольник 10">
            <a:hlinkClick r:id="rId4" action="ppaction://hlinksldjump"/>
          </p:cNvPr>
          <p:cNvSpPr/>
          <p:nvPr/>
        </p:nvSpPr>
        <p:spPr>
          <a:xfrm rot="10800000" flipV="1">
            <a:off x="4500562" y="1643050"/>
            <a:ext cx="1899280" cy="461665"/>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Беккерель</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2" name="Прямоугольник 11">
            <a:hlinkClick r:id="rId5" action="ppaction://hlinksldjump"/>
          </p:cNvPr>
          <p:cNvPicPr>
            <a:picLocks noChangeArrowheads="1"/>
          </p:cNvPicPr>
          <p:nvPr/>
        </p:nvPicPr>
        <p:blipFill>
          <a:blip r:embed="rId6"/>
          <a:srcRect/>
          <a:stretch>
            <a:fillRect/>
          </a:stretch>
        </p:blipFill>
        <p:spPr bwMode="auto">
          <a:xfrm>
            <a:off x="6638925" y="1633538"/>
            <a:ext cx="1908175" cy="549275"/>
          </a:xfrm>
          <a:prstGeom prst="rect">
            <a:avLst/>
          </a:prstGeom>
          <a:noFill/>
        </p:spPr>
      </p:pic>
      <p:sp>
        <p:nvSpPr>
          <p:cNvPr id="17" name="Прямоугольник 16">
            <a:hlinkClick r:id="rId7"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8440" name="Picture 2">
            <a:hlinkClick r:id="rId3" action="ppaction://hlinksldjump"/>
          </p:cNvPr>
          <p:cNvPicPr>
            <a:picLocks noChangeAspect="1" noChangeArrowheads="1"/>
          </p:cNvPicPr>
          <p:nvPr/>
        </p:nvPicPr>
        <p:blipFill>
          <a:blip r:embed="rId8"/>
          <a:srcRect/>
          <a:stretch>
            <a:fillRect/>
          </a:stretch>
        </p:blipFill>
        <p:spPr bwMode="auto">
          <a:xfrm>
            <a:off x="357188" y="2571750"/>
            <a:ext cx="2071687" cy="2643188"/>
          </a:xfrm>
          <a:prstGeom prst="rect">
            <a:avLst/>
          </a:prstGeom>
          <a:noFill/>
          <a:ln w="9525">
            <a:noFill/>
            <a:miter lim="800000"/>
            <a:headEnd/>
            <a:tailEnd/>
          </a:ln>
        </p:spPr>
      </p:pic>
      <p:pic>
        <p:nvPicPr>
          <p:cNvPr id="18441" name="Picture 2">
            <a:hlinkClick r:id="rId2" action="ppaction://hlinksldjump"/>
          </p:cNvPr>
          <p:cNvPicPr>
            <a:picLocks noChangeAspect="1" noChangeArrowheads="1"/>
          </p:cNvPicPr>
          <p:nvPr/>
        </p:nvPicPr>
        <p:blipFill>
          <a:blip r:embed="rId9"/>
          <a:srcRect/>
          <a:stretch>
            <a:fillRect/>
          </a:stretch>
        </p:blipFill>
        <p:spPr bwMode="auto">
          <a:xfrm>
            <a:off x="2500313" y="2571750"/>
            <a:ext cx="1928812" cy="2643188"/>
          </a:xfrm>
          <a:prstGeom prst="rect">
            <a:avLst/>
          </a:prstGeom>
          <a:noFill/>
          <a:ln w="9525">
            <a:noFill/>
            <a:miter lim="800000"/>
            <a:headEnd/>
            <a:tailEnd/>
          </a:ln>
        </p:spPr>
      </p:pic>
      <p:pic>
        <p:nvPicPr>
          <p:cNvPr id="18442" name="Picture 2">
            <a:hlinkClick r:id="rId4" action="ppaction://hlinksldjump"/>
          </p:cNvPr>
          <p:cNvPicPr>
            <a:picLocks noChangeAspect="1" noChangeArrowheads="1"/>
          </p:cNvPicPr>
          <p:nvPr/>
        </p:nvPicPr>
        <p:blipFill>
          <a:blip r:embed="rId10"/>
          <a:srcRect/>
          <a:stretch>
            <a:fillRect/>
          </a:stretch>
        </p:blipFill>
        <p:spPr bwMode="auto">
          <a:xfrm>
            <a:off x="4500563" y="2571750"/>
            <a:ext cx="2071687" cy="2643188"/>
          </a:xfrm>
          <a:prstGeom prst="rect">
            <a:avLst/>
          </a:prstGeom>
          <a:noFill/>
          <a:ln w="9525">
            <a:noFill/>
            <a:miter lim="800000"/>
            <a:headEnd/>
            <a:tailEnd/>
          </a:ln>
        </p:spPr>
      </p:pic>
      <p:pic>
        <p:nvPicPr>
          <p:cNvPr id="18443" name="Picture 2">
            <a:hlinkClick r:id="rId5" action="ppaction://hlinksldjump"/>
          </p:cNvPr>
          <p:cNvPicPr>
            <a:picLocks noChangeAspect="1" noChangeArrowheads="1"/>
          </p:cNvPicPr>
          <p:nvPr/>
        </p:nvPicPr>
        <p:blipFill>
          <a:blip r:embed="rId11"/>
          <a:srcRect/>
          <a:stretch>
            <a:fillRect/>
          </a:stretch>
        </p:blipFill>
        <p:spPr bwMode="auto">
          <a:xfrm>
            <a:off x="6786563" y="2571750"/>
            <a:ext cx="1935162" cy="264318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r>
              <a:rPr lang="ru-RU" smtClean="0"/>
              <a:t>Джеймс Клерк Максвелл</a:t>
            </a:r>
          </a:p>
        </p:txBody>
      </p:sp>
      <p:sp>
        <p:nvSpPr>
          <p:cNvPr id="3" name="Содержимое 2"/>
          <p:cNvSpPr>
            <a:spLocks noGrp="1"/>
          </p:cNvSpPr>
          <p:nvPr>
            <p:ph idx="1"/>
          </p:nvPr>
        </p:nvSpPr>
        <p:spPr>
          <a:xfrm>
            <a:off x="3357563" y="1285875"/>
            <a:ext cx="5329237" cy="4929188"/>
          </a:xfrm>
        </p:spPr>
        <p:txBody>
          <a:bodyPr rtlCol="0">
            <a:normAutofit fontScale="92500" lnSpcReduction="10000"/>
          </a:bodyPr>
          <a:lstStyle/>
          <a:p>
            <a:pPr fontAlgn="auto">
              <a:spcAft>
                <a:spcPts val="0"/>
              </a:spcAft>
              <a:buFont typeface="Arial" pitchFamily="34" charset="0"/>
              <a:buChar char="•"/>
              <a:defRPr/>
            </a:pPr>
            <a:r>
              <a:rPr lang="ru-RU" sz="2000" b="1" dirty="0" smtClean="0">
                <a:cs typeface="Times New Roman" pitchFamily="18" charset="0"/>
              </a:rPr>
              <a:t> </a:t>
            </a:r>
            <a:r>
              <a:rPr lang="ru-RU" sz="2400" dirty="0" smtClean="0">
                <a:cs typeface="Times New Roman" pitchFamily="18" charset="0"/>
              </a:rPr>
              <a:t>Дата рождения </a:t>
            </a:r>
            <a:r>
              <a:rPr lang="ru-RU" sz="2400" u="sng" dirty="0" smtClean="0">
                <a:cs typeface="Times New Roman" pitchFamily="18" charset="0"/>
                <a:hlinkClick r:id="rId2" tooltip="13 июня"/>
              </a:rPr>
              <a:t>13 июня</a:t>
            </a:r>
            <a:r>
              <a:rPr lang="ru-RU" sz="2400" dirty="0" smtClean="0">
                <a:cs typeface="Times New Roman" pitchFamily="18" charset="0"/>
              </a:rPr>
              <a:t> </a:t>
            </a:r>
            <a:r>
              <a:rPr lang="ru-RU" sz="2400" u="sng" dirty="0" smtClean="0">
                <a:cs typeface="Times New Roman" pitchFamily="18" charset="0"/>
                <a:hlinkClick r:id="rId3" tooltip="1831 год"/>
              </a:rPr>
              <a:t>1831</a:t>
            </a:r>
            <a:r>
              <a:rPr lang="ru-RU" sz="2400" dirty="0" smtClean="0">
                <a:cs typeface="Times New Roman" pitchFamily="18" charset="0"/>
              </a:rPr>
              <a:t> - </a:t>
            </a:r>
            <a:r>
              <a:rPr lang="ru-RU" sz="2400" u="sng" dirty="0" smtClean="0">
                <a:cs typeface="Times New Roman" pitchFamily="18" charset="0"/>
                <a:hlinkClick r:id="rId4" tooltip="Великобритания"/>
              </a:rPr>
              <a:t>британский</a:t>
            </a:r>
            <a:r>
              <a:rPr lang="ru-RU" sz="2400" dirty="0" smtClean="0">
                <a:cs typeface="Times New Roman" pitchFamily="18" charset="0"/>
              </a:rPr>
              <a:t> </a:t>
            </a:r>
            <a:r>
              <a:rPr lang="ru-RU" sz="2400" u="sng" dirty="0" smtClean="0">
                <a:cs typeface="Times New Roman" pitchFamily="18" charset="0"/>
                <a:hlinkClick r:id="rId5" tooltip="Физик"/>
              </a:rPr>
              <a:t>физик</a:t>
            </a:r>
            <a:r>
              <a:rPr lang="ru-RU" sz="2400" dirty="0" smtClean="0">
                <a:cs typeface="Times New Roman" pitchFamily="18" charset="0"/>
              </a:rPr>
              <a:t> и </a:t>
            </a:r>
            <a:r>
              <a:rPr lang="ru-RU" sz="2400" u="sng" dirty="0" smtClean="0">
                <a:cs typeface="Times New Roman" pitchFamily="18" charset="0"/>
                <a:hlinkClick r:id="rId6" tooltip="Математик"/>
              </a:rPr>
              <a:t>математик</a:t>
            </a:r>
            <a:r>
              <a:rPr lang="ru-RU" sz="2400" dirty="0" smtClean="0">
                <a:cs typeface="Times New Roman" pitchFamily="18" charset="0"/>
              </a:rPr>
              <a:t>. Заложил основы современной </a:t>
            </a:r>
            <a:r>
              <a:rPr lang="ru-RU" sz="2400" u="sng" dirty="0" smtClean="0">
                <a:cs typeface="Times New Roman" pitchFamily="18" charset="0"/>
                <a:hlinkClick r:id="rId7" tooltip="Электродинамика"/>
              </a:rPr>
              <a:t>классической электродинамики</a:t>
            </a:r>
            <a:r>
              <a:rPr lang="ru-RU" sz="2400" dirty="0" smtClean="0">
                <a:cs typeface="Times New Roman" pitchFamily="18" charset="0"/>
              </a:rPr>
              <a:t> (</a:t>
            </a:r>
            <a:r>
              <a:rPr lang="ru-RU" sz="2400" u="sng" dirty="0" smtClean="0">
                <a:cs typeface="Times New Roman" pitchFamily="18" charset="0"/>
                <a:hlinkClick r:id="rId8" tooltip="Уравнения Максвелла"/>
              </a:rPr>
              <a:t>уравнения Максвелла</a:t>
            </a:r>
            <a:r>
              <a:rPr lang="ru-RU" sz="2400" dirty="0" smtClean="0">
                <a:cs typeface="Times New Roman" pitchFamily="18" charset="0"/>
              </a:rPr>
              <a:t>), ввёл в физику понятия </a:t>
            </a:r>
            <a:r>
              <a:rPr lang="ru-RU" sz="2400" u="sng" dirty="0" smtClean="0">
                <a:cs typeface="Times New Roman" pitchFamily="18" charset="0"/>
                <a:hlinkClick r:id="rId9" tooltip="Ток смещения (электродинамика)"/>
              </a:rPr>
              <a:t>тока смещения</a:t>
            </a:r>
            <a:r>
              <a:rPr lang="ru-RU" sz="2400" u="sng" dirty="0" smtClean="0">
                <a:cs typeface="Times New Roman" pitchFamily="18" charset="0"/>
              </a:rPr>
              <a:t> </a:t>
            </a:r>
            <a:r>
              <a:rPr lang="ru-RU" sz="2400" dirty="0" smtClean="0">
                <a:cs typeface="Times New Roman" pitchFamily="18" charset="0"/>
              </a:rPr>
              <a:t> и </a:t>
            </a:r>
            <a:r>
              <a:rPr lang="ru-RU" sz="2400" u="sng" dirty="0" smtClean="0">
                <a:cs typeface="Times New Roman" pitchFamily="18" charset="0"/>
                <a:hlinkClick r:id="rId10" tooltip="Электромагнитное поле"/>
              </a:rPr>
              <a:t>электромагнитного поля</a:t>
            </a:r>
            <a:r>
              <a:rPr lang="ru-RU" sz="2400" dirty="0" smtClean="0">
                <a:cs typeface="Times New Roman" pitchFamily="18" charset="0"/>
              </a:rPr>
              <a:t>, получил ряд следствий из своей теории (предсказание </a:t>
            </a:r>
            <a:r>
              <a:rPr lang="ru-RU" sz="2400" u="sng" dirty="0" smtClean="0">
                <a:cs typeface="Times New Roman" pitchFamily="18" charset="0"/>
                <a:hlinkClick r:id="rId11" tooltip="Электромагнитное излучение"/>
              </a:rPr>
              <a:t>электромагнитных волн</a:t>
            </a:r>
            <a:r>
              <a:rPr lang="ru-RU" sz="2400" dirty="0" smtClean="0">
                <a:cs typeface="Times New Roman" pitchFamily="18" charset="0"/>
              </a:rPr>
              <a:t>, электромагнитная природа </a:t>
            </a:r>
            <a:r>
              <a:rPr lang="ru-RU" sz="2400" u="sng" dirty="0" smtClean="0">
                <a:cs typeface="Times New Roman" pitchFamily="18" charset="0"/>
                <a:hlinkClick r:id="rId12" tooltip="Свет"/>
              </a:rPr>
              <a:t>света</a:t>
            </a:r>
            <a:r>
              <a:rPr lang="ru-RU" sz="2400" dirty="0" smtClean="0">
                <a:cs typeface="Times New Roman" pitchFamily="18" charset="0"/>
              </a:rPr>
              <a:t>, </a:t>
            </a:r>
            <a:r>
              <a:rPr lang="ru-RU" sz="2400" u="sng" dirty="0" smtClean="0">
                <a:cs typeface="Times New Roman" pitchFamily="18" charset="0"/>
                <a:hlinkClick r:id="rId13" tooltip="Давление электромагнитного излучения"/>
              </a:rPr>
              <a:t>давление света</a:t>
            </a:r>
            <a:r>
              <a:rPr lang="ru-RU" sz="2400" dirty="0" smtClean="0">
                <a:cs typeface="Times New Roman" pitchFamily="18" charset="0"/>
              </a:rPr>
              <a:t> и другие). Один из основателей </a:t>
            </a:r>
            <a:r>
              <a:rPr lang="ru-RU" sz="2400" u="sng" dirty="0" smtClean="0">
                <a:cs typeface="Times New Roman" pitchFamily="18" charset="0"/>
                <a:hlinkClick r:id="rId14" tooltip="Молекулярно-кинетическая теория"/>
              </a:rPr>
              <a:t>кинетической теории газов</a:t>
            </a:r>
            <a:r>
              <a:rPr lang="ru-RU" sz="2400" dirty="0" smtClean="0">
                <a:cs typeface="Times New Roman" pitchFamily="18" charset="0"/>
              </a:rPr>
              <a:t>,  получил ряд важных результатов в </a:t>
            </a:r>
            <a:r>
              <a:rPr lang="ru-RU" sz="2400" u="sng" dirty="0" smtClean="0">
                <a:cs typeface="Times New Roman" pitchFamily="18" charset="0"/>
                <a:hlinkClick r:id="rId15" tooltip="Молекулярная физика"/>
              </a:rPr>
              <a:t>молекулярной физике</a:t>
            </a:r>
            <a:r>
              <a:rPr lang="ru-RU" sz="2400" dirty="0" smtClean="0">
                <a:cs typeface="Times New Roman" pitchFamily="18" charset="0"/>
              </a:rPr>
              <a:t> и </a:t>
            </a:r>
            <a:r>
              <a:rPr lang="ru-RU" sz="2400" u="sng" dirty="0" smtClean="0">
                <a:cs typeface="Times New Roman" pitchFamily="18" charset="0"/>
                <a:hlinkClick r:id="rId16" tooltip="Термодинамика"/>
              </a:rPr>
              <a:t>термодинамике</a:t>
            </a:r>
            <a:r>
              <a:rPr lang="ru-RU" sz="2400" u="sng" dirty="0" smtClean="0">
                <a:cs typeface="Times New Roman" pitchFamily="18" charset="0"/>
              </a:rPr>
              <a:t>. </a:t>
            </a:r>
            <a:r>
              <a:rPr lang="ru-RU" sz="2400" dirty="0" smtClean="0">
                <a:cs typeface="Times New Roman" pitchFamily="18" charset="0"/>
              </a:rPr>
              <a:t> Пионер  теории цветов и </a:t>
            </a:r>
            <a:r>
              <a:rPr lang="ru-RU" sz="2400" u="sng" dirty="0" smtClean="0">
                <a:cs typeface="Times New Roman" pitchFamily="18" charset="0"/>
                <a:hlinkClick r:id="rId17" tooltip="Теория упругости"/>
              </a:rPr>
              <a:t>теории упругости</a:t>
            </a:r>
            <a:r>
              <a:rPr lang="ru-RU" sz="2400" dirty="0" smtClean="0">
                <a:cs typeface="Times New Roman" pitchFamily="18" charset="0"/>
              </a:rPr>
              <a:t>.</a:t>
            </a: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18" action="ppaction://hlinksldjump"/>
          </p:cNvPr>
          <p:cNvSpPr/>
          <p:nvPr/>
        </p:nvSpPr>
        <p:spPr>
          <a:xfrm>
            <a:off x="48030" y="6143644"/>
            <a:ext cx="5073120"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9460" name="Picture 2"/>
          <p:cNvPicPr>
            <a:picLocks noChangeAspect="1" noChangeArrowheads="1"/>
          </p:cNvPicPr>
          <p:nvPr/>
        </p:nvPicPr>
        <p:blipFill>
          <a:blip r:embed="rId19"/>
          <a:srcRect/>
          <a:stretch>
            <a:fillRect/>
          </a:stretch>
        </p:blipFill>
        <p:spPr bwMode="auto">
          <a:xfrm>
            <a:off x="428625" y="1785938"/>
            <a:ext cx="3025775" cy="364331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t>Дмитрий Иванович Менделеев</a:t>
            </a:r>
            <a:endParaRPr lang="ru-RU" dirty="0"/>
          </a:p>
        </p:txBody>
      </p:sp>
      <p:sp>
        <p:nvSpPr>
          <p:cNvPr id="3" name="Содержимое 2"/>
          <p:cNvSpPr>
            <a:spLocks noGrp="1"/>
          </p:cNvSpPr>
          <p:nvPr>
            <p:ph idx="1"/>
          </p:nvPr>
        </p:nvSpPr>
        <p:spPr>
          <a:xfrm>
            <a:off x="3357563" y="1285875"/>
            <a:ext cx="5329237" cy="4929188"/>
          </a:xfrm>
        </p:spPr>
        <p:txBody>
          <a:bodyPr rtlCol="0">
            <a:normAutofit fontScale="92500" lnSpcReduction="10000"/>
          </a:bodyPr>
          <a:lstStyle/>
          <a:p>
            <a:pPr fontAlgn="auto">
              <a:spcAft>
                <a:spcPts val="0"/>
              </a:spcAft>
              <a:buFont typeface="Arial" pitchFamily="34" charset="0"/>
              <a:buChar char="•"/>
              <a:defRPr/>
            </a:pPr>
            <a:r>
              <a:rPr lang="ru-RU" sz="2000" b="1" dirty="0" smtClean="0">
                <a:cs typeface="Times New Roman" pitchFamily="18" charset="0"/>
              </a:rPr>
              <a:t> </a:t>
            </a:r>
            <a:r>
              <a:rPr lang="ru-RU" sz="2400" dirty="0" smtClean="0"/>
              <a:t>Дата рождения 27 января </a:t>
            </a:r>
            <a:r>
              <a:rPr lang="ru-RU" sz="2400" u="sng" dirty="0" smtClean="0">
                <a:hlinkClick r:id="rId2" tooltip="1834 год"/>
              </a:rPr>
              <a:t>1834</a:t>
            </a:r>
            <a:r>
              <a:rPr lang="ru-RU" sz="2400" dirty="0" smtClean="0"/>
              <a:t>— </a:t>
            </a:r>
            <a:r>
              <a:rPr lang="ru-RU" sz="2400" u="sng" dirty="0" smtClean="0">
                <a:hlinkClick r:id="rId3" tooltip="Россия"/>
              </a:rPr>
              <a:t>русский</a:t>
            </a:r>
            <a:r>
              <a:rPr lang="ru-RU" sz="2400" dirty="0" smtClean="0"/>
              <a:t> </a:t>
            </a:r>
            <a:r>
              <a:rPr lang="ru-RU" sz="2400" u="sng" dirty="0" smtClean="0">
                <a:hlinkClick r:id="rId4" tooltip="Универсальный человек"/>
              </a:rPr>
              <a:t>учёный-энциклопедист</a:t>
            </a:r>
            <a:r>
              <a:rPr lang="ru-RU" sz="2400" dirty="0" smtClean="0"/>
              <a:t>: </a:t>
            </a:r>
            <a:r>
              <a:rPr lang="ru-RU" sz="2400" u="sng" dirty="0" smtClean="0">
                <a:hlinkClick r:id="rId5" tooltip="Химик"/>
              </a:rPr>
              <a:t>химик</a:t>
            </a:r>
            <a:r>
              <a:rPr lang="ru-RU" sz="2400" dirty="0" smtClean="0"/>
              <a:t>, </a:t>
            </a:r>
            <a:r>
              <a:rPr lang="ru-RU" sz="2400" u="sng" dirty="0" err="1" smtClean="0">
                <a:hlinkClick r:id="rId6" tooltip="Физическая химия"/>
              </a:rPr>
              <a:t>физикохимик</a:t>
            </a:r>
            <a:r>
              <a:rPr lang="ru-RU" sz="2400" dirty="0" smtClean="0"/>
              <a:t>, </a:t>
            </a:r>
            <a:r>
              <a:rPr lang="ru-RU" sz="2400" u="sng" dirty="0" smtClean="0">
                <a:hlinkClick r:id="rId7" tooltip="Физика"/>
              </a:rPr>
              <a:t>физик</a:t>
            </a:r>
            <a:r>
              <a:rPr lang="ru-RU" sz="2400" dirty="0" smtClean="0"/>
              <a:t>, </a:t>
            </a:r>
            <a:r>
              <a:rPr lang="ru-RU" sz="2400" u="sng" dirty="0" smtClean="0">
                <a:hlinkClick r:id="rId8" tooltip="Метрология"/>
              </a:rPr>
              <a:t>метролог</a:t>
            </a:r>
            <a:r>
              <a:rPr lang="ru-RU" sz="2400" dirty="0" smtClean="0"/>
              <a:t>, </a:t>
            </a:r>
            <a:r>
              <a:rPr lang="ru-RU" sz="2400" u="sng" dirty="0" smtClean="0">
                <a:hlinkClick r:id="rId9" tooltip="Экономика"/>
              </a:rPr>
              <a:t>экономист</a:t>
            </a:r>
            <a:r>
              <a:rPr lang="ru-RU" sz="2400" dirty="0" smtClean="0"/>
              <a:t>, </a:t>
            </a:r>
            <a:r>
              <a:rPr lang="ru-RU" sz="2400" u="sng" dirty="0" smtClean="0">
                <a:hlinkClick r:id="rId10" tooltip="Технология"/>
              </a:rPr>
              <a:t>технолог</a:t>
            </a:r>
            <a:r>
              <a:rPr lang="ru-RU" sz="2400" dirty="0" smtClean="0"/>
              <a:t>, </a:t>
            </a:r>
            <a:r>
              <a:rPr lang="ru-RU" sz="2400" u="sng" dirty="0" smtClean="0">
                <a:hlinkClick r:id="rId11" tooltip="Геология"/>
              </a:rPr>
              <a:t>геолог</a:t>
            </a:r>
            <a:r>
              <a:rPr lang="ru-RU" sz="2400" dirty="0" smtClean="0"/>
              <a:t>, </a:t>
            </a:r>
            <a:r>
              <a:rPr lang="ru-RU" sz="2400" u="sng" dirty="0" smtClean="0">
                <a:hlinkClick r:id="rId12" tooltip="Метеорология"/>
              </a:rPr>
              <a:t>метеоролог</a:t>
            </a:r>
            <a:r>
              <a:rPr lang="ru-RU" sz="2400" dirty="0" smtClean="0"/>
              <a:t>, </a:t>
            </a:r>
            <a:r>
              <a:rPr lang="ru-RU" sz="2400" u="sng" dirty="0" smtClean="0">
                <a:hlinkClick r:id="rId13" tooltip="Педагогика"/>
              </a:rPr>
              <a:t>педагог</a:t>
            </a:r>
            <a:r>
              <a:rPr lang="ru-RU" sz="2400" dirty="0" smtClean="0"/>
              <a:t>, </a:t>
            </a:r>
            <a:r>
              <a:rPr lang="ru-RU" sz="2400" u="sng" dirty="0" smtClean="0">
                <a:hlinkClick r:id="rId14" tooltip="Воздухоплавание"/>
              </a:rPr>
              <a:t>воздухоплаватель</a:t>
            </a:r>
            <a:r>
              <a:rPr lang="ru-RU" sz="2400" dirty="0" smtClean="0"/>
              <a:t>, </a:t>
            </a:r>
            <a:r>
              <a:rPr lang="ru-RU" sz="2400" u="sng" dirty="0" smtClean="0">
                <a:hlinkClick r:id="rId15" tooltip="Приборостроение"/>
              </a:rPr>
              <a:t>приборостроитель</a:t>
            </a:r>
            <a:r>
              <a:rPr lang="ru-RU" sz="2400" dirty="0" smtClean="0"/>
              <a:t>. </a:t>
            </a:r>
            <a:r>
              <a:rPr lang="ru-RU" sz="2400" u="sng" dirty="0" smtClean="0">
                <a:hlinkClick r:id="rId16" tooltip="Профессор"/>
              </a:rPr>
              <a:t>Профессор</a:t>
            </a:r>
            <a:r>
              <a:rPr lang="ru-RU" sz="2400" dirty="0" smtClean="0"/>
              <a:t> </a:t>
            </a:r>
            <a:r>
              <a:rPr lang="ru-RU" sz="2400" u="sng" dirty="0" smtClean="0">
                <a:hlinkClick r:id="rId17" tooltip="Санкт-Петербургский университет"/>
              </a:rPr>
              <a:t>Санкт-Петербургского университета</a:t>
            </a:r>
            <a:r>
              <a:rPr lang="ru-RU" sz="2400" dirty="0" smtClean="0"/>
              <a:t>; </a:t>
            </a:r>
            <a:r>
              <a:rPr lang="ru-RU" sz="2400" u="sng" dirty="0" smtClean="0">
                <a:hlinkClick r:id="rId18" tooltip="Член-корреспондент"/>
              </a:rPr>
              <a:t>член-корреспондент</a:t>
            </a:r>
            <a:r>
              <a:rPr lang="ru-RU" sz="2400" dirty="0" smtClean="0"/>
              <a:t> по разряду «физический» </a:t>
            </a:r>
            <a:r>
              <a:rPr lang="ru-RU" sz="2400" u="sng" dirty="0" smtClean="0">
                <a:hlinkClick r:id="rId19" tooltip="Петербургская Академия наук"/>
              </a:rPr>
              <a:t>Императорской Санкт-Петербургской Академии наук</a:t>
            </a:r>
            <a:r>
              <a:rPr lang="ru-RU" sz="2400" dirty="0" smtClean="0"/>
              <a:t>. Среди наиболее известных открытий — </a:t>
            </a:r>
            <a:r>
              <a:rPr lang="ru-RU" sz="2400" u="sng" dirty="0" smtClean="0">
                <a:hlinkClick r:id="rId20" tooltip="Периодический закон"/>
              </a:rPr>
              <a:t>периодический закон</a:t>
            </a:r>
            <a:r>
              <a:rPr lang="ru-RU" sz="2400" dirty="0" smtClean="0"/>
              <a:t> </a:t>
            </a:r>
            <a:r>
              <a:rPr lang="ru-RU" sz="2400" u="sng" dirty="0" smtClean="0">
                <a:hlinkClick r:id="rId21" tooltip="Химический элемент"/>
              </a:rPr>
              <a:t>химических элементов</a:t>
            </a:r>
            <a:r>
              <a:rPr lang="ru-RU" sz="2400" dirty="0" smtClean="0"/>
              <a:t>, один из </a:t>
            </a:r>
            <a:r>
              <a:rPr lang="ru-RU" sz="2400" u="sng" dirty="0" smtClean="0">
                <a:hlinkClick r:id="rId22" tooltip="Фундаментальная наука"/>
              </a:rPr>
              <a:t>фундаментальных законов</a:t>
            </a:r>
            <a:r>
              <a:rPr lang="ru-RU" sz="2400" dirty="0" smtClean="0"/>
              <a:t> </a:t>
            </a:r>
            <a:r>
              <a:rPr lang="ru-RU" sz="2400" u="sng" dirty="0" smtClean="0">
                <a:hlinkClick r:id="rId23" tooltip="Вселенная"/>
              </a:rPr>
              <a:t>мироздания</a:t>
            </a:r>
            <a:r>
              <a:rPr lang="ru-RU" sz="2400" dirty="0" smtClean="0"/>
              <a:t>, неотъемлемый для всего </a:t>
            </a:r>
            <a:r>
              <a:rPr lang="ru-RU" sz="2400" u="sng" dirty="0" smtClean="0">
                <a:hlinkClick r:id="rId24" tooltip="Естествознание"/>
              </a:rPr>
              <a:t>естествознания</a:t>
            </a:r>
            <a:r>
              <a:rPr lang="ru-RU" sz="2400" dirty="0" smtClean="0"/>
              <a:t>.</a:t>
            </a:r>
          </a:p>
          <a:p>
            <a:pPr fontAlgn="auto">
              <a:spcAft>
                <a:spcPts val="0"/>
              </a:spcAft>
              <a:buFont typeface="Arial" pitchFamily="34" charset="0"/>
              <a:buChar char="•"/>
              <a:defRPr/>
            </a:pPr>
            <a:endParaRPr lang="ru-RU" sz="2400" dirty="0" smtClean="0">
              <a:cs typeface="Times New Roman" pitchFamily="18" charset="0"/>
            </a:endParaRPr>
          </a:p>
          <a:p>
            <a:pPr algn="ctr" fontAlgn="auto">
              <a:spcAft>
                <a:spcPts val="0"/>
              </a:spcAft>
              <a:buFont typeface="Arial" pitchFamily="34" charset="0"/>
              <a:buNone/>
              <a:defRPr/>
            </a:pPr>
            <a:endParaRPr lang="ru-RU" sz="6800" dirty="0" smtClean="0">
              <a:cs typeface="Times New Roman" pitchFamily="18" charset="0"/>
            </a:endParaRPr>
          </a:p>
        </p:txBody>
      </p:sp>
      <p:sp>
        <p:nvSpPr>
          <p:cNvPr id="6" name="Прямоугольник 5">
            <a:hlinkClick r:id="rId25" action="ppaction://hlinksldjump"/>
          </p:cNvPr>
          <p:cNvSpPr/>
          <p:nvPr/>
        </p:nvSpPr>
        <p:spPr>
          <a:xfrm>
            <a:off x="48030" y="6143644"/>
            <a:ext cx="5073120"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0484" name="Picture 2"/>
          <p:cNvPicPr>
            <a:picLocks noChangeAspect="1" noChangeArrowheads="1"/>
          </p:cNvPicPr>
          <p:nvPr/>
        </p:nvPicPr>
        <p:blipFill>
          <a:blip r:embed="rId26"/>
          <a:srcRect/>
          <a:stretch>
            <a:fillRect/>
          </a:stretch>
        </p:blipFill>
        <p:spPr bwMode="auto">
          <a:xfrm>
            <a:off x="500063" y="1643063"/>
            <a:ext cx="2849562" cy="40005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r>
              <a:rPr lang="ru-RU" smtClean="0"/>
              <a:t>Антуан Анри Беккерель</a:t>
            </a:r>
          </a:p>
        </p:txBody>
      </p:sp>
      <p:sp>
        <p:nvSpPr>
          <p:cNvPr id="21506" name="Содержимое 2"/>
          <p:cNvSpPr>
            <a:spLocks noGrp="1"/>
          </p:cNvSpPr>
          <p:nvPr>
            <p:ph idx="1"/>
          </p:nvPr>
        </p:nvSpPr>
        <p:spPr>
          <a:xfrm>
            <a:off x="3357563" y="1285875"/>
            <a:ext cx="5329237" cy="4929188"/>
          </a:xfrm>
        </p:spPr>
        <p:txBody>
          <a:bodyPr/>
          <a:lstStyle/>
          <a:p>
            <a:r>
              <a:rPr lang="ru-RU" sz="2000" b="1" smtClean="0">
                <a:cs typeface="Times New Roman" pitchFamily="18" charset="0"/>
              </a:rPr>
              <a:t> </a:t>
            </a:r>
            <a:r>
              <a:rPr lang="ru-RU" sz="2200" smtClean="0">
                <a:cs typeface="Times New Roman" pitchFamily="18" charset="0"/>
              </a:rPr>
              <a:t>Дата рождения </a:t>
            </a:r>
            <a:r>
              <a:rPr lang="ru-RU" sz="2200" u="sng" smtClean="0">
                <a:cs typeface="Times New Roman" pitchFamily="18" charset="0"/>
                <a:hlinkClick r:id="rId2" tooltip="15 декабря"/>
              </a:rPr>
              <a:t>15 декабря</a:t>
            </a:r>
            <a:r>
              <a:rPr lang="ru-RU" sz="2200" smtClean="0">
                <a:cs typeface="Times New Roman" pitchFamily="18" charset="0"/>
              </a:rPr>
              <a:t> </a:t>
            </a:r>
            <a:r>
              <a:rPr lang="ru-RU" sz="2200" u="sng" smtClean="0">
                <a:cs typeface="Times New Roman" pitchFamily="18" charset="0"/>
                <a:hlinkClick r:id="rId3" tooltip="1852"/>
              </a:rPr>
              <a:t>1852</a:t>
            </a:r>
            <a:r>
              <a:rPr lang="ru-RU" sz="2200" smtClean="0">
                <a:cs typeface="Times New Roman" pitchFamily="18" charset="0"/>
              </a:rPr>
              <a:t> -  </a:t>
            </a:r>
            <a:r>
              <a:rPr lang="ru-RU" sz="2200" u="sng" smtClean="0">
                <a:cs typeface="Times New Roman" pitchFamily="18" charset="0"/>
                <a:hlinkClick r:id="rId4" tooltip="Франция"/>
              </a:rPr>
              <a:t>французский</a:t>
            </a:r>
            <a:r>
              <a:rPr lang="ru-RU" sz="2200" smtClean="0">
                <a:cs typeface="Times New Roman" pitchFamily="18" charset="0"/>
              </a:rPr>
              <a:t> </a:t>
            </a:r>
            <a:r>
              <a:rPr lang="ru-RU" sz="2200" u="sng" smtClean="0">
                <a:cs typeface="Times New Roman" pitchFamily="18" charset="0"/>
                <a:hlinkClick r:id="rId5" tooltip="Физика"/>
              </a:rPr>
              <a:t>физик</a:t>
            </a:r>
            <a:r>
              <a:rPr lang="ru-RU" sz="2200" smtClean="0">
                <a:cs typeface="Times New Roman" pitchFamily="18" charset="0"/>
              </a:rPr>
              <a:t>, В </a:t>
            </a:r>
            <a:r>
              <a:rPr lang="ru-RU" sz="2200" u="sng" smtClean="0">
                <a:cs typeface="Times New Roman" pitchFamily="18" charset="0"/>
                <a:hlinkClick r:id="rId6" tooltip="1896"/>
              </a:rPr>
              <a:t>1896</a:t>
            </a:r>
            <a:r>
              <a:rPr lang="ru-RU" sz="2200" smtClean="0">
                <a:cs typeface="Times New Roman" pitchFamily="18" charset="0"/>
              </a:rPr>
              <a:t> г. Беккерель случайно открыл </a:t>
            </a:r>
            <a:r>
              <a:rPr lang="ru-RU" sz="2200" u="sng" smtClean="0">
                <a:cs typeface="Times New Roman" pitchFamily="18" charset="0"/>
                <a:hlinkClick r:id="rId7" tooltip="Радиоактивность"/>
              </a:rPr>
              <a:t>радиоактивность</a:t>
            </a:r>
            <a:r>
              <a:rPr lang="ru-RU" sz="2200" smtClean="0">
                <a:cs typeface="Times New Roman" pitchFamily="18" charset="0"/>
              </a:rPr>
              <a:t> во время работ по исследованию фосфоресценции в солях урана. В 1903 г. он получил совместно с </a:t>
            </a:r>
            <a:r>
              <a:rPr lang="ru-RU" sz="2200" u="sng" smtClean="0">
                <a:cs typeface="Times New Roman" pitchFamily="18" charset="0"/>
                <a:hlinkClick r:id="rId8" tooltip="Кюри, Пьер"/>
              </a:rPr>
              <a:t>Пьером</a:t>
            </a:r>
            <a:r>
              <a:rPr lang="ru-RU" sz="2200" smtClean="0">
                <a:cs typeface="Times New Roman" pitchFamily="18" charset="0"/>
              </a:rPr>
              <a:t> и </a:t>
            </a:r>
            <a:r>
              <a:rPr lang="ru-RU" sz="2200" u="sng" smtClean="0">
                <a:cs typeface="Times New Roman" pitchFamily="18" charset="0"/>
                <a:hlinkClick r:id="rId9" tooltip="Склодовская-Кюри, Мария"/>
              </a:rPr>
              <a:t>Марией Кюри</a:t>
            </a:r>
            <a:r>
              <a:rPr lang="ru-RU" sz="2200" smtClean="0">
                <a:cs typeface="Times New Roman" pitchFamily="18" charset="0"/>
              </a:rPr>
              <a:t> Нобелевскую премию по физике «В знак признания его выдающихся заслуг, выразившихся в открытии самопроизвольной радиоактивности».</a:t>
            </a:r>
          </a:p>
          <a:p>
            <a:endParaRPr lang="ru-RU" sz="2400" smtClean="0"/>
          </a:p>
          <a:p>
            <a:endParaRPr lang="ru-RU" sz="2400" smtClean="0">
              <a:cs typeface="Times New Roman" pitchFamily="18" charset="0"/>
            </a:endParaRPr>
          </a:p>
          <a:p>
            <a:pPr algn="ctr">
              <a:buFont typeface="Arial" charset="0"/>
              <a:buNone/>
            </a:pPr>
            <a:endParaRPr lang="ru-RU" sz="6800" smtClean="0">
              <a:cs typeface="Times New Roman" pitchFamily="18" charset="0"/>
            </a:endParaRPr>
          </a:p>
        </p:txBody>
      </p:sp>
      <p:sp>
        <p:nvSpPr>
          <p:cNvPr id="6" name="Прямоугольник 5">
            <a:hlinkClick r:id="rId10" action="ppaction://hlinksldjump"/>
          </p:cNvPr>
          <p:cNvSpPr/>
          <p:nvPr/>
        </p:nvSpPr>
        <p:spPr>
          <a:xfrm>
            <a:off x="48030" y="6143644"/>
            <a:ext cx="5073120"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«Физики начала 19 века»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1508" name="Picture 2"/>
          <p:cNvPicPr>
            <a:picLocks noChangeAspect="1" noChangeArrowheads="1"/>
          </p:cNvPicPr>
          <p:nvPr/>
        </p:nvPicPr>
        <p:blipFill>
          <a:blip r:embed="rId11"/>
          <a:srcRect/>
          <a:stretch>
            <a:fillRect/>
          </a:stretch>
        </p:blipFill>
        <p:spPr bwMode="auto">
          <a:xfrm>
            <a:off x="285750" y="1714500"/>
            <a:ext cx="3084513" cy="350043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466</TotalTime>
  <Words>1518</Words>
  <Application>Microsoft Office PowerPoint</Application>
  <PresentationFormat>Экран (4:3)</PresentationFormat>
  <Paragraphs>102</Paragraphs>
  <Slides>31</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31</vt:i4>
      </vt:variant>
    </vt:vector>
  </HeadingPairs>
  <TitlesOfParts>
    <vt:vector size="35" baseType="lpstr">
      <vt:lpstr>Times New Roman</vt:lpstr>
      <vt:lpstr>Arial</vt:lpstr>
      <vt:lpstr>Calibri</vt:lpstr>
      <vt:lpstr>Тема Office</vt:lpstr>
      <vt:lpstr>Слайд 1</vt:lpstr>
      <vt:lpstr>Слайд 2</vt:lpstr>
      <vt:lpstr>Физики  18 века</vt:lpstr>
      <vt:lpstr>Томас Юнг</vt:lpstr>
      <vt:lpstr>Майкл Фарадей</vt:lpstr>
      <vt:lpstr>Физики начала 19 века</vt:lpstr>
      <vt:lpstr>Джеймс Клерк Максвелл</vt:lpstr>
      <vt:lpstr>Дмитрий Иванович Менделеев</vt:lpstr>
      <vt:lpstr>Антуан Анри Беккерель</vt:lpstr>
      <vt:lpstr>Генрих Рудольф Герц</vt:lpstr>
      <vt:lpstr>Физики второй половины 19 века </vt:lpstr>
      <vt:lpstr>Константин Эдуардович Циолковский</vt:lpstr>
      <vt:lpstr>Александр Степанович Попов</vt:lpstr>
      <vt:lpstr>Эрнест Резерфорд</vt:lpstr>
      <vt:lpstr>Фредерик Содди</vt:lpstr>
      <vt:lpstr>Физики начала  20 века </vt:lpstr>
      <vt:lpstr>Альберт Эйнштейн</vt:lpstr>
      <vt:lpstr>Отто Ган</vt:lpstr>
      <vt:lpstr>Джеймс Чедвик</vt:lpstr>
      <vt:lpstr>Физики второй половины  20 века </vt:lpstr>
      <vt:lpstr>Энрико Ферми</vt:lpstr>
      <vt:lpstr>Вернер Гейзенберг</vt:lpstr>
      <vt:lpstr>Фриц Штрассман</vt:lpstr>
      <vt:lpstr>Поль Адриен Морис Дирак</vt:lpstr>
      <vt:lpstr>Советские физики </vt:lpstr>
      <vt:lpstr>Дмитрий Дмитриевич Иваненко</vt:lpstr>
      <vt:lpstr>Игорь Васильевич Курчатов</vt:lpstr>
      <vt:lpstr>Сергей Павлович Королев</vt:lpstr>
      <vt:lpstr>Спасибо за внимание !</vt:lpstr>
      <vt:lpstr>Источники</vt:lpstr>
      <vt:lpstr>Слайд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Мама</cp:lastModifiedBy>
  <cp:revision>207</cp:revision>
  <dcterms:modified xsi:type="dcterms:W3CDTF">2012-11-08T08:55:21Z</dcterms:modified>
</cp:coreProperties>
</file>