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21" r:id="rId2"/>
  </p:sldMasterIdLst>
  <p:sldIdLst>
    <p:sldId id="256" r:id="rId3"/>
    <p:sldId id="259" r:id="rId4"/>
    <p:sldId id="257" r:id="rId5"/>
    <p:sldId id="261" r:id="rId6"/>
    <p:sldId id="260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007A"/>
    <a:srgbClr val="FF00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5C5CC-6B98-4816-98D5-2F4C90787EE5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371D7-69E7-46D3-BAB8-7DD58A651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04FC9-2BB7-491B-AA39-A5E969428AD0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EF1E-EE0F-4167-81A2-671E6EEDC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98898-817E-49C3-A9D0-4B5BB8062A58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F91F-86AD-4C70-A195-A401FC065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AD68FE-1E2D-4850-8B79-D0F321FFB616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F89F29-FD41-4B85-9514-2870E1730129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356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356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56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356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357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357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57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357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358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8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BB34AC-FD62-4D24-979F-A033B82E69BA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EF4AC-85E8-4852-A043-EF576C93DC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53B6C7-A600-4296-A07D-DCDCF7B66738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5EE8-E531-4A9C-A5A9-40DB8542D5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25C5F3-6941-4441-8AEE-7995E699A85F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E8B44-8A56-456E-8C5A-3DB9896136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B43B7E-5702-45A3-924B-8D1156D021D5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7FB0D-EF21-46C0-959B-2E1B48D32C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2633B0-8644-416E-988D-73C7FF5645F4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B3F4E-B66C-4A0E-819D-1EA7927684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63B221-677B-488A-BDB1-769952C9C3EC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0BC7-91D9-4569-B048-5EE5A64DFE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B640C4-5DA5-443D-ACC9-A816F66C04C8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5F9B6-7D49-4569-B753-34A2F7D9E1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1AFE0-D1F3-4B94-85FC-2F07938A14E6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5B5BF-D876-4726-87C1-2446726AC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40113-DA83-47D4-85FC-3600B715D484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73B71-37E9-41D3-83AE-A6261F454B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284C63-7B70-4B82-BE6A-A64A134115C9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2F05C-681D-42C9-B335-ACA3F068FC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FE5126-E08C-41F6-8B80-862B1319FD2F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C0EB2-FCCD-4A65-AA3D-63420D5106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CE121-527A-452E-9F8A-57C58D6EFEDC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B6DF-E450-4CFC-87E9-3B4E72302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EFE7B-17FB-4B65-BE52-7150DE6247B5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88610-B0D8-4F19-B36C-A04D3CE9B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2ED33-6D55-4925-99B6-F880F9E9A184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90D82-3824-4F60-9771-F2C179701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E0D81-783C-4973-AA0D-9EB02A38BF12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8A1C6-97FD-4381-8033-6C0AC00E5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D1F50-D720-45DB-8F2A-9C8B0FC30047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B140E-9AF4-47BD-BC39-EE5B5F60E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89DF0-B640-45E6-BF89-CF24B33352AC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A8CA7-03CC-4A5E-8118-8F6579B63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8D70D-0EE6-4683-8BD5-04C6576D1EFD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BAF59-27B8-43C8-9CFC-DA3A51E38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E27DAB-0221-45B3-885A-3477B3FE85DA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821A9E-7B4D-4DFD-9BEE-032835007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  <p:sldLayoutId id="2147483730" r:id="rId4"/>
    <p:sldLayoutId id="2147483729" r:id="rId5"/>
    <p:sldLayoutId id="2147483728" r:id="rId6"/>
    <p:sldLayoutId id="2147483727" r:id="rId7"/>
    <p:sldLayoutId id="2147483726" r:id="rId8"/>
    <p:sldLayoutId id="2147483725" r:id="rId9"/>
    <p:sldLayoutId id="2147483724" r:id="rId10"/>
    <p:sldLayoutId id="214748372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0260526B-075F-4F05-B917-444DD8255FCB}" type="datetimeFigureOut">
              <a:rPr lang="ru-RU"/>
              <a:pPr/>
              <a:t>30.09.2012</a:t>
            </a:fld>
            <a:endParaRPr lang="ru-RU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63D3A12-AA21-45C3-92E6-C3DA3A208CC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253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253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253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4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254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255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5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5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255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55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255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5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5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6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6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6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6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6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256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256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6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256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257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57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257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258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gif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animo2.ucoz.ru/photo/specialnye_kategorii/2_deo/animacija_cvety/108-0-9975" TargetMode="External"/><Relationship Id="rId3" Type="http://schemas.openxmlformats.org/officeDocument/2006/relationships/hyperlink" Target="http://spr-formula.narod.ru/kn_bibl.htm" TargetMode="External"/><Relationship Id="rId7" Type="http://schemas.openxmlformats.org/officeDocument/2006/relationships/hyperlink" Target="http://animo2.ucoz.ru/photo/specialnye_kategorii/2_deo/animacija_komar/108-0-10752" TargetMode="External"/><Relationship Id="rId2" Type="http://schemas.openxmlformats.org/officeDocument/2006/relationships/hyperlink" Target="http://physics.kgsu.ru/school/sprav_mat/pic/0035r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5terka.com/classes/10?page=70" TargetMode="External"/><Relationship Id="rId5" Type="http://schemas.openxmlformats.org/officeDocument/2006/relationships/hyperlink" Target="http://www.fizika.ru/kniga/index.php?mode=paragraf&amp;theme=12&amp;id=12030" TargetMode="External"/><Relationship Id="rId4" Type="http://schemas.openxmlformats.org/officeDocument/2006/relationships/hyperlink" Target="http://andrey2.taba.ru/fid/aW1hZ2U6MTU0NDA5NC8v/original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ru-RU" sz="4000">
                <a:solidFill>
                  <a:srgbClr val="2000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Путь. </a:t>
            </a:r>
            <a:r>
              <a:rPr lang="ru-RU" sz="4000">
                <a:solidFill>
                  <a:srgbClr val="2000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Перемещение. </a:t>
            </a:r>
            <a:r>
              <a:rPr lang="ru-RU" sz="4000">
                <a:solidFill>
                  <a:srgbClr val="2000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4000">
                <a:solidFill>
                  <a:srgbClr val="2000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000">
                <a:solidFill>
                  <a:srgbClr val="2000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 координаты движущегося тела.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692275" y="4149725"/>
            <a:ext cx="5986463" cy="639763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</a:pPr>
            <a:r>
              <a:rPr lang="ru-RU" sz="2800">
                <a:solidFill>
                  <a:srgbClr val="948A5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класс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995738" y="5013325"/>
            <a:ext cx="410527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Шредер Я.В.</a:t>
            </a:r>
          </a:p>
          <a:p>
            <a:pPr>
              <a:spcBef>
                <a:spcPct val="50000"/>
              </a:spcBef>
            </a:pPr>
            <a:r>
              <a:rPr lang="ru-RU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ГБОУ СОШ № 1347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Скалярные и векторные величины</a:t>
            </a:r>
            <a:endParaRPr lang="ru-RU" dirty="0"/>
          </a:p>
        </p:txBody>
      </p:sp>
      <p:pic>
        <p:nvPicPr>
          <p:cNvPr id="4" name="Содержимое 3" descr="boygo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948488" y="1557338"/>
            <a:ext cx="936625" cy="1657350"/>
          </a:xfrm>
        </p:spPr>
      </p:pic>
      <p:pic>
        <p:nvPicPr>
          <p:cNvPr id="16" name="Рисунок 15" descr="boygo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1484313"/>
            <a:ext cx="1081088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олилиния 16"/>
          <p:cNvSpPr/>
          <p:nvPr/>
        </p:nvSpPr>
        <p:spPr>
          <a:xfrm>
            <a:off x="827088" y="3213100"/>
            <a:ext cx="6553200" cy="3254375"/>
          </a:xfrm>
          <a:custGeom>
            <a:avLst/>
            <a:gdLst>
              <a:gd name="connsiteX0" fmla="*/ 0 w 6297769"/>
              <a:gd name="connsiteY0" fmla="*/ 2434107 h 2462749"/>
              <a:gd name="connsiteX1" fmla="*/ 38636 w 6297769"/>
              <a:gd name="connsiteY1" fmla="*/ 2459865 h 2462749"/>
              <a:gd name="connsiteX2" fmla="*/ 115909 w 6297769"/>
              <a:gd name="connsiteY2" fmla="*/ 2446986 h 2462749"/>
              <a:gd name="connsiteX3" fmla="*/ 193183 w 6297769"/>
              <a:gd name="connsiteY3" fmla="*/ 2421228 h 2462749"/>
              <a:gd name="connsiteX4" fmla="*/ 231819 w 6297769"/>
              <a:gd name="connsiteY4" fmla="*/ 2408349 h 2462749"/>
              <a:gd name="connsiteX5" fmla="*/ 270456 w 6297769"/>
              <a:gd name="connsiteY5" fmla="*/ 2382591 h 2462749"/>
              <a:gd name="connsiteX6" fmla="*/ 296214 w 6297769"/>
              <a:gd name="connsiteY6" fmla="*/ 2343955 h 2462749"/>
              <a:gd name="connsiteX7" fmla="*/ 334850 w 6297769"/>
              <a:gd name="connsiteY7" fmla="*/ 2331076 h 2462749"/>
              <a:gd name="connsiteX8" fmla="*/ 425002 w 6297769"/>
              <a:gd name="connsiteY8" fmla="*/ 2318197 h 2462749"/>
              <a:gd name="connsiteX9" fmla="*/ 515155 w 6297769"/>
              <a:gd name="connsiteY9" fmla="*/ 2292439 h 2462749"/>
              <a:gd name="connsiteX10" fmla="*/ 592428 w 6297769"/>
              <a:gd name="connsiteY10" fmla="*/ 2266681 h 2462749"/>
              <a:gd name="connsiteX11" fmla="*/ 631064 w 6297769"/>
              <a:gd name="connsiteY11" fmla="*/ 2253803 h 2462749"/>
              <a:gd name="connsiteX12" fmla="*/ 746974 w 6297769"/>
              <a:gd name="connsiteY12" fmla="*/ 2266681 h 2462749"/>
              <a:gd name="connsiteX13" fmla="*/ 785611 w 6297769"/>
              <a:gd name="connsiteY13" fmla="*/ 2292439 h 2462749"/>
              <a:gd name="connsiteX14" fmla="*/ 1056067 w 6297769"/>
              <a:gd name="connsiteY14" fmla="*/ 2279560 h 2462749"/>
              <a:gd name="connsiteX15" fmla="*/ 1094704 w 6297769"/>
              <a:gd name="connsiteY15" fmla="*/ 2253803 h 2462749"/>
              <a:gd name="connsiteX16" fmla="*/ 1146219 w 6297769"/>
              <a:gd name="connsiteY16" fmla="*/ 2240924 h 2462749"/>
              <a:gd name="connsiteX17" fmla="*/ 1262129 w 6297769"/>
              <a:gd name="connsiteY17" fmla="*/ 2150772 h 2462749"/>
              <a:gd name="connsiteX18" fmla="*/ 1326524 w 6297769"/>
              <a:gd name="connsiteY18" fmla="*/ 2137893 h 2462749"/>
              <a:gd name="connsiteX19" fmla="*/ 1403797 w 6297769"/>
              <a:gd name="connsiteY19" fmla="*/ 2112135 h 2462749"/>
              <a:gd name="connsiteX20" fmla="*/ 1558343 w 6297769"/>
              <a:gd name="connsiteY20" fmla="*/ 2009104 h 2462749"/>
              <a:gd name="connsiteX21" fmla="*/ 1596980 w 6297769"/>
              <a:gd name="connsiteY21" fmla="*/ 1983346 h 2462749"/>
              <a:gd name="connsiteX22" fmla="*/ 1674253 w 6297769"/>
              <a:gd name="connsiteY22" fmla="*/ 1957589 h 2462749"/>
              <a:gd name="connsiteX23" fmla="*/ 1712890 w 6297769"/>
              <a:gd name="connsiteY23" fmla="*/ 1931831 h 2462749"/>
              <a:gd name="connsiteX24" fmla="*/ 1841678 w 6297769"/>
              <a:gd name="connsiteY24" fmla="*/ 1906073 h 2462749"/>
              <a:gd name="connsiteX25" fmla="*/ 1906073 w 6297769"/>
              <a:gd name="connsiteY25" fmla="*/ 1893194 h 2462749"/>
              <a:gd name="connsiteX26" fmla="*/ 2009104 w 6297769"/>
              <a:gd name="connsiteY26" fmla="*/ 1867436 h 2462749"/>
              <a:gd name="connsiteX27" fmla="*/ 2112135 w 6297769"/>
              <a:gd name="connsiteY27" fmla="*/ 1854558 h 2462749"/>
              <a:gd name="connsiteX28" fmla="*/ 3825025 w 6297769"/>
              <a:gd name="connsiteY28" fmla="*/ 1828800 h 2462749"/>
              <a:gd name="connsiteX29" fmla="*/ 3863662 w 6297769"/>
              <a:gd name="connsiteY29" fmla="*/ 1815921 h 2462749"/>
              <a:gd name="connsiteX30" fmla="*/ 3915177 w 6297769"/>
              <a:gd name="connsiteY30" fmla="*/ 1803042 h 2462749"/>
              <a:gd name="connsiteX31" fmla="*/ 3992450 w 6297769"/>
              <a:gd name="connsiteY31" fmla="*/ 1777284 h 2462749"/>
              <a:gd name="connsiteX32" fmla="*/ 4043966 w 6297769"/>
              <a:gd name="connsiteY32" fmla="*/ 1764405 h 2462749"/>
              <a:gd name="connsiteX33" fmla="*/ 4108360 w 6297769"/>
              <a:gd name="connsiteY33" fmla="*/ 1751527 h 2462749"/>
              <a:gd name="connsiteX34" fmla="*/ 4185633 w 6297769"/>
              <a:gd name="connsiteY34" fmla="*/ 1725769 h 2462749"/>
              <a:gd name="connsiteX35" fmla="*/ 4224270 w 6297769"/>
              <a:gd name="connsiteY35" fmla="*/ 1712890 h 2462749"/>
              <a:gd name="connsiteX36" fmla="*/ 4340180 w 6297769"/>
              <a:gd name="connsiteY36" fmla="*/ 1661374 h 2462749"/>
              <a:gd name="connsiteX37" fmla="*/ 4391695 w 6297769"/>
              <a:gd name="connsiteY37" fmla="*/ 1635617 h 2462749"/>
              <a:gd name="connsiteX38" fmla="*/ 4430332 w 6297769"/>
              <a:gd name="connsiteY38" fmla="*/ 1609859 h 2462749"/>
              <a:gd name="connsiteX39" fmla="*/ 4572000 w 6297769"/>
              <a:gd name="connsiteY39" fmla="*/ 1571222 h 2462749"/>
              <a:gd name="connsiteX40" fmla="*/ 4610636 w 6297769"/>
              <a:gd name="connsiteY40" fmla="*/ 1558343 h 2462749"/>
              <a:gd name="connsiteX41" fmla="*/ 4662152 w 6297769"/>
              <a:gd name="connsiteY41" fmla="*/ 1519707 h 2462749"/>
              <a:gd name="connsiteX42" fmla="*/ 4700788 w 6297769"/>
              <a:gd name="connsiteY42" fmla="*/ 1493949 h 2462749"/>
              <a:gd name="connsiteX43" fmla="*/ 4726546 w 6297769"/>
              <a:gd name="connsiteY43" fmla="*/ 1455312 h 2462749"/>
              <a:gd name="connsiteX44" fmla="*/ 4765183 w 6297769"/>
              <a:gd name="connsiteY44" fmla="*/ 1313645 h 2462749"/>
              <a:gd name="connsiteX45" fmla="*/ 4803819 w 6297769"/>
              <a:gd name="connsiteY45" fmla="*/ 1236372 h 2462749"/>
              <a:gd name="connsiteX46" fmla="*/ 4829577 w 6297769"/>
              <a:gd name="connsiteY46" fmla="*/ 1146220 h 2462749"/>
              <a:gd name="connsiteX47" fmla="*/ 4881093 w 6297769"/>
              <a:gd name="connsiteY47" fmla="*/ 1056067 h 2462749"/>
              <a:gd name="connsiteX48" fmla="*/ 4958366 w 6297769"/>
              <a:gd name="connsiteY48" fmla="*/ 991673 h 2462749"/>
              <a:gd name="connsiteX49" fmla="*/ 5009881 w 6297769"/>
              <a:gd name="connsiteY49" fmla="*/ 914400 h 2462749"/>
              <a:gd name="connsiteX50" fmla="*/ 5035639 w 6297769"/>
              <a:gd name="connsiteY50" fmla="*/ 875763 h 2462749"/>
              <a:gd name="connsiteX51" fmla="*/ 5074276 w 6297769"/>
              <a:gd name="connsiteY51" fmla="*/ 850005 h 2462749"/>
              <a:gd name="connsiteX52" fmla="*/ 5100033 w 6297769"/>
              <a:gd name="connsiteY52" fmla="*/ 811369 h 2462749"/>
              <a:gd name="connsiteX53" fmla="*/ 5177307 w 6297769"/>
              <a:gd name="connsiteY53" fmla="*/ 785611 h 2462749"/>
              <a:gd name="connsiteX54" fmla="*/ 5422005 w 6297769"/>
              <a:gd name="connsiteY54" fmla="*/ 759853 h 2462749"/>
              <a:gd name="connsiteX55" fmla="*/ 5537915 w 6297769"/>
              <a:gd name="connsiteY55" fmla="*/ 695459 h 2462749"/>
              <a:gd name="connsiteX56" fmla="*/ 5576552 w 6297769"/>
              <a:gd name="connsiteY56" fmla="*/ 669701 h 2462749"/>
              <a:gd name="connsiteX57" fmla="*/ 5615188 w 6297769"/>
              <a:gd name="connsiteY57" fmla="*/ 656822 h 2462749"/>
              <a:gd name="connsiteX58" fmla="*/ 5692462 w 6297769"/>
              <a:gd name="connsiteY58" fmla="*/ 605307 h 2462749"/>
              <a:gd name="connsiteX59" fmla="*/ 5769735 w 6297769"/>
              <a:gd name="connsiteY59" fmla="*/ 566670 h 2462749"/>
              <a:gd name="connsiteX60" fmla="*/ 5859887 w 6297769"/>
              <a:gd name="connsiteY60" fmla="*/ 540912 h 2462749"/>
              <a:gd name="connsiteX61" fmla="*/ 5898524 w 6297769"/>
              <a:gd name="connsiteY61" fmla="*/ 515155 h 2462749"/>
              <a:gd name="connsiteX62" fmla="*/ 5924281 w 6297769"/>
              <a:gd name="connsiteY62" fmla="*/ 476518 h 2462749"/>
              <a:gd name="connsiteX63" fmla="*/ 6001555 w 6297769"/>
              <a:gd name="connsiteY63" fmla="*/ 425003 h 2462749"/>
              <a:gd name="connsiteX64" fmla="*/ 6027312 w 6297769"/>
              <a:gd name="connsiteY64" fmla="*/ 386366 h 2462749"/>
              <a:gd name="connsiteX65" fmla="*/ 6104586 w 6297769"/>
              <a:gd name="connsiteY65" fmla="*/ 309093 h 2462749"/>
              <a:gd name="connsiteX66" fmla="*/ 6156101 w 6297769"/>
              <a:gd name="connsiteY66" fmla="*/ 231820 h 2462749"/>
              <a:gd name="connsiteX67" fmla="*/ 6168980 w 6297769"/>
              <a:gd name="connsiteY67" fmla="*/ 180304 h 2462749"/>
              <a:gd name="connsiteX68" fmla="*/ 6259132 w 6297769"/>
              <a:gd name="connsiteY68" fmla="*/ 64394 h 2462749"/>
              <a:gd name="connsiteX69" fmla="*/ 6297769 w 6297769"/>
              <a:gd name="connsiteY69" fmla="*/ 0 h 246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6297769" h="2462749">
                <a:moveTo>
                  <a:pt x="0" y="2434107"/>
                </a:moveTo>
                <a:cubicBezTo>
                  <a:pt x="12879" y="2442693"/>
                  <a:pt x="23252" y="2458156"/>
                  <a:pt x="38636" y="2459865"/>
                </a:cubicBezTo>
                <a:cubicBezTo>
                  <a:pt x="64589" y="2462749"/>
                  <a:pt x="90576" y="2453319"/>
                  <a:pt x="115909" y="2446986"/>
                </a:cubicBezTo>
                <a:cubicBezTo>
                  <a:pt x="142250" y="2440401"/>
                  <a:pt x="167425" y="2429814"/>
                  <a:pt x="193183" y="2421228"/>
                </a:cubicBezTo>
                <a:cubicBezTo>
                  <a:pt x="206062" y="2416935"/>
                  <a:pt x="220524" y="2415879"/>
                  <a:pt x="231819" y="2408349"/>
                </a:cubicBezTo>
                <a:lnTo>
                  <a:pt x="270456" y="2382591"/>
                </a:lnTo>
                <a:cubicBezTo>
                  <a:pt x="279042" y="2369712"/>
                  <a:pt x="284127" y="2353624"/>
                  <a:pt x="296214" y="2343955"/>
                </a:cubicBezTo>
                <a:cubicBezTo>
                  <a:pt x="306815" y="2335475"/>
                  <a:pt x="321538" y="2333738"/>
                  <a:pt x="334850" y="2331076"/>
                </a:cubicBezTo>
                <a:cubicBezTo>
                  <a:pt x="364616" y="2325123"/>
                  <a:pt x="394951" y="2322490"/>
                  <a:pt x="425002" y="2318197"/>
                </a:cubicBezTo>
                <a:cubicBezTo>
                  <a:pt x="554858" y="2274912"/>
                  <a:pt x="353428" y="2340958"/>
                  <a:pt x="515155" y="2292439"/>
                </a:cubicBezTo>
                <a:cubicBezTo>
                  <a:pt x="541161" y="2284637"/>
                  <a:pt x="566670" y="2275267"/>
                  <a:pt x="592428" y="2266681"/>
                </a:cubicBezTo>
                <a:lnTo>
                  <a:pt x="631064" y="2253803"/>
                </a:lnTo>
                <a:cubicBezTo>
                  <a:pt x="669701" y="2258096"/>
                  <a:pt x="709260" y="2257253"/>
                  <a:pt x="746974" y="2266681"/>
                </a:cubicBezTo>
                <a:cubicBezTo>
                  <a:pt x="761990" y="2270435"/>
                  <a:pt x="770146" y="2291795"/>
                  <a:pt x="785611" y="2292439"/>
                </a:cubicBezTo>
                <a:lnTo>
                  <a:pt x="1056067" y="2279560"/>
                </a:lnTo>
                <a:cubicBezTo>
                  <a:pt x="1068946" y="2270974"/>
                  <a:pt x="1080477" y="2259900"/>
                  <a:pt x="1094704" y="2253803"/>
                </a:cubicBezTo>
                <a:cubicBezTo>
                  <a:pt x="1110973" y="2246831"/>
                  <a:pt x="1130851" y="2249706"/>
                  <a:pt x="1146219" y="2240924"/>
                </a:cubicBezTo>
                <a:cubicBezTo>
                  <a:pt x="1208260" y="2205472"/>
                  <a:pt x="1167128" y="2169772"/>
                  <a:pt x="1262129" y="2150772"/>
                </a:cubicBezTo>
                <a:cubicBezTo>
                  <a:pt x="1283594" y="2146479"/>
                  <a:pt x="1305405" y="2143653"/>
                  <a:pt x="1326524" y="2137893"/>
                </a:cubicBezTo>
                <a:cubicBezTo>
                  <a:pt x="1352718" y="2130749"/>
                  <a:pt x="1403797" y="2112135"/>
                  <a:pt x="1403797" y="2112135"/>
                </a:cubicBezTo>
                <a:lnTo>
                  <a:pt x="1558343" y="2009104"/>
                </a:lnTo>
                <a:cubicBezTo>
                  <a:pt x="1571222" y="2000518"/>
                  <a:pt x="1582296" y="1988241"/>
                  <a:pt x="1596980" y="1983346"/>
                </a:cubicBezTo>
                <a:lnTo>
                  <a:pt x="1674253" y="1957589"/>
                </a:lnTo>
                <a:cubicBezTo>
                  <a:pt x="1687132" y="1949003"/>
                  <a:pt x="1699046" y="1938753"/>
                  <a:pt x="1712890" y="1931831"/>
                </a:cubicBezTo>
                <a:cubicBezTo>
                  <a:pt x="1749917" y="1913317"/>
                  <a:pt x="1806080" y="1912006"/>
                  <a:pt x="1841678" y="1906073"/>
                </a:cubicBezTo>
                <a:cubicBezTo>
                  <a:pt x="1863270" y="1902474"/>
                  <a:pt x="1884743" y="1898116"/>
                  <a:pt x="1906073" y="1893194"/>
                </a:cubicBezTo>
                <a:cubicBezTo>
                  <a:pt x="1940567" y="1885234"/>
                  <a:pt x="1973977" y="1871827"/>
                  <a:pt x="2009104" y="1867436"/>
                </a:cubicBezTo>
                <a:lnTo>
                  <a:pt x="2112135" y="1854558"/>
                </a:lnTo>
                <a:cubicBezTo>
                  <a:pt x="2702613" y="1706936"/>
                  <a:pt x="2093047" y="1855042"/>
                  <a:pt x="3825025" y="1828800"/>
                </a:cubicBezTo>
                <a:cubicBezTo>
                  <a:pt x="3838599" y="1828594"/>
                  <a:pt x="3850609" y="1819651"/>
                  <a:pt x="3863662" y="1815921"/>
                </a:cubicBezTo>
                <a:cubicBezTo>
                  <a:pt x="3880681" y="1811058"/>
                  <a:pt x="3898223" y="1808128"/>
                  <a:pt x="3915177" y="1803042"/>
                </a:cubicBezTo>
                <a:cubicBezTo>
                  <a:pt x="3941183" y="1795240"/>
                  <a:pt x="3966110" y="1783869"/>
                  <a:pt x="3992450" y="1777284"/>
                </a:cubicBezTo>
                <a:cubicBezTo>
                  <a:pt x="4009622" y="1772991"/>
                  <a:pt x="4026687" y="1768245"/>
                  <a:pt x="4043966" y="1764405"/>
                </a:cubicBezTo>
                <a:cubicBezTo>
                  <a:pt x="4065334" y="1759657"/>
                  <a:pt x="4087242" y="1757286"/>
                  <a:pt x="4108360" y="1751527"/>
                </a:cubicBezTo>
                <a:cubicBezTo>
                  <a:pt x="4134554" y="1744383"/>
                  <a:pt x="4159875" y="1734355"/>
                  <a:pt x="4185633" y="1725769"/>
                </a:cubicBezTo>
                <a:cubicBezTo>
                  <a:pt x="4198512" y="1721476"/>
                  <a:pt x="4212974" y="1720420"/>
                  <a:pt x="4224270" y="1712890"/>
                </a:cubicBezTo>
                <a:cubicBezTo>
                  <a:pt x="4337915" y="1637127"/>
                  <a:pt x="4156278" y="1753323"/>
                  <a:pt x="4340180" y="1661374"/>
                </a:cubicBezTo>
                <a:cubicBezTo>
                  <a:pt x="4357352" y="1652788"/>
                  <a:pt x="4375026" y="1645142"/>
                  <a:pt x="4391695" y="1635617"/>
                </a:cubicBezTo>
                <a:cubicBezTo>
                  <a:pt x="4405134" y="1627937"/>
                  <a:pt x="4416187" y="1616146"/>
                  <a:pt x="4430332" y="1609859"/>
                </a:cubicBezTo>
                <a:cubicBezTo>
                  <a:pt x="4501381" y="1578282"/>
                  <a:pt x="4502742" y="1588537"/>
                  <a:pt x="4572000" y="1571222"/>
                </a:cubicBezTo>
                <a:cubicBezTo>
                  <a:pt x="4585170" y="1567929"/>
                  <a:pt x="4597757" y="1562636"/>
                  <a:pt x="4610636" y="1558343"/>
                </a:cubicBezTo>
                <a:cubicBezTo>
                  <a:pt x="4627808" y="1545464"/>
                  <a:pt x="4644685" y="1532183"/>
                  <a:pt x="4662152" y="1519707"/>
                </a:cubicBezTo>
                <a:cubicBezTo>
                  <a:pt x="4674747" y="1510710"/>
                  <a:pt x="4689843" y="1504894"/>
                  <a:pt x="4700788" y="1493949"/>
                </a:cubicBezTo>
                <a:cubicBezTo>
                  <a:pt x="4711733" y="1483004"/>
                  <a:pt x="4720259" y="1469457"/>
                  <a:pt x="4726546" y="1455312"/>
                </a:cubicBezTo>
                <a:cubicBezTo>
                  <a:pt x="4758123" y="1384265"/>
                  <a:pt x="4747869" y="1382901"/>
                  <a:pt x="4765183" y="1313645"/>
                </a:cubicBezTo>
                <a:cubicBezTo>
                  <a:pt x="4781369" y="1248901"/>
                  <a:pt x="4772342" y="1299328"/>
                  <a:pt x="4803819" y="1236372"/>
                </a:cubicBezTo>
                <a:cubicBezTo>
                  <a:pt x="4819387" y="1205236"/>
                  <a:pt x="4817197" y="1179232"/>
                  <a:pt x="4829577" y="1146220"/>
                </a:cubicBezTo>
                <a:cubicBezTo>
                  <a:pt x="4835638" y="1130058"/>
                  <a:pt x="4866147" y="1071013"/>
                  <a:pt x="4881093" y="1056067"/>
                </a:cubicBezTo>
                <a:cubicBezTo>
                  <a:pt x="4955505" y="981655"/>
                  <a:pt x="4884518" y="1086621"/>
                  <a:pt x="4958366" y="991673"/>
                </a:cubicBezTo>
                <a:cubicBezTo>
                  <a:pt x="4977372" y="967237"/>
                  <a:pt x="4992709" y="940158"/>
                  <a:pt x="5009881" y="914400"/>
                </a:cubicBezTo>
                <a:cubicBezTo>
                  <a:pt x="5018467" y="901521"/>
                  <a:pt x="5022760" y="884349"/>
                  <a:pt x="5035639" y="875763"/>
                </a:cubicBezTo>
                <a:lnTo>
                  <a:pt x="5074276" y="850005"/>
                </a:lnTo>
                <a:cubicBezTo>
                  <a:pt x="5082862" y="837126"/>
                  <a:pt x="5086908" y="819572"/>
                  <a:pt x="5100033" y="811369"/>
                </a:cubicBezTo>
                <a:cubicBezTo>
                  <a:pt x="5123057" y="796979"/>
                  <a:pt x="5150966" y="792196"/>
                  <a:pt x="5177307" y="785611"/>
                </a:cubicBezTo>
                <a:cubicBezTo>
                  <a:pt x="5291432" y="757079"/>
                  <a:pt x="5211161" y="773909"/>
                  <a:pt x="5422005" y="759853"/>
                </a:cubicBezTo>
                <a:cubicBezTo>
                  <a:pt x="5490010" y="737185"/>
                  <a:pt x="5449347" y="754504"/>
                  <a:pt x="5537915" y="695459"/>
                </a:cubicBezTo>
                <a:cubicBezTo>
                  <a:pt x="5550794" y="686873"/>
                  <a:pt x="5561868" y="674596"/>
                  <a:pt x="5576552" y="669701"/>
                </a:cubicBezTo>
                <a:cubicBezTo>
                  <a:pt x="5589431" y="665408"/>
                  <a:pt x="5603321" y="663415"/>
                  <a:pt x="5615188" y="656822"/>
                </a:cubicBezTo>
                <a:cubicBezTo>
                  <a:pt x="5642249" y="641788"/>
                  <a:pt x="5663094" y="615097"/>
                  <a:pt x="5692462" y="605307"/>
                </a:cubicBezTo>
                <a:cubicBezTo>
                  <a:pt x="5789574" y="572936"/>
                  <a:pt x="5669872" y="616602"/>
                  <a:pt x="5769735" y="566670"/>
                </a:cubicBezTo>
                <a:cubicBezTo>
                  <a:pt x="5788212" y="557431"/>
                  <a:pt x="5843380" y="545039"/>
                  <a:pt x="5859887" y="540912"/>
                </a:cubicBezTo>
                <a:cubicBezTo>
                  <a:pt x="5872766" y="532326"/>
                  <a:pt x="5887579" y="526100"/>
                  <a:pt x="5898524" y="515155"/>
                </a:cubicBezTo>
                <a:cubicBezTo>
                  <a:pt x="5909469" y="504210"/>
                  <a:pt x="5912632" y="486711"/>
                  <a:pt x="5924281" y="476518"/>
                </a:cubicBezTo>
                <a:cubicBezTo>
                  <a:pt x="5947579" y="456133"/>
                  <a:pt x="6001555" y="425003"/>
                  <a:pt x="6001555" y="425003"/>
                </a:cubicBezTo>
                <a:cubicBezTo>
                  <a:pt x="6010141" y="412124"/>
                  <a:pt x="6017029" y="397935"/>
                  <a:pt x="6027312" y="386366"/>
                </a:cubicBezTo>
                <a:cubicBezTo>
                  <a:pt x="6051513" y="359140"/>
                  <a:pt x="6084380" y="339402"/>
                  <a:pt x="6104586" y="309093"/>
                </a:cubicBezTo>
                <a:lnTo>
                  <a:pt x="6156101" y="231820"/>
                </a:lnTo>
                <a:cubicBezTo>
                  <a:pt x="6160394" y="214648"/>
                  <a:pt x="6160198" y="195672"/>
                  <a:pt x="6168980" y="180304"/>
                </a:cubicBezTo>
                <a:cubicBezTo>
                  <a:pt x="6222321" y="86958"/>
                  <a:pt x="6209728" y="212603"/>
                  <a:pt x="6259132" y="64394"/>
                </a:cubicBezTo>
                <a:cubicBezTo>
                  <a:pt x="6275851" y="14239"/>
                  <a:pt x="6262412" y="35357"/>
                  <a:pt x="6297769" y="0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56325" y="4508500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траектория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635375" y="3429000"/>
            <a:ext cx="2881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путь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716463" y="3644900"/>
            <a:ext cx="1727200" cy="360363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7" idx="0"/>
          </p:cNvCxnSpPr>
          <p:nvPr/>
        </p:nvCxnSpPr>
        <p:spPr>
          <a:xfrm flipH="1">
            <a:off x="827088" y="3213100"/>
            <a:ext cx="6553200" cy="321627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79388" y="42926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перемещение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3348038" y="4508500"/>
            <a:ext cx="863600" cy="73025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531 C -0.00347 0.02776 -0.00781 0.0606 -0.01719 0.09228 C -0.02222 0.10916 -0.01736 0.09829 -0.02274 0.10916 C -0.02326 0.11101 -0.02344 0.11309 -0.02413 0.11494 C -0.02535 0.11818 -0.02743 0.12096 -0.02847 0.1242 C -0.02986 0.12836 -0.03003 0.13298 -0.03125 0.13738 C -0.03403 0.14802 -0.03351 0.14154 -0.0368 0.15056 C -0.04149 0.16305 -0.04114 0.16952 -0.04948 0.18062 C -0.05364 0.18618 -0.06146 0.18826 -0.06649 0.19173 C -0.07899 0.20005 -0.09149 0.2056 -0.10451 0.21231 C -0.11059 0.22087 -0.10312 0.21185 -0.11285 0.21809 C -0.11406 0.21878 -0.11458 0.2211 -0.1158 0.22179 C -0.12899 0.23035 -0.14548 0.23058 -0.15937 0.23682 C -0.16493 0.24422 -0.17118 0.25556 -0.17778 0.26111 C -0.17986 0.26966 -0.18316 0.27776 -0.18611 0.28562 C -0.19062 0.29741 -0.18854 0.30505 -0.19601 0.31568 C -0.19826 0.32447 -0.2059 0.33927 -0.21146 0.34552 C -0.21267 0.34691 -0.21441 0.34667 -0.2158 0.3476 C -0.22552 0.35408 -0.23594 0.35824 -0.2467 0.36055 C -0.33559 0.4001 -0.32899 0.37975 -0.48611 0.38136 C -0.4941 0.38275 -0.50538 0.38391 -0.51285 0.38877 C -0.52378 0.39593 -0.51094 0.38969 -0.52135 0.39432 C -0.52795 0.40056 -0.52292 0.39686 -0.53125 0.4001 C -0.53403 0.40125 -0.53976 0.4038 -0.53976 0.40403 C -0.54965 0.41259 -0.56198 0.41351 -0.57205 0.42253 C -0.58003 0.4297 -0.58698 0.44057 -0.59739 0.44126 C -0.61753 0.44242 -0.63785 0.44242 -0.65798 0.44311 C -0.66302 0.44774 -0.66458 0.45051 -0.67066 0.4526 C -0.68385 0.46416 -0.66875 0.45236 -0.70451 0.45815 C -0.70816 0.45884 -0.71094 0.46277 -0.71441 0.46393 C -0.71823 0.47156 -0.72222 0.47873 -0.72847 0.48266 " pathEditMode="relative" rAng="0" ptsTypes="fffffffffffff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00" y="2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549275"/>
            <a:ext cx="4316412" cy="557688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b="1" smtClean="0"/>
              <a:t>Траектория- </a:t>
            </a:r>
            <a:r>
              <a:rPr lang="ru-RU" smtClean="0"/>
              <a:t>линия, вдоль которой движется тело.</a:t>
            </a:r>
          </a:p>
          <a:p>
            <a:pPr algn="just">
              <a:buFont typeface="Arial" charset="0"/>
              <a:buNone/>
            </a:pPr>
            <a:endParaRPr lang="ru-RU" smtClean="0"/>
          </a:p>
          <a:p>
            <a:pPr algn="just">
              <a:buFont typeface="Arial" charset="0"/>
              <a:buNone/>
            </a:pPr>
            <a:r>
              <a:rPr lang="ru-RU" b="1" smtClean="0"/>
              <a:t>Путь- </a:t>
            </a:r>
            <a:r>
              <a:rPr lang="ru-RU" smtClean="0"/>
              <a:t>длина траектории, пройденной за время наблюдения</a:t>
            </a:r>
            <a:r>
              <a:rPr lang="ru-RU" b="1" smtClean="0"/>
              <a:t>.</a:t>
            </a:r>
          </a:p>
          <a:p>
            <a:pPr algn="just">
              <a:buFont typeface="Arial" charset="0"/>
              <a:buNone/>
            </a:pPr>
            <a:endParaRPr lang="ru-RU" b="1" smtClean="0"/>
          </a:p>
          <a:p>
            <a:pPr algn="just">
              <a:buFont typeface="Arial" charset="0"/>
              <a:buNone/>
            </a:pPr>
            <a:r>
              <a:rPr lang="ru-RU" b="1" smtClean="0"/>
              <a:t>Перемещение тела </a:t>
            </a:r>
            <a:r>
              <a:rPr lang="ru-RU" smtClean="0"/>
              <a:t>– это вектор, проведенный из начального положения тела в его конечное положение. </a:t>
            </a:r>
          </a:p>
        </p:txBody>
      </p:sp>
      <p:pic>
        <p:nvPicPr>
          <p:cNvPr id="8" name="Содержимое 7" descr="девочка на коньках.Путь и перемещени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48263" y="1125538"/>
            <a:ext cx="3698875" cy="4068762"/>
          </a:xfr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43438" y="5157788"/>
            <a:ext cx="38893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   </a:t>
            </a:r>
            <a:r>
              <a:rPr lang="en-US" sz="3200">
                <a:latin typeface="Calibri" pitchFamily="34" charset="0"/>
              </a:rPr>
              <a:t>L</a:t>
            </a:r>
            <a:r>
              <a:rPr lang="ru-RU" sz="3200">
                <a:latin typeface="Calibri" pitchFamily="34" charset="0"/>
              </a:rPr>
              <a:t>- путь</a:t>
            </a:r>
            <a:r>
              <a:rPr lang="ru-RU" sz="3200"/>
              <a:t> (</a:t>
            </a:r>
            <a:r>
              <a:rPr lang="ru-RU" sz="2400">
                <a:solidFill>
                  <a:schemeClr val="accent2"/>
                </a:solidFill>
              </a:rPr>
              <a:t>скалярная           </a:t>
            </a:r>
          </a:p>
          <a:p>
            <a:r>
              <a:rPr lang="ru-RU" sz="2400">
                <a:solidFill>
                  <a:schemeClr val="accent2"/>
                </a:solidFill>
              </a:rPr>
              <a:t>                     величина)</a:t>
            </a:r>
          </a:p>
          <a:p>
            <a:endParaRPr lang="ru-RU" sz="1400">
              <a:solidFill>
                <a:schemeClr val="accent2"/>
              </a:solidFill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4859338" y="5805488"/>
          <a:ext cx="279400" cy="720725"/>
        </p:xfrm>
        <a:graphic>
          <a:graphicData uri="http://schemas.openxmlformats.org/presentationml/2006/ole">
            <p:oleObj spid="_x0000_s1032" name="Equation" r:id="rId4" imgW="139579" imgH="215713" progId="">
              <p:embed/>
            </p:oleObj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435600" y="5949950"/>
            <a:ext cx="2946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-перемещение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Определение пройденного пути и перемещения</a:t>
            </a:r>
            <a:endParaRPr lang="ru-RU" dirty="0"/>
          </a:p>
        </p:txBody>
      </p:sp>
      <p:pic>
        <p:nvPicPr>
          <p:cNvPr id="17410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484313"/>
            <a:ext cx="60166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043608" y="5008541"/>
            <a:ext cx="4536504" cy="707886"/>
          </a:xfrm>
          <a:prstGeom prst="rect">
            <a:avLst/>
          </a:prstGeom>
          <a:blipFill rotWithShape="1">
            <a:blip r:embed="rId3"/>
            <a:stretch>
              <a:fillRect l="-4704" t="-15517" b="-3620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  <a:cs typeface="+mn-cs"/>
              </a:rPr>
              <a:t> </a:t>
            </a:r>
          </a:p>
        </p:txBody>
      </p:sp>
      <p:sp>
        <p:nvSpPr>
          <p:cNvPr id="8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15616" y="5794486"/>
            <a:ext cx="3888432" cy="717248"/>
          </a:xfrm>
          <a:prstGeom prst="rect">
            <a:avLst/>
          </a:prstGeom>
          <a:blipFill rotWithShape="1">
            <a:blip r:embed="rId4"/>
            <a:stretch>
              <a:fillRect t="-2564" b="-32479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  <a:cs typeface="+mn-cs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>
            <a:off x="971550" y="5661025"/>
            <a:ext cx="7561263" cy="0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509713" y="5818188"/>
            <a:ext cx="5032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0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885113" y="5805488"/>
            <a:ext cx="5032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>
                <a:latin typeface="Calibri" pitchFamily="34" charset="0"/>
              </a:rPr>
              <a:t>X</a:t>
            </a:r>
            <a:endParaRPr lang="ru-RU" sz="3200" i="1">
              <a:latin typeface="Calibri" pitchFamily="34" charset="0"/>
            </a:endParaRPr>
          </a:p>
        </p:txBody>
      </p:sp>
      <p:pic>
        <p:nvPicPr>
          <p:cNvPr id="20" name="Рисунок 19" descr="комар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509963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комар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500438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Прямая соединительная линия 28"/>
          <p:cNvCxnSpPr/>
          <p:nvPr/>
        </p:nvCxnSpPr>
        <p:spPr>
          <a:xfrm>
            <a:off x="2390775" y="4149725"/>
            <a:ext cx="0" cy="15113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719888" y="4221163"/>
            <a:ext cx="0" cy="15113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124075" y="5805488"/>
            <a:ext cx="647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>
                <a:latin typeface="Calibri" pitchFamily="34" charset="0"/>
              </a:rPr>
              <a:t>X</a:t>
            </a:r>
            <a:r>
              <a:rPr lang="ru-RU" sz="3200" i="1" baseline="-25000">
                <a:latin typeface="Calibri" pitchFamily="34" charset="0"/>
              </a:rPr>
              <a:t>0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443663" y="5876925"/>
            <a:ext cx="5048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>
                <a:latin typeface="Calibri" pitchFamily="34" charset="0"/>
              </a:rPr>
              <a:t>X</a:t>
            </a:r>
            <a:endParaRPr lang="ru-RU" sz="3200" i="1">
              <a:latin typeface="Calibri" pitchFamily="34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2411413" y="4149725"/>
            <a:ext cx="4321175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1" name="Object 30"/>
          <p:cNvGraphicFramePr>
            <a:graphicFrameLocks noChangeAspect="1"/>
          </p:cNvGraphicFramePr>
          <p:nvPr/>
        </p:nvGraphicFramePr>
        <p:xfrm>
          <a:off x="3995738" y="3284538"/>
          <a:ext cx="720725" cy="763587"/>
        </p:xfrm>
        <a:graphic>
          <a:graphicData uri="http://schemas.openxmlformats.org/presentationml/2006/ole">
            <p:oleObj spid="_x0000_s2078" name="Equation" r:id="rId4" imgW="139579" imgH="215713" progId="">
              <p:embed/>
            </p:oleObj>
          </a:graphicData>
        </a:graphic>
      </p:graphicFrame>
      <p:graphicFrame>
        <p:nvGraphicFramePr>
          <p:cNvPr id="2052" name="Object 31"/>
          <p:cNvGraphicFramePr>
            <a:graphicFrameLocks noChangeAspect="1"/>
          </p:cNvGraphicFramePr>
          <p:nvPr/>
        </p:nvGraphicFramePr>
        <p:xfrm>
          <a:off x="3995738" y="5805488"/>
          <a:ext cx="576262" cy="739775"/>
        </p:xfrm>
        <a:graphic>
          <a:graphicData uri="http://schemas.openxmlformats.org/presentationml/2006/ole">
            <p:oleObj spid="_x0000_s2079" name="Equation" r:id="rId5" imgW="177646" imgH="228402" progId="">
              <p:embed/>
            </p:oleObj>
          </a:graphicData>
        </a:graphic>
      </p:graphicFrame>
      <p:graphicFrame>
        <p:nvGraphicFramePr>
          <p:cNvPr id="2056" name="Object 32"/>
          <p:cNvGraphicFramePr>
            <a:graphicFrameLocks noChangeAspect="1"/>
          </p:cNvGraphicFramePr>
          <p:nvPr/>
        </p:nvGraphicFramePr>
        <p:xfrm>
          <a:off x="611188" y="1484313"/>
          <a:ext cx="4183062" cy="1533525"/>
        </p:xfrm>
        <a:graphic>
          <a:graphicData uri="http://schemas.openxmlformats.org/presentationml/2006/ole">
            <p:oleObj spid="_x0000_s2080" name="Equation" r:id="rId6" imgW="761669" imgH="279279" progId="">
              <p:embed/>
            </p:oleObj>
          </a:graphicData>
        </a:graphic>
      </p:graphicFrame>
      <p:graphicFrame>
        <p:nvGraphicFramePr>
          <p:cNvPr id="2057" name="Object 33"/>
          <p:cNvGraphicFramePr>
            <a:graphicFrameLocks noChangeAspect="1"/>
          </p:cNvGraphicFramePr>
          <p:nvPr/>
        </p:nvGraphicFramePr>
        <p:xfrm>
          <a:off x="4598988" y="1463675"/>
          <a:ext cx="4208462" cy="1543050"/>
        </p:xfrm>
        <a:graphic>
          <a:graphicData uri="http://schemas.openxmlformats.org/presentationml/2006/ole">
            <p:oleObj spid="_x0000_s2081" name="Equation" r:id="rId7" imgW="761669" imgH="279279" progId="">
              <p:embed/>
            </p:oleObj>
          </a:graphicData>
        </a:graphic>
      </p:graphicFrame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71600" y="476672"/>
            <a:ext cx="5976664" cy="1140312"/>
          </a:xfrm>
          <a:prstGeom prst="rect">
            <a:avLst/>
          </a:prstGeom>
          <a:blipFill rotWithShape="1">
            <a:blip r:embed="rId8"/>
            <a:stretch>
              <a:fillRect t="-1070" b="-17112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  <a:cs typeface="+mn-cs"/>
              </a:rPr>
              <a:t> 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411413" y="5661025"/>
            <a:ext cx="432117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7" name="Picture 49" descr="АНИМАЦИЯ ЦВЕТЫ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63650" y="4797425"/>
            <a:ext cx="846138" cy="846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9144000" cy="1943100"/>
          </a:xfrm>
        </p:spPr>
        <p:txBody>
          <a:bodyPr/>
          <a:lstStyle/>
          <a:p>
            <a:pPr algn="l"/>
            <a:r>
              <a:rPr lang="ru-RU" sz="3200" u="sng" smtClean="0">
                <a:latin typeface="Arial" charset="0"/>
              </a:rPr>
              <a:t>Решите задачу</a:t>
            </a:r>
            <a:r>
              <a:rPr lang="ru-RU" sz="3200" smtClean="0">
                <a:latin typeface="Arial" charset="0"/>
              </a:rPr>
              <a:t>: Автомобиль переместился из точки с координатой Х</a:t>
            </a:r>
            <a:r>
              <a:rPr lang="ru-RU" sz="1600" smtClean="0">
                <a:latin typeface="Arial" charset="0"/>
              </a:rPr>
              <a:t>0</a:t>
            </a:r>
            <a:r>
              <a:rPr lang="ru-RU" sz="3200" smtClean="0">
                <a:latin typeface="Arial" charset="0"/>
              </a:rPr>
              <a:t>=200 м в точку с координатой Х=-200 м. Определите проекцию перемещения автомобиля.</a:t>
            </a:r>
          </a:p>
        </p:txBody>
      </p:sp>
      <p:pic>
        <p:nvPicPr>
          <p:cNvPr id="25604" name="Picture 4" descr="движущийся автомобил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2997200"/>
            <a:ext cx="4191000" cy="2381250"/>
          </a:xfrm>
          <a:prstGeom prst="rect">
            <a:avLst/>
          </a:prstGeom>
          <a:noFill/>
        </p:spPr>
      </p:pic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4067175" y="1341438"/>
            <a:ext cx="17287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2555875" y="1773238"/>
            <a:ext cx="17287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7019925" y="1773238"/>
            <a:ext cx="1728788" cy="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179388" y="2276475"/>
            <a:ext cx="2663825" cy="0"/>
          </a:xfrm>
          <a:prstGeom prst="line">
            <a:avLst/>
          </a:prstGeom>
          <a:noFill/>
          <a:ln w="25400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231775" y="2433638"/>
            <a:ext cx="21113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/>
              <a:t>Дано:</a:t>
            </a:r>
          </a:p>
          <a:p>
            <a:r>
              <a:rPr lang="ru-RU" sz="3600"/>
              <a:t>Х</a:t>
            </a:r>
            <a:r>
              <a:rPr lang="ru-RU"/>
              <a:t>0</a:t>
            </a:r>
            <a:r>
              <a:rPr lang="ru-RU" sz="3600"/>
              <a:t>=200 м</a:t>
            </a:r>
          </a:p>
          <a:p>
            <a:r>
              <a:rPr lang="ru-RU" sz="3600"/>
              <a:t>Х=-200 м</a:t>
            </a:r>
          </a:p>
          <a:p>
            <a:endParaRPr lang="ru-RU" sz="3600"/>
          </a:p>
          <a:p>
            <a:r>
              <a:rPr lang="en-US" sz="3600"/>
              <a:t>S</a:t>
            </a:r>
            <a:r>
              <a:rPr lang="ru-RU"/>
              <a:t>х</a:t>
            </a:r>
            <a:r>
              <a:rPr lang="ru-RU" sz="3600"/>
              <a:t>-?</a:t>
            </a:r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323850" y="4365625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2555875" y="2420938"/>
            <a:ext cx="0" cy="302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2771775" y="2420938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1"/>
              <a:t>Решение</a:t>
            </a:r>
          </a:p>
        </p:txBody>
      </p:sp>
      <p:graphicFrame>
        <p:nvGraphicFramePr>
          <p:cNvPr id="2056" name="Object 18"/>
          <p:cNvGraphicFramePr>
            <a:graphicFrameLocks noChangeAspect="1"/>
          </p:cNvGraphicFramePr>
          <p:nvPr/>
        </p:nvGraphicFramePr>
        <p:xfrm>
          <a:off x="2771775" y="2997200"/>
          <a:ext cx="3240088" cy="1187450"/>
        </p:xfrm>
        <a:graphic>
          <a:graphicData uri="http://schemas.openxmlformats.org/presentationml/2006/ole">
            <p:oleObj spid="_x0000_s25618" name="Equation" r:id="rId4" imgW="761669" imgH="279279" progId="">
              <p:embed/>
            </p:oleObj>
          </a:graphicData>
        </a:graphic>
      </p:graphicFrame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2824163" y="4456113"/>
            <a:ext cx="3187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i="1"/>
              <a:t>Вычисления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2714625" y="5362575"/>
            <a:ext cx="55292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S</a:t>
            </a:r>
            <a:r>
              <a:rPr lang="ru-RU" sz="2000"/>
              <a:t>х</a:t>
            </a:r>
            <a:r>
              <a:rPr lang="ru-RU" sz="3200"/>
              <a:t>=-200 м-200 м= -400 м</a:t>
            </a:r>
          </a:p>
          <a:p>
            <a:pPr>
              <a:spcBef>
                <a:spcPct val="50000"/>
              </a:spcBef>
            </a:pPr>
            <a:r>
              <a:rPr lang="ru-RU" sz="3200"/>
              <a:t>Ответ: </a:t>
            </a:r>
            <a:r>
              <a:rPr lang="en-US" sz="3200"/>
              <a:t>S</a:t>
            </a:r>
            <a:r>
              <a:rPr lang="ru-RU" sz="2000"/>
              <a:t>х</a:t>
            </a:r>
            <a:r>
              <a:rPr lang="ru-RU" sz="3200"/>
              <a:t>=-400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6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6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5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5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1"/>
      <p:bldP spid="25605" grpId="0" animBg="1"/>
      <p:bldP spid="25606" grpId="0" animBg="1"/>
      <p:bldP spid="25612" grpId="0" animBg="1"/>
      <p:bldP spid="25613" grpId="0" animBg="1"/>
      <p:bldP spid="25615" grpId="0" animBg="1"/>
      <p:bldP spid="25616" grpId="0" animBg="1"/>
      <p:bldP spid="256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641475"/>
          </a:xfrm>
        </p:spPr>
        <p:txBody>
          <a:bodyPr/>
          <a:lstStyle/>
          <a:p>
            <a:pPr algn="l"/>
            <a:r>
              <a:rPr lang="ru-RU" sz="4000" smtClean="0">
                <a:latin typeface="Arial" charset="0"/>
              </a:rPr>
              <a:t>Определите по графику пройденный путь и модуль перемещения материальной точки.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539750" y="2205038"/>
            <a:ext cx="8229600" cy="4310062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8677" name="Picture 5" descr="i?id=206733478-1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205038"/>
            <a:ext cx="3749675" cy="3960812"/>
          </a:xfrm>
          <a:prstGeom prst="rect">
            <a:avLst/>
          </a:prstGeom>
          <a:noFill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779838" y="2852738"/>
            <a:ext cx="446405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L</a:t>
            </a:r>
            <a:r>
              <a:rPr lang="ru-RU"/>
              <a:t>=АВ+ВС+С</a:t>
            </a:r>
            <a:r>
              <a:rPr lang="en-US"/>
              <a:t>D=8 </a:t>
            </a:r>
            <a:r>
              <a:rPr lang="ru-RU"/>
              <a:t>м+4 м+8 м=20 м</a:t>
            </a:r>
          </a:p>
          <a:p>
            <a:pPr>
              <a:spcBef>
                <a:spcPct val="50000"/>
              </a:spcBef>
            </a:pPr>
            <a:r>
              <a:rPr lang="en-US"/>
              <a:t>|S|</a:t>
            </a:r>
            <a:r>
              <a:rPr lang="ru-RU"/>
              <a:t>=А</a:t>
            </a:r>
            <a:r>
              <a:rPr lang="en-US"/>
              <a:t>D=4 </a:t>
            </a:r>
            <a:r>
              <a:rPr lang="ru-RU"/>
              <a:t>м</a:t>
            </a:r>
            <a:endParaRPr lang="ru-RU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4000" smtClean="0">
                <a:latin typeface="Arial" charset="0"/>
              </a:rPr>
              <a:t>Электронные ресурсы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hlinkClick r:id="rId2"/>
              </a:rPr>
              <a:t>http://physics.kgsu.ru/school/sprav_mat/pic/0035r3.jpg</a:t>
            </a:r>
            <a:endParaRPr lang="ru-RU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hlinkClick r:id="rId3"/>
              </a:rPr>
              <a:t>http://spr-formula.narod.ru/kn_bibl.htm</a:t>
            </a:r>
            <a:r>
              <a:rPr lang="ru-RU" sz="2400" smtClean="0"/>
              <a:t> </a:t>
            </a:r>
            <a:endParaRPr lang="ru-RU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hlinkClick r:id="rId4"/>
              </a:rPr>
              <a:t>http://andrey2.taba.ru/fid/aW1hZ2U6MTU0NDA5NC8v/original.jpg</a:t>
            </a:r>
            <a:endParaRPr lang="ru-RU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hlinkClick r:id="rId5"/>
              </a:rPr>
              <a:t>http://www.fizika.ru/kniga/index.php?mode=paragraf&amp;theme=12&amp;id=12030</a:t>
            </a:r>
            <a:r>
              <a:rPr lang="ru-RU" sz="2400" smtClean="0"/>
              <a:t> </a:t>
            </a:r>
            <a:endParaRPr lang="ru-RU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hlinkClick r:id="rId6"/>
              </a:rPr>
              <a:t>http://5terka.com/classes/10?page=70</a:t>
            </a:r>
            <a:endParaRPr lang="ru-RU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hlinkClick r:id="rId7"/>
              </a:rPr>
              <a:t>http://animo2.ucoz.ru/photo/specialnye_kategorii/2_deo/animacija_komar/108-0-10752</a:t>
            </a:r>
            <a:r>
              <a:rPr lang="ru-RU" sz="2400" smtClean="0"/>
              <a:t> </a:t>
            </a:r>
            <a:endParaRPr lang="ru-RU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hlinkClick r:id="rId8"/>
              </a:rPr>
              <a:t>http://animo2.ucoz.ru/photo/specialnye_kategorii/2_deo/animacija_cvety/108-0-9975</a:t>
            </a:r>
            <a:r>
              <a:rPr lang="ru-RU" sz="2400" smtClean="0"/>
              <a:t> </a:t>
            </a:r>
            <a:endParaRPr lang="ru-RU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sz="2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</TotalTime>
  <Words>142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Arial</vt:lpstr>
      <vt:lpstr>Comic Sans MS</vt:lpstr>
      <vt:lpstr>Тема Office</vt:lpstr>
      <vt:lpstr>Пастель</vt:lpstr>
      <vt:lpstr>Equation</vt:lpstr>
      <vt:lpstr>Путь. Перемещение.  Определение координаты движущегося тела.</vt:lpstr>
      <vt:lpstr>Скалярные и векторные величины</vt:lpstr>
      <vt:lpstr>Слайд 3</vt:lpstr>
      <vt:lpstr>Определение пройденного пути и перемещения</vt:lpstr>
      <vt:lpstr>Слайд 5</vt:lpstr>
      <vt:lpstr>Решите задачу: Автомобиль переместился из точки с координатой Х0=200 м в точку с координатой Х=-200 м. Определите проекцию перемещения автомобиля.</vt:lpstr>
      <vt:lpstr>Определите по графику пройденный путь и модуль перемещения материальной точки.</vt:lpstr>
      <vt:lpstr>Электронные ресурсы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Перемещение. Определение координаты движущегося тела.</dc:title>
  <dc:creator>User</dc:creator>
  <cp:lastModifiedBy>Asus</cp:lastModifiedBy>
  <cp:revision>27</cp:revision>
  <dcterms:created xsi:type="dcterms:W3CDTF">2012-09-05T14:17:35Z</dcterms:created>
  <dcterms:modified xsi:type="dcterms:W3CDTF">2012-09-30T12:40:25Z</dcterms:modified>
</cp:coreProperties>
</file>