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5" r:id="rId5"/>
    <p:sldId id="259" r:id="rId6"/>
    <p:sldId id="266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DC5F5-8324-4960-97F3-146C2AE30315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E9FD1-9095-4D34-8FBA-F8EEC8DB7A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5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286124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Автор презентации – </a:t>
            </a:r>
            <a:r>
              <a:rPr lang="ru-RU" dirty="0" smtClean="0"/>
              <a:t>учитель МКОУ СОШ №11 г. Палласовки Волгоградской области</a:t>
            </a:r>
          </a:p>
          <a:p>
            <a:r>
              <a:rPr lang="ru-RU" dirty="0" err="1" smtClean="0"/>
              <a:t>Букешева</a:t>
            </a:r>
            <a:r>
              <a:rPr lang="ru-RU" dirty="0" smtClean="0"/>
              <a:t> </a:t>
            </a:r>
            <a:r>
              <a:rPr lang="ru-RU" dirty="0" err="1" smtClean="0"/>
              <a:t>Гулзара</a:t>
            </a:r>
            <a:r>
              <a:rPr lang="ru-RU" dirty="0" smtClean="0"/>
              <a:t> </a:t>
            </a:r>
            <a:r>
              <a:rPr lang="ru-RU" dirty="0" err="1" smtClean="0"/>
              <a:t>Нурболатовна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000240"/>
            <a:ext cx="56669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Радиоактивность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 закона </a:t>
            </a:r>
            <a:br>
              <a:rPr lang="ru-RU" dirty="0" smtClean="0"/>
            </a:br>
            <a:r>
              <a:rPr lang="ru-RU" dirty="0" smtClean="0"/>
              <a:t>радиоактивного распада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3543296" cy="4525963"/>
          </a:xfrm>
        </p:spPr>
        <p:txBody>
          <a:bodyPr/>
          <a:lstStyle/>
          <a:p>
            <a:r>
              <a:rPr lang="en-US" b="1" dirty="0" smtClean="0"/>
              <a:t>t = 0,  N₀</a:t>
            </a:r>
          </a:p>
          <a:p>
            <a:r>
              <a:rPr lang="en-US" b="1" dirty="0" smtClean="0"/>
              <a:t>t = T,  N = N₀/2</a:t>
            </a:r>
          </a:p>
          <a:p>
            <a:r>
              <a:rPr lang="en-US" b="1" dirty="0" smtClean="0"/>
              <a:t>t = 2T, N = N₀/4</a:t>
            </a:r>
          </a:p>
          <a:p>
            <a:r>
              <a:rPr lang="en-US" b="1" dirty="0" smtClean="0"/>
              <a:t>t = 3T, N = N₀/8</a:t>
            </a:r>
          </a:p>
          <a:p>
            <a:endParaRPr lang="en-US" b="1" dirty="0" smtClean="0"/>
          </a:p>
          <a:p>
            <a:r>
              <a:rPr lang="en-US" b="1" dirty="0" smtClean="0"/>
              <a:t>t = </a:t>
            </a:r>
            <a:r>
              <a:rPr lang="en-US" b="1" dirty="0" err="1" smtClean="0"/>
              <a:t>nT</a:t>
            </a:r>
            <a:r>
              <a:rPr lang="en-US" b="1" dirty="0" smtClean="0"/>
              <a:t>, N = N₀/2ⁿ</a:t>
            </a:r>
            <a:endParaRPr lang="ru-RU" b="1" dirty="0"/>
          </a:p>
        </p:txBody>
      </p:sp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500034" y="1142984"/>
            <a:ext cx="357190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071934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2786058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N₀/4 = N₀/2²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3357562"/>
            <a:ext cx="208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N₀/8 = N₀/2³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5072074"/>
            <a:ext cx="5085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Закон радиоактивного распада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ChangeAspect="1"/>
          </p:cNvGraphicFramePr>
          <p:nvPr>
            <p:ph idx="1"/>
          </p:nvPr>
        </p:nvGraphicFramePr>
        <p:xfrm>
          <a:off x="1392238" y="1857375"/>
          <a:ext cx="5967412" cy="4021138"/>
        </p:xfrm>
        <a:graphic>
          <a:graphicData uri="http://schemas.openxmlformats.org/presentationml/2006/ole">
            <p:oleObj spid="_x0000_s1026" name="Документ" r:id="rId3" imgW="6059086" imgH="4083142" progId="Word.Document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166" y="571480"/>
            <a:ext cx="6052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Правила смещения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6" y="600076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Далее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4714884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просмотра следующих слайдов нужно нажать </a:t>
            </a:r>
          </a:p>
          <a:p>
            <a:r>
              <a:rPr lang="ru-RU" dirty="0" smtClean="0"/>
              <a:t>на управляющую кнопку в левом верхнем углу</a:t>
            </a:r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6072198" y="5072074"/>
            <a:ext cx="399474" cy="32803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286124"/>
            <a:ext cx="790555" cy="705289"/>
          </a:xfrm>
          <a:prstGeom prst="rect">
            <a:avLst/>
          </a:prstGeom>
        </p:spPr>
      </p:pic>
      <p:pic>
        <p:nvPicPr>
          <p:cNvPr id="5" name="Рисунок 4" descr="уран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285860"/>
            <a:ext cx="5285313" cy="5000660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noaction" highlightClick="1"/>
          </p:cNvPr>
          <p:cNvSpPr/>
          <p:nvPr/>
        </p:nvSpPr>
        <p:spPr>
          <a:xfrm>
            <a:off x="571472" y="1571612"/>
            <a:ext cx="357190" cy="357190"/>
          </a:xfrm>
          <a:prstGeom prst="actionButtonForwardNex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торий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1500174"/>
            <a:ext cx="4717261" cy="4572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8082" y="485776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Далее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500042"/>
            <a:ext cx="3393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l-G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α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 распад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2285992"/>
            <a:ext cx="305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Составьте уравнение </a:t>
            </a:r>
          </a:p>
          <a:p>
            <a:r>
              <a:rPr lang="el-GR" sz="2400" b="1" dirty="0" smtClean="0"/>
              <a:t>α</a:t>
            </a:r>
            <a:r>
              <a:rPr lang="ru-RU" sz="2400" b="1" dirty="0" smtClean="0"/>
              <a:t>-распада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5643578"/>
            <a:ext cx="190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Если необходимо</a:t>
            </a:r>
          </a:p>
          <a:p>
            <a:r>
              <a:rPr lang="ru-RU" dirty="0" smtClean="0">
                <a:hlinkClick r:id="rId6" action="ppaction://hlinksldjump"/>
              </a:rPr>
              <a:t> повторить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4375 0.04722 C -0.03541 0.0324 -0.02708 0.01759 -0.01875 0.00277 C -0.00763 -0.0169 0.00868 -0.03079 0.02066 -0.04954 C 0.02535 -0.06968 0.04966 -0.08774 0.06112 -0.09885 C 0.06789 -0.10533 0.07309 -0.11482 0.079 -0.12269 C 0.08525 -0.13102 0.10608 -0.14584 0.1099 -0.14954 C 0.11389 -0.15348 0.1165 -0.16019 0.12066 -0.16389 C 0.12778 -0.17037 0.13577 -0.17454 0.14323 -0.17987 C 0.15504 -0.19885 0.17188 -0.2095 0.18733 -0.22269 C 0.20417 -0.23704 0.19862 -0.2345 0.21233 -0.25116 C 0.21684 -0.25672 0.22171 -0.26204 0.22657 -0.26713 C 0.23004 -0.27061 0.23421 -0.27269 0.23733 -0.27662 C 0.25226 -0.29468 0.2658 -0.31505 0.28125 -0.33218 C 0.28525 -0.33658 0.29046 -0.33889 0.29445 -0.34329 C 0.30816 -0.3588 0.32171 -0.37477 0.3349 -0.39098 C 0.35799 -0.41922 0.33959 -0.40533 0.35868 -0.41783 C 0.36511 -0.4345 0.37327 -0.44098 0.3849 -0.45116 C 0.4 -0.48172 0.38195 -0.44954 0.40625 -0.47662 C 0.40747 -0.47801 0.43264 -0.51158 0.43855 -0.51945 C 0.44237 -0.52454 0.44862 -0.52593 0.45278 -0.53056 C 0.46598 -0.54537 0.48681 -0.57153 0.49792 -0.59237 C 0.50556 -0.60649 0.51268 -0.61991 0.52188 -0.63218 C 0.52379 -0.63797 0.52778 -0.64954 0.52778 -0.64954 " pathEditMode="relative" ptsTypes="ffffffffffffffffffffff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286124"/>
            <a:ext cx="790555" cy="705289"/>
          </a:xfrm>
          <a:prstGeom prst="rect">
            <a:avLst/>
          </a:prstGeom>
        </p:spPr>
      </p:pic>
      <p:pic>
        <p:nvPicPr>
          <p:cNvPr id="5" name="Рисунок 4" descr="уран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285860"/>
            <a:ext cx="5285313" cy="5000660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noaction" highlightClick="1"/>
          </p:cNvPr>
          <p:cNvSpPr/>
          <p:nvPr/>
        </p:nvSpPr>
        <p:spPr>
          <a:xfrm>
            <a:off x="571472" y="1571612"/>
            <a:ext cx="357190" cy="357190"/>
          </a:xfrm>
          <a:prstGeom prst="actionButtonForwardNex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торий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1500174"/>
            <a:ext cx="4717261" cy="45720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8082" y="485776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Далее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500042"/>
            <a:ext cx="33938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l-G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α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 распад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2285992"/>
            <a:ext cx="305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Составьте уравнение </a:t>
            </a:r>
          </a:p>
          <a:p>
            <a:r>
              <a:rPr lang="el-GR" sz="2400" b="1" dirty="0" smtClean="0"/>
              <a:t>α</a:t>
            </a:r>
            <a:r>
              <a:rPr lang="ru-RU" sz="2400" b="1" dirty="0" smtClean="0"/>
              <a:t>-распада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4375 0.04722 C -0.03541 0.0324 -0.02708 0.01759 -0.01875 0.00277 C -0.00763 -0.0169 0.00868 -0.03079 0.02066 -0.04954 C 0.02535 -0.06968 0.04966 -0.08774 0.06112 -0.09885 C 0.06789 -0.10533 0.07309 -0.11482 0.079 -0.12269 C 0.08525 -0.13102 0.10608 -0.14584 0.1099 -0.14954 C 0.11389 -0.15348 0.1165 -0.16019 0.12066 -0.16389 C 0.12778 -0.17037 0.13577 -0.17454 0.14323 -0.17987 C 0.15504 -0.19885 0.17188 -0.2095 0.18733 -0.22269 C 0.20417 -0.23704 0.19862 -0.2345 0.21233 -0.25116 C 0.21684 -0.25672 0.22171 -0.26204 0.22657 -0.26713 C 0.23004 -0.27061 0.23421 -0.27269 0.23733 -0.27662 C 0.25226 -0.29468 0.2658 -0.31505 0.28125 -0.33218 C 0.28525 -0.33658 0.29046 -0.33889 0.29445 -0.34329 C 0.30816 -0.3588 0.32171 -0.37477 0.3349 -0.39098 C 0.35799 -0.41922 0.33959 -0.40533 0.35868 -0.41783 C 0.36511 -0.4345 0.37327 -0.44098 0.3849 -0.45116 C 0.4 -0.48172 0.38195 -0.44954 0.40625 -0.47662 C 0.40747 -0.47801 0.43264 -0.51158 0.43855 -0.51945 C 0.44237 -0.52454 0.44862 -0.52593 0.45278 -0.53056 C 0.46598 -0.54537 0.48681 -0.57153 0.49792 -0.59237 C 0.50556 -0.60649 0.51268 -0.61991 0.52188 -0.63218 C 0.52379 -0.63797 0.52778 -0.64954 0.52778 -0.64954 " pathEditMode="relative" ptsTypes="ffffffffffffffffffffff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286124"/>
            <a:ext cx="615147" cy="11095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0001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винец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7356" y="1785926"/>
            <a:ext cx="5438816" cy="4525963"/>
          </a:xfrm>
        </p:spPr>
      </p:pic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714348" y="1857364"/>
            <a:ext cx="357190" cy="357190"/>
          </a:xfrm>
          <a:prstGeom prst="actionButtonForwardNex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B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2000240"/>
            <a:ext cx="4176156" cy="4071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8082" y="407194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Далее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642918"/>
            <a:ext cx="3215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l-GR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β</a:t>
            </a:r>
            <a:r>
              <a:rPr lang="ru-RU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распад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857760"/>
            <a:ext cx="305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Составьте уравнение </a:t>
            </a:r>
          </a:p>
          <a:p>
            <a:r>
              <a:rPr lang="el-GR" sz="2400" b="1" dirty="0" smtClean="0"/>
              <a:t>β</a:t>
            </a:r>
            <a:r>
              <a:rPr lang="ru-RU" sz="2400" b="1" dirty="0" smtClean="0"/>
              <a:t>-распада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5000636"/>
            <a:ext cx="1907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Если необходимо</a:t>
            </a:r>
          </a:p>
          <a:p>
            <a:r>
              <a:rPr lang="ru-RU" dirty="0" smtClean="0">
                <a:hlinkClick r:id="rId6" action="ppaction://hlinksldjump"/>
              </a:rPr>
              <a:t>повторить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51852E-6 C 0.01597 -0.03773 0.02726 -0.05347 0.04878 -0.08425 C 0.07535 -0.12222 0.04601 -0.08287 0.07257 -0.12731 C 0.10833 -0.18657 0.07587 -0.13148 0.10122 -0.16203 C 0.11667 -0.18055 0.13038 -0.20138 0.14531 -0.2206 C 0.17135 -0.25439 0.1941 -0.29236 0.22031 -0.32546 C 0.2776 -0.39745 0.20243 -0.30162 0.26788 -0.37638 C 0.27604 -0.38541 0.28247 -0.39699 0.29045 -0.40648 C 0.31701 -0.43819 0.33438 -0.45555 0.36076 -0.48263 C 0.36944 -0.49166 0.37431 -0.50555 0.38212 -0.5162 C 0.39219 -0.52939 0.39896 -0.5331 0.40469 -0.5493 C 0.41649 -0.5831 0.42153 -0.62592 0.43924 -0.65555 C 0.44063 -0.66481 0.4441 -0.6699 0.4441 -0.67939 " pathEditMode="relative" ptsTypes="ffffffffffff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286124"/>
            <a:ext cx="615147" cy="11095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10001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винец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57356" y="1785926"/>
            <a:ext cx="5438816" cy="4525963"/>
          </a:xfrm>
        </p:spPr>
      </p:pic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714348" y="1857364"/>
            <a:ext cx="357190" cy="357190"/>
          </a:xfrm>
          <a:prstGeom prst="actionButtonForwardNex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B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2000240"/>
            <a:ext cx="4176156" cy="4071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72330" y="592933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Далее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642918"/>
            <a:ext cx="3215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l-GR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β</a:t>
            </a:r>
            <a:r>
              <a:rPr lang="ru-RU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распад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20" y="4857760"/>
            <a:ext cx="305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Составьте уравнение </a:t>
            </a:r>
          </a:p>
          <a:p>
            <a:r>
              <a:rPr lang="el-GR" sz="2400" b="1" dirty="0" smtClean="0"/>
              <a:t>β</a:t>
            </a:r>
            <a:r>
              <a:rPr lang="ru-RU" sz="2400" b="1" dirty="0" smtClean="0"/>
              <a:t>-распада</a:t>
            </a: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51852E-6 C 0.01597 -0.03773 0.02726 -0.05347 0.04878 -0.08425 C 0.07535 -0.12222 0.04601 -0.08287 0.07257 -0.12731 C 0.10833 -0.18657 0.07587 -0.13148 0.10122 -0.16203 C 0.11667 -0.18055 0.13038 -0.20138 0.14531 -0.2206 C 0.17135 -0.25439 0.1941 -0.29236 0.22031 -0.32546 C 0.2776 -0.39745 0.20243 -0.30162 0.26788 -0.37638 C 0.27604 -0.38541 0.28247 -0.39699 0.29045 -0.40648 C 0.31701 -0.43819 0.33438 -0.45555 0.36076 -0.48263 C 0.36944 -0.49166 0.37431 -0.50555 0.38212 -0.5162 C 0.39219 -0.52939 0.39896 -0.5331 0.40469 -0.5493 C 0.41649 -0.5831 0.42153 -0.62592 0.43924 -0.65555 C 0.44063 -0.66481 0.4441 -0.6699 0.4441 -0.67939 " pathEditMode="relative" ptsTypes="ffffffffffff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2714612" y="3286124"/>
            <a:ext cx="357190" cy="785818"/>
          </a:xfrm>
          <a:prstGeom prst="ellips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 </a:t>
            </a:r>
            <a:r>
              <a:rPr lang="el-GR" dirty="0" smtClean="0"/>
              <a:t>α</a:t>
            </a:r>
            <a:r>
              <a:rPr lang="ru-RU" dirty="0" smtClean="0"/>
              <a:t>-распаде вылетает ядро гелия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цилиндр 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857496"/>
            <a:ext cx="2352675" cy="1743075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571604" y="328612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43042" y="3643314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00166" y="3500438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00166" y="3786190"/>
            <a:ext cx="214314" cy="21431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286124"/>
            <a:ext cx="213507" cy="190479"/>
          </a:xfrm>
          <a:prstGeom prst="rect">
            <a:avLst/>
          </a:prstGeom>
        </p:spPr>
      </p:pic>
      <p:pic>
        <p:nvPicPr>
          <p:cNvPr id="11" name="Рисунок 10" descr="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643314"/>
            <a:ext cx="213507" cy="190479"/>
          </a:xfrm>
          <a:prstGeom prst="rect">
            <a:avLst/>
          </a:prstGeom>
        </p:spPr>
      </p:pic>
      <p:pic>
        <p:nvPicPr>
          <p:cNvPr id="12" name="Рисунок 11" descr="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500438"/>
            <a:ext cx="213507" cy="190479"/>
          </a:xfrm>
          <a:prstGeom prst="rect">
            <a:avLst/>
          </a:prstGeom>
        </p:spPr>
      </p:pic>
      <p:pic>
        <p:nvPicPr>
          <p:cNvPr id="13" name="Рисунок 12" descr="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3929066"/>
            <a:ext cx="213507" cy="190479"/>
          </a:xfrm>
          <a:prstGeom prst="rect">
            <a:avLst/>
          </a:prstGeom>
        </p:spPr>
      </p:pic>
      <p:sp>
        <p:nvSpPr>
          <p:cNvPr id="14" name="Управляющая кнопка: далее 13">
            <a:hlinkClick r:id="" action="ppaction://noaction" highlightClick="1"/>
          </p:cNvPr>
          <p:cNvSpPr/>
          <p:nvPr/>
        </p:nvSpPr>
        <p:spPr>
          <a:xfrm>
            <a:off x="785786" y="1857364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571612"/>
            <a:ext cx="3124200" cy="657225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11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768" y="614364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Далее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785918" y="5072074"/>
            <a:ext cx="474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Первоначальное ядро превращается  в другое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51285 -0.003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-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53802 -0.00324 " pathEditMode="relative" rAng="0" ptsTypes="AA">
                                      <p:cBhvr>
                                        <p:cTn id="2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" y="-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44444E-6 L 0.51441 -0.00325 " pathEditMode="relative" rAng="0" ptsTypes="AA">
                                      <p:cBhvr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-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500"/>
                            </p:stCondLst>
                            <p:childTnLst>
                              <p:par>
                                <p:cTn id="4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49861 -0.00278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-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0"/>
                            </p:stCondLst>
                            <p:childTnLst>
                              <p:par>
                                <p:cTn id="5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153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араллелограмм 11"/>
          <p:cNvSpPr/>
          <p:nvPr/>
        </p:nvSpPr>
        <p:spPr>
          <a:xfrm rot="20990398">
            <a:off x="1858107" y="1755201"/>
            <a:ext cx="1500198" cy="2571768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57620" y="3786190"/>
            <a:ext cx="1143008" cy="9144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Отклонение </a:t>
            </a:r>
            <a:r>
              <a:rPr lang="ru-RU" dirty="0" err="1" smtClean="0"/>
              <a:t>α-</a:t>
            </a:r>
            <a:r>
              <a:rPr lang="ru-RU" dirty="0" smtClean="0"/>
              <a:t>, </a:t>
            </a:r>
            <a:r>
              <a:rPr lang="el-GR" dirty="0" smtClean="0"/>
              <a:t>β</a:t>
            </a:r>
            <a:r>
              <a:rPr lang="ru-RU" dirty="0" smtClean="0"/>
              <a:t>-, </a:t>
            </a:r>
            <a:r>
              <a:rPr lang="el-GR" dirty="0" smtClean="0"/>
              <a:t>γ</a:t>
            </a:r>
            <a:r>
              <a:rPr lang="ru-RU" dirty="0" smtClean="0"/>
              <a:t>- лучей в электрическом поле</a:t>
            </a:r>
            <a:endParaRPr lang="ru-RU" dirty="0"/>
          </a:p>
        </p:txBody>
      </p:sp>
      <p:pic>
        <p:nvPicPr>
          <p:cNvPr id="4" name="Содержимое 3" descr="цилиндр 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195630" y="3948114"/>
            <a:ext cx="2352675" cy="1743075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noaction" highlightClick="1"/>
          </p:cNvPr>
          <p:cNvSpPr/>
          <p:nvPr/>
        </p:nvSpPr>
        <p:spPr>
          <a:xfrm>
            <a:off x="857224" y="2071678"/>
            <a:ext cx="285752" cy="285752"/>
          </a:xfrm>
          <a:prstGeom prst="actionButtonForwardNex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3929066"/>
            <a:ext cx="361927" cy="322891"/>
          </a:xfrm>
          <a:prstGeom prst="rect">
            <a:avLst/>
          </a:prstGeom>
        </p:spPr>
      </p:pic>
      <p:pic>
        <p:nvPicPr>
          <p:cNvPr id="9" name="Рисунок 8" descr="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4000504"/>
            <a:ext cx="257957" cy="465292"/>
          </a:xfrm>
          <a:prstGeom prst="rect">
            <a:avLst/>
          </a:prstGeom>
        </p:spPr>
      </p:pic>
      <p:pic>
        <p:nvPicPr>
          <p:cNvPr id="10" name="Рисунок 9" descr="гамм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4000504"/>
            <a:ext cx="433556" cy="641908"/>
          </a:xfrm>
          <a:prstGeom prst="rect">
            <a:avLst/>
          </a:prstGeom>
        </p:spPr>
      </p:pic>
      <p:sp>
        <p:nvSpPr>
          <p:cNvPr id="13" name="Параллелограмм 12"/>
          <p:cNvSpPr/>
          <p:nvPr/>
        </p:nvSpPr>
        <p:spPr>
          <a:xfrm rot="20990398">
            <a:off x="5430006" y="2040954"/>
            <a:ext cx="1500198" cy="2571768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929322" y="2428868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+</a:t>
            </a:r>
            <a:endParaRPr lang="ru-RU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428860" y="2000240"/>
            <a:ext cx="357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-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29454" y="621508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Далее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2477 C -0.00277 -0.04167 -0.00208 -0.05903 -0.00434 -0.0757 C -0.00486 -0.0801 -0.00885 -0.08264 -0.01041 -0.08681 C -0.0118 -0.09051 -0.01232 -0.09445 -0.01388 -0.09792 C -0.01527 -0.10116 -0.01701 -0.10417 -0.01875 -0.10741 C -0.01979 -0.10949 -0.02222 -0.11366 -0.02222 -0.11366 C -0.02309 -0.11852 -0.02326 -0.12338 -0.02465 -0.12801 C -0.02534 -0.1301 -0.02725 -0.13102 -0.02812 -0.13287 C -0.02934 -0.13588 -0.02934 -0.13936 -0.03055 -0.14236 C -0.03333 -0.14954 -0.03697 -0.15579 -0.04132 -0.16135 C -0.0427 -0.16505 -0.04305 -0.16922 -0.04479 -0.17246 C -0.05052 -0.18403 -0.05902 -0.19283 -0.0651 -0.20417 C -0.07083 -0.21482 -0.06302 -0.20301 -0.07465 -0.21852 C -0.07586 -0.22014 -0.07586 -0.22315 -0.07708 -0.22477 C -0.07795 -0.22593 -0.07934 -0.22593 -0.08055 -0.22639 C -0.08229 -0.22986 -0.08472 -0.23241 -0.08645 -0.23588 C -0.08715 -0.23727 -0.08697 -0.23936 -0.08767 -0.24074 C -0.09027 -0.24561 -0.09531 -0.24931 -0.09843 -0.25348 C -0.1059 -0.26366 -0.09982 -0.25996 -0.10677 -0.26297 C -0.11302 -0.2713 -0.12013 -0.27269 -0.12708 -0.27894 C -0.12916 -0.28079 -0.1309 -0.28334 -0.13298 -0.28519 C -0.13715 -0.28866 -0.14722 -0.29005 -0.14722 -0.29005 " pathEditMode="relative" ptsTypes="ffffffffffffffffffff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C 0.0066 -0.0125 0.0092 -0.02709 0.01302 -0.04121 C 0.01632 -0.06667 0.01128 -0.03009 0.01788 -0.06505 C 0.02031 -0.07778 0.01823 -0.09028 0.02378 -0.10162 C 0.02535 -0.11412 0.0276 -0.12593 0.0309 -0.13796 C 0.03125 -0.14283 0.03108 -0.14769 0.03212 -0.15232 C 0.03264 -0.15486 0.03489 -0.15625 0.03576 -0.15857 C 0.03663 -0.16111 0.03646 -0.16389 0.0368 -0.16667 C 0.03733 -0.17037 0.03733 -0.17408 0.03802 -0.17778 C 0.03854 -0.18102 0.04045 -0.18727 0.04045 -0.18727 C 0.04201 -0.20996 0.05 -0.24607 0.06076 -0.26505 C 0.0651 -0.27269 0.0691 -0.27593 0.07257 -0.28403 C 0.07326 -0.28565 0.07569 -0.29352 0.07743 -0.29514 C 0.07917 -0.29676 0.08142 -0.29699 0.08333 -0.29838 C 0.08455 -0.29931 0.0868 -0.30162 0.0868 -0.30162 " pathEditMode="relative" ptsTypes="ffffffffffffff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Через каждый период полураспада остается половина радиоактивных ядер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-464379" y="3607595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357290" y="5429264"/>
            <a:ext cx="614366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 rot="10800000">
            <a:off x="1357290" y="-785842"/>
            <a:ext cx="6929486" cy="6215106"/>
          </a:xfrm>
          <a:prstGeom prst="arc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4414" y="221455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14480" y="378619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285984" y="450057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928926" y="4857760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500430" y="507207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00760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215074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57950" y="3214686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43702" y="3214686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786578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86446" y="2928934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929322" y="3000372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500826" y="271462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286512" y="2928934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572264" y="2928934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000892" y="314324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500694" y="307181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786446" y="278605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0760" y="278605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715140" y="2857496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858016" y="3000372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далее 30">
            <a:hlinkClick r:id="" action="ppaction://noaction" highlightClick="1"/>
          </p:cNvPr>
          <p:cNvSpPr/>
          <p:nvPr/>
        </p:nvSpPr>
        <p:spPr>
          <a:xfrm>
            <a:off x="285720" y="1214422"/>
            <a:ext cx="285752" cy="285752"/>
          </a:xfrm>
          <a:prstGeom prst="actionButtonForwardNex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142976" y="542926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643042" y="5429264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Т</a:t>
            </a:r>
            <a:endParaRPr lang="ru-RU" sz="2400" b="1" dirty="0"/>
          </a:p>
        </p:txBody>
      </p:sp>
      <p:sp>
        <p:nvSpPr>
          <p:cNvPr id="34" name="Месяц 33"/>
          <p:cNvSpPr/>
          <p:nvPr/>
        </p:nvSpPr>
        <p:spPr>
          <a:xfrm rot="16200000">
            <a:off x="6143636" y="2285992"/>
            <a:ext cx="500066" cy="2214578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2214546" y="54292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2Т</a:t>
            </a:r>
            <a:endParaRPr lang="ru-RU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786050" y="54292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3Т</a:t>
            </a:r>
            <a:endParaRPr lang="ru-RU" sz="2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286116" y="54292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4Т</a:t>
            </a:r>
            <a:endParaRPr lang="ru-RU" sz="2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6286512" y="3357562"/>
            <a:ext cx="327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5786" y="1643050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358082" y="550070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</a:t>
            </a:r>
            <a:endParaRPr lang="ru-RU" sz="2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7929586" y="621508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Далее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5" grpId="0"/>
      <p:bldP spid="36" grpId="0"/>
      <p:bldP spid="37" grpId="0"/>
      <p:bldP spid="38" grpId="0"/>
      <p:bldP spid="38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185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При α-распаде вылетает ядро гелия  </vt:lpstr>
      <vt:lpstr>Отклонение α-, β-, γ- лучей в электрическом поле</vt:lpstr>
      <vt:lpstr>Через каждый период полураспада остается половина радиоактивных ядер</vt:lpstr>
      <vt:lpstr>Вывод закона  радиоактивного распада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Радиоактивность</dc:title>
  <dc:creator>Пользователь</dc:creator>
  <cp:lastModifiedBy>Пользователь Компьютера</cp:lastModifiedBy>
  <cp:revision>44</cp:revision>
  <dcterms:created xsi:type="dcterms:W3CDTF">2011-08-30T17:50:02Z</dcterms:created>
  <dcterms:modified xsi:type="dcterms:W3CDTF">2012-06-30T19:11:05Z</dcterms:modified>
</cp:coreProperties>
</file>