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Default Extension="wav" ContentType="audio/wav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4" r:id="rId4"/>
    <p:sldId id="258" r:id="rId5"/>
    <p:sldId id="259" r:id="rId6"/>
    <p:sldId id="260" r:id="rId7"/>
    <p:sldId id="277" r:id="rId8"/>
    <p:sldId id="261" r:id="rId9"/>
    <p:sldId id="262" r:id="rId10"/>
    <p:sldId id="264" r:id="rId11"/>
    <p:sldId id="265" r:id="rId12"/>
    <p:sldId id="271" r:id="rId13"/>
    <p:sldId id="266" r:id="rId14"/>
    <p:sldId id="268" r:id="rId15"/>
    <p:sldId id="283" r:id="rId16"/>
    <p:sldId id="267" r:id="rId17"/>
    <p:sldId id="275" r:id="rId18"/>
    <p:sldId id="269" r:id="rId19"/>
    <p:sldId id="270" r:id="rId20"/>
    <p:sldId id="273" r:id="rId21"/>
    <p:sldId id="278" r:id="rId22"/>
    <p:sldId id="279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00"/>
    <a:srgbClr val="FF0066"/>
    <a:srgbClr val="FFFFFF"/>
    <a:srgbClr val="333300"/>
    <a:srgbClr val="FF9900"/>
    <a:srgbClr val="FFCC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38AEDF-4E7F-4BFD-B4A1-57A830E24287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341BB7-7894-4A57-8F13-A05EB7AF5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FB139A1-6626-4B11-B226-F78570F78FF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8BC526-8C24-4021-B154-4F67E308DEF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24D148C-5E0A-4A30-8B69-A7AA2F8AA3E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CB5B27-4045-41F8-BF7E-CFBA69BEC07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F65D9D-1D80-4896-8748-49E003D0C8E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E96A35-C20B-4008-BA4D-B2F4405FF2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561B3FE-4247-4ED4-960D-F513DF8E532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EA6768-255E-45D3-9143-E0D8E401609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7E970EC-50CD-4651-8ABC-CE81E6E5120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3CB32B-CA71-4C5B-8DC6-9EA744885E8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E89933-AA2F-4502-8345-EF395C7009D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6D22A82-105B-4890-953C-145575CA6E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0323AA-94F6-4894-96A0-539EAD1512C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329E91-9800-4B45-9F7E-9C9E6315720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0F0ED7-5BBF-4DC2-B562-E66995E8DA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BE62CB1-AD48-46DC-8274-D4CFFDE4BDD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9034621-9D65-4908-945F-042581ACB91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D42AC9-881F-4E3A-A635-F5CA54DAD2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3159F7F-E34D-469D-9F47-6FFB61C2EBA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FAC7E8-6D51-4FED-B764-53522C38EC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CBE483-FE1D-4C27-9F44-3D45269F0E1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E464AB-D26A-4FE1-814D-1C0F4F4A12F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9F41CC-6CA0-418D-8A80-87C274A0668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E0E367-FCCC-4DAE-BF6A-FB2F336C17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387E1-487E-4760-BA50-F1EB32119E75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E18CF-A9FE-4639-95FA-167C144E6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C372E-5422-4F58-AC9F-15EE205E3B36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A755C-DC5F-4831-9418-26A823EB2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64B74-11E0-4474-86B1-3ADB286022E7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2DEB7-359F-410D-A74B-D0685D2EE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44C3-BEAF-437B-B996-3D53A6A46E20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5E923-2B55-4927-A389-1AC5F0B55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B5BE5-B6AF-4C27-B31C-84E4B0824383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D99AB-6BA8-4DEF-9DB8-D3C1909C6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5C23D-85B9-4342-9677-9C422C83122B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723C8-C3F6-4B5E-ABE5-5395D4110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07E9-4BA3-4A00-9CE6-672D3FE6E465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C2F39-BAF5-4BB1-869D-B4080B0C1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CC349-4A72-4C49-8759-7E8B3C1CC465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57F2-5CCF-49CB-900D-BFC43A873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56F94-0E51-463D-84B1-D2B389F9681C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6A840-3F11-4AAC-91EC-15E87D2194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752A-7361-436A-8CA6-C611F28033AB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ECEE9-97C6-4A76-A5DF-48FDE3E21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162C3-9874-4017-87F5-3193DCA27783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34941-C7D0-4C60-8204-C6709C60E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C32A618-079A-4E7B-90DA-C42816CD216E}" type="datetimeFigureOut">
              <a:rPr lang="ru-RU"/>
              <a:pPr>
                <a:defRPr/>
              </a:pPr>
              <a:t>21.04.2012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2E47F8-3A50-4A9F-8C65-26A90A307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search?p=0&amp;ed=1&amp;text=%D0%BC%D1%8B%D0%BB%D1%8C%D0%BD%D1%8B%D0%B5%20%D0%BF%D1%83%D0%B7%D1%8B%D1%80%D0%B8%20%D0%BA%D0%B0%D1%80%D1%82%D0%B8%D0%BD%D0%BA%D0%B8&amp;spsite=fake-020-491188.ru&amp;img_url=s54.radikal.ru/i146/0904/f6/1da9e9900975.jpg&amp;rpt=simag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images.yandex.ru/search?p=1&amp;ed=1&amp;text=%D0%B2%D0%BE%D0%B7%D0%B4%D1%83%D1%88%D0%BD%D1%8B%D0%B9%20%D1%88%D0%B0%D1%80%D0%B8%D0%BA&amp;spsite=fake-018-2870643.ru&amp;img_url=www.proza.ru/pics/2009/05/19/135.jpg&amp;rpt=simage" TargetMode="Externa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gif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search?p=13&amp;ed=1&amp;text=%D1%88%D0%B0%D1%80%20%D0%9F%D0%B0%D1%81%D0%BA%D0%B0%D0%BB%D1%8F&amp;spsite=vpl54.narod.ru&amp;img_url=vpl54.narod.ru/images/Shar_Paskalja.gif&amp;rpt=simage" TargetMode="External"/><Relationship Id="rId5" Type="http://schemas.openxmlformats.org/officeDocument/2006/relationships/image" Target="../media/image20.jpeg"/><Relationship Id="rId4" Type="http://schemas.openxmlformats.org/officeDocument/2006/relationships/hyperlink" Target="http://images.yandex.ru/search?p=7&amp;ed=1&amp;text=%D1%88%D0%B0%D1%80%20%D0%9F%D0%B0%D1%81%D0%BA%D0%B0%D0%BB%D1%8F&amp;spsite=lab-plus.com.ua&amp;img_url=cs.getfrag.ru/np_8_9/2008/equipment/olma_ph/images/fullsize/1.35.jpg.jpg&amp;rpt=simag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Повторение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«Давление. Единицы давления»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187450" y="6021388"/>
            <a:ext cx="6911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Презентацию составил: Бочаренко Евгений Александрович</a:t>
            </a:r>
          </a:p>
          <a:p>
            <a:r>
              <a:rPr lang="ru-RU">
                <a:latin typeface="Calibri" pitchFamily="34" charset="0"/>
              </a:rPr>
              <a:t>Учитель физики и информатики МОБУ СОШ №6 г.Благовещенска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cabg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533400" y="2590800"/>
            <a:ext cx="79724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latin typeface="Bookman Old Style" pitchFamily="18" charset="0"/>
              </a:rPr>
              <a:t>Рассмотрим опыт.</a:t>
            </a:r>
          </a:p>
        </p:txBody>
      </p:sp>
      <p:pic>
        <p:nvPicPr>
          <p:cNvPr id="32771" name="Picture 8" descr="d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343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1196975"/>
            <a:ext cx="290195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492500" y="4581525"/>
            <a:ext cx="5651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Итак, при уменьшении объема </a:t>
            </a:r>
            <a:endParaRPr lang="en-US" sz="2800" b="1">
              <a:latin typeface="Monotype Corsiva" pitchFamily="66" charset="0"/>
            </a:endParaRPr>
          </a:p>
          <a:p>
            <a:pPr algn="ctr"/>
            <a:r>
              <a:rPr lang="ru-RU" sz="2800" b="1">
                <a:latin typeface="Monotype Corsiva" pitchFamily="66" charset="0"/>
              </a:rPr>
              <a:t>газа его давление </a:t>
            </a:r>
            <a:r>
              <a:rPr lang="en-US" sz="2800" b="1">
                <a:latin typeface="Monotype Corsiva" pitchFamily="66" charset="0"/>
              </a:rPr>
              <a:t> </a:t>
            </a:r>
            <a:r>
              <a:rPr lang="ru-RU" sz="2800" b="1">
                <a:latin typeface="Monotype Corsiva" pitchFamily="66" charset="0"/>
              </a:rPr>
              <a:t>увеличивается, </a:t>
            </a:r>
            <a:endParaRPr lang="en-US" sz="2800" b="1">
              <a:latin typeface="Monotype Corsiva" pitchFamily="66" charset="0"/>
            </a:endParaRPr>
          </a:p>
          <a:p>
            <a:pPr algn="ctr"/>
            <a:r>
              <a:rPr lang="ru-RU" sz="2800" b="1">
                <a:latin typeface="Monotype Corsiva" pitchFamily="66" charset="0"/>
              </a:rPr>
              <a:t>а при увеличении объема </a:t>
            </a:r>
            <a:endParaRPr lang="en-US" sz="2800" b="1">
              <a:latin typeface="Monotype Corsiva" pitchFamily="66" charset="0"/>
            </a:endParaRPr>
          </a:p>
          <a:p>
            <a:pPr algn="ctr"/>
            <a:r>
              <a:rPr lang="ru-RU" sz="2800" b="1">
                <a:latin typeface="Monotype Corsiva" pitchFamily="66" charset="0"/>
              </a:rPr>
              <a:t>давление уменьшается.</a:t>
            </a:r>
          </a:p>
        </p:txBody>
      </p:sp>
      <p:pic>
        <p:nvPicPr>
          <p:cNvPr id="5" name="Picture 4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419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8038" y="188913"/>
            <a:ext cx="286226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43000" y="3071813"/>
            <a:ext cx="6429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Итак, давление тем больше, чем чаще и сильнее молекулы газа ударяются о стенки сосуда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71563" y="1214438"/>
            <a:ext cx="6429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Monotype Corsiva" pitchFamily="66" charset="0"/>
              </a:rPr>
              <a:t>Будет ли давление зависеть от температуры?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179388" y="765175"/>
            <a:ext cx="4897437" cy="23764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Calibri" pitchFamily="34" charset="0"/>
              </a:rPr>
              <a:t>Давление</a:t>
            </a:r>
          </a:p>
          <a:p>
            <a:pPr algn="ctr"/>
            <a:r>
              <a:rPr lang="ru-RU" sz="3600">
                <a:latin typeface="Calibri" pitchFamily="34" charset="0"/>
              </a:rPr>
              <a:t> твёрдых тел.</a:t>
            </a:r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2411413" y="2420938"/>
            <a:ext cx="4968875" cy="259238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Calibri" pitchFamily="34" charset="0"/>
              </a:rPr>
              <a:t>Давление газа.</a:t>
            </a: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4211638" y="4221163"/>
            <a:ext cx="4464050" cy="22320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084888" y="4868863"/>
            <a:ext cx="1079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>
                <a:latin typeface="Calibri" pitchFamily="34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2688" y="1847850"/>
            <a:ext cx="6991350" cy="2803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4" descr="05c-i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557338"/>
            <a:ext cx="6121400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755650" y="333375"/>
            <a:ext cx="7564438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latin typeface="Monotype Corsiva" pitchFamily="66" charset="0"/>
              </a:rPr>
              <a:t>Проведём эксперимент</a:t>
            </a: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1619250" y="3573463"/>
            <a:ext cx="5734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  <a:latin typeface="Monotype Corsiva" pitchFamily="66" charset="0"/>
              </a:rPr>
              <a:t>Удалось ли сжать воду?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23850" y="4581525"/>
            <a:ext cx="84963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Monotype Corsiva" pitchFamily="66" charset="0"/>
              </a:rPr>
              <a:t>Нет. Жидкости несжимаемы. Надавливаем на одну часть жидкости, это давление передаётся на другую!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2" descr="пруж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5084763"/>
            <a:ext cx="1762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5" descr="пруж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4149725"/>
            <a:ext cx="71913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26" descr="пруж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4149725"/>
            <a:ext cx="71913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10"/>
          <p:cNvSpPr>
            <a:spLocks noChangeArrowheads="1"/>
          </p:cNvSpPr>
          <p:nvPr/>
        </p:nvSpPr>
        <p:spPr bwMode="auto">
          <a:xfrm>
            <a:off x="4284663" y="2565400"/>
            <a:ext cx="3095625" cy="3095625"/>
          </a:xfrm>
          <a:prstGeom prst="rect">
            <a:avLst/>
          </a:prstGeom>
          <a:solidFill>
            <a:schemeClr val="accent1"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5" name="Oval 33" descr="Водяные капли"/>
          <p:cNvSpPr>
            <a:spLocks noChangeArrowheads="1"/>
          </p:cNvSpPr>
          <p:nvPr/>
        </p:nvSpPr>
        <p:spPr bwMode="auto">
          <a:xfrm>
            <a:off x="5076825" y="3500438"/>
            <a:ext cx="1512888" cy="1511300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7110" name="Picture 23" descr="пруж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149725"/>
            <a:ext cx="719137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24" descr="пруж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4149725"/>
            <a:ext cx="71913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19" descr="пруж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5084763"/>
            <a:ext cx="1762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Rectangle 6"/>
          <p:cNvSpPr>
            <a:spLocks noChangeArrowheads="1"/>
          </p:cNvSpPr>
          <p:nvPr/>
        </p:nvSpPr>
        <p:spPr bwMode="auto">
          <a:xfrm>
            <a:off x="900113" y="2565400"/>
            <a:ext cx="3095625" cy="3095625"/>
          </a:xfrm>
          <a:prstGeom prst="rect">
            <a:avLst/>
          </a:prstGeom>
          <a:solidFill>
            <a:schemeClr val="accent1">
              <a:alpha val="5098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114" name="WordArt 4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5903912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Georgia"/>
              </a:rPr>
              <a:t>мысленный эксперимент</a:t>
            </a:r>
          </a:p>
        </p:txBody>
      </p:sp>
      <p:sp>
        <p:nvSpPr>
          <p:cNvPr id="47115" name="Text Box 5"/>
          <p:cNvSpPr txBox="1">
            <a:spLocks noChangeArrowheads="1"/>
          </p:cNvSpPr>
          <p:nvPr/>
        </p:nvSpPr>
        <p:spPr bwMode="auto">
          <a:xfrm>
            <a:off x="827088" y="1052513"/>
            <a:ext cx="70564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00"/>
                </a:solidFill>
                <a:latin typeface="Calibri" pitchFamily="34" charset="0"/>
              </a:rPr>
              <a:t>в камере на пружинных стойках помещаются твёрдое тело и жидкость. Одинаково ли они передают оказываемое на них давление?</a:t>
            </a:r>
          </a:p>
        </p:txBody>
      </p:sp>
      <p:sp>
        <p:nvSpPr>
          <p:cNvPr id="47116" name="Rectangle 11"/>
          <p:cNvSpPr>
            <a:spLocks noChangeArrowheads="1"/>
          </p:cNvSpPr>
          <p:nvPr/>
        </p:nvSpPr>
        <p:spPr bwMode="auto">
          <a:xfrm>
            <a:off x="1619250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117" name="Rectangle 12"/>
          <p:cNvSpPr>
            <a:spLocks noChangeArrowheads="1"/>
          </p:cNvSpPr>
          <p:nvPr/>
        </p:nvSpPr>
        <p:spPr bwMode="auto">
          <a:xfrm>
            <a:off x="3203575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5003800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588125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2051050" y="5013325"/>
            <a:ext cx="863600" cy="73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5364163" y="5013325"/>
            <a:ext cx="863600" cy="73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9" name="Rectangle 17" descr="Почтовая бумага"/>
          <p:cNvSpPr>
            <a:spLocks noChangeArrowheads="1"/>
          </p:cNvSpPr>
          <p:nvPr/>
        </p:nvSpPr>
        <p:spPr bwMode="auto">
          <a:xfrm>
            <a:off x="1692275" y="3429000"/>
            <a:ext cx="1511300" cy="1584325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8459" name="AutoShape 27"/>
          <p:cNvSpPr>
            <a:spLocks noChangeArrowheads="1"/>
          </p:cNvSpPr>
          <p:nvPr/>
        </p:nvSpPr>
        <p:spPr bwMode="auto">
          <a:xfrm>
            <a:off x="2268538" y="2781300"/>
            <a:ext cx="358775" cy="649288"/>
          </a:xfrm>
          <a:prstGeom prst="downArrow">
            <a:avLst>
              <a:gd name="adj1" fmla="val 50000"/>
              <a:gd name="adj2" fmla="val 4524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0" name="AutoShape 28"/>
          <p:cNvSpPr>
            <a:spLocks noChangeArrowheads="1"/>
          </p:cNvSpPr>
          <p:nvPr/>
        </p:nvSpPr>
        <p:spPr bwMode="auto">
          <a:xfrm>
            <a:off x="5651500" y="2852738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6804025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4787900" y="3860800"/>
            <a:ext cx="73025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5364163" y="5229225"/>
            <a:ext cx="863600" cy="73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4" name="AutoShape 32"/>
          <p:cNvSpPr>
            <a:spLocks noChangeArrowheads="1"/>
          </p:cNvSpPr>
          <p:nvPr/>
        </p:nvSpPr>
        <p:spPr bwMode="auto">
          <a:xfrm>
            <a:off x="5651500" y="2997200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68" name="Oval 36" descr="Водяные капли"/>
          <p:cNvSpPr>
            <a:spLocks noChangeArrowheads="1"/>
          </p:cNvSpPr>
          <p:nvPr/>
        </p:nvSpPr>
        <p:spPr bwMode="auto">
          <a:xfrm>
            <a:off x="4859338" y="3644900"/>
            <a:ext cx="1944687" cy="1584325"/>
          </a:xfrm>
          <a:prstGeom prst="ellipse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47130" name="WordArt 37"/>
          <p:cNvSpPr>
            <a:spLocks noChangeArrowheads="1" noChangeShapeType="1" noTextEdit="1"/>
          </p:cNvSpPr>
          <p:nvPr/>
        </p:nvSpPr>
        <p:spPr bwMode="auto">
          <a:xfrm>
            <a:off x="900113" y="5734050"/>
            <a:ext cx="6624637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Georgia"/>
              </a:rPr>
              <a:t>в чем причина различия ?</a:t>
            </a:r>
          </a:p>
        </p:txBody>
      </p:sp>
      <p:sp>
        <p:nvSpPr>
          <p:cNvPr id="18470" name="AutoShape 38"/>
          <p:cNvSpPr>
            <a:spLocks noChangeArrowheads="1"/>
          </p:cNvSpPr>
          <p:nvPr/>
        </p:nvSpPr>
        <p:spPr bwMode="auto">
          <a:xfrm>
            <a:off x="2339975" y="4221163"/>
            <a:ext cx="215900" cy="287337"/>
          </a:xfrm>
          <a:prstGeom prst="downArrow">
            <a:avLst>
              <a:gd name="adj1" fmla="val 50000"/>
              <a:gd name="adj2" fmla="val 3327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71" name="AutoShape 39"/>
          <p:cNvSpPr>
            <a:spLocks noChangeArrowheads="1"/>
          </p:cNvSpPr>
          <p:nvPr/>
        </p:nvSpPr>
        <p:spPr bwMode="auto">
          <a:xfrm>
            <a:off x="5580063" y="4149725"/>
            <a:ext cx="504825" cy="503238"/>
          </a:xfrm>
          <a:custGeom>
            <a:avLst/>
            <a:gdLst>
              <a:gd name="T0" fmla="*/ 275749619 w 21600"/>
              <a:gd name="T1" fmla="*/ 136578604 h 21600"/>
              <a:gd name="T2" fmla="*/ 137875090 w 21600"/>
              <a:gd name="T3" fmla="*/ 273157208 h 21600"/>
              <a:gd name="T4" fmla="*/ 0 w 21600"/>
              <a:gd name="T5" fmla="*/ 136578604 h 21600"/>
              <a:gd name="T6" fmla="*/ 137875090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repeatCount="indefinite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36994E-6 L -3.05556E-6 0.03145 " pathEditMode="relative" ptsTypes="AA">
                                      <p:cBhvr>
                                        <p:cTn id="10" dur="2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31214E-6 L 3.05556E-6 0.03144 " pathEditMode="relative" ptsTypes="AA">
                                      <p:cBhvr>
                                        <p:cTn id="15" dur="2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08092E-6 L -3.61111E-6 0.03145 " pathEditMode="relative" ptsTypes="AA">
                                      <p:cBhvr>
                                        <p:cTn id="17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0" presetClass="entr" presetSubtype="0" fill="hold" grpId="2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5" grpId="0" animBg="1"/>
      <p:bldP spid="18445" grpId="0" animBg="1"/>
      <p:bldP spid="18446" grpId="0" animBg="1"/>
      <p:bldP spid="18447" grpId="0" animBg="1"/>
      <p:bldP spid="18449" grpId="0" animBg="1"/>
      <p:bldP spid="18459" grpId="0" animBg="1"/>
      <p:bldP spid="18459" grpId="1" animBg="1"/>
      <p:bldP spid="18460" grpId="0" animBg="1"/>
      <p:bldP spid="18460" grpId="1" animBg="1"/>
      <p:bldP spid="18460" grpId="2" animBg="1"/>
      <p:bldP spid="18461" grpId="0" animBg="1"/>
      <p:bldP spid="18462" grpId="0" animBg="1"/>
      <p:bldP spid="18463" grpId="0" animBg="1"/>
      <p:bldP spid="18464" grpId="0" animBg="1"/>
      <p:bldP spid="18468" grpId="0" animBg="1"/>
      <p:bldP spid="18470" grpId="0" animBg="1"/>
      <p:bldP spid="1847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50825" y="473075"/>
            <a:ext cx="66246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FFFFFF"/>
                </a:solidFill>
                <a:latin typeface="Monotype Corsiva" pitchFamily="66" charset="0"/>
              </a:rPr>
              <a:t>Мы  надуваем мыльные пузыри. Почему они приобретают форму шара?</a:t>
            </a:r>
          </a:p>
        </p:txBody>
      </p:sp>
      <p:pic>
        <p:nvPicPr>
          <p:cNvPr id="3" name="Рисунок 3" descr="http://im4-tub.yandex.net/i?id=68569577&amp;tov=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549275"/>
            <a:ext cx="21209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0-tub.yandex.net/i?id=24086059&amp;tov=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3603625"/>
            <a:ext cx="1944688" cy="212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39975" y="3568700"/>
            <a:ext cx="66246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0000CC"/>
                </a:solidFill>
                <a:latin typeface="Monotype Corsiva" pitchFamily="66" charset="0"/>
              </a:rPr>
              <a:t>Мы  надуваем воздушный шарик. Почему он приобретает форму шара?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6" descr="paskal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2082800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2" name="Рисунок 4" descr="http://im4-tub.yandex.net/i?id=35770728&amp;tov=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2138" y="1844675"/>
            <a:ext cx="2551112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Рисунок 5" descr="http://im4-tub.yandex.net/i?id=106980757&amp;tov=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476250"/>
            <a:ext cx="2370138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Рисунок 6" descr="http://im3-tub.yandex.net/i?id=33399056&amp;tov=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56325" y="3644900"/>
            <a:ext cx="2376488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348038" y="188913"/>
            <a:ext cx="21875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  <a:latin typeface="Monotype Corsiva" pitchFamily="66" charset="0"/>
              </a:rPr>
              <a:t>Трубка </a:t>
            </a:r>
          </a:p>
          <a:p>
            <a:r>
              <a:rPr lang="ru-RU" sz="4800">
                <a:solidFill>
                  <a:srgbClr val="FF0000"/>
                </a:solidFill>
                <a:latin typeface="Monotype Corsiva" pitchFamily="66" charset="0"/>
              </a:rPr>
              <a:t>Паскаля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850" y="4149725"/>
            <a:ext cx="5616575" cy="245427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800" b="1" i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000" b="1" i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Давление , производимое на жидкость или газ, передается  в каждую точку жидкости или газа одинаково  по всем направлениям</a:t>
            </a:r>
            <a:r>
              <a:rPr lang="ru-RU" sz="3000" dirty="0">
                <a:solidFill>
                  <a:srgbClr val="6600CC"/>
                </a:solidFill>
                <a:latin typeface="+mn-lt"/>
              </a:rPr>
              <a:t>. </a:t>
            </a:r>
          </a:p>
        </p:txBody>
      </p:sp>
      <p:sp>
        <p:nvSpPr>
          <p:cNvPr id="51207" name="Text Box 5"/>
          <p:cNvSpPr txBox="1">
            <a:spLocks noChangeArrowheads="1"/>
          </p:cNvSpPr>
          <p:nvPr/>
        </p:nvSpPr>
        <p:spPr bwMode="auto">
          <a:xfrm>
            <a:off x="611188" y="3716338"/>
            <a:ext cx="51847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FF0000"/>
                </a:solidFill>
                <a:latin typeface="Monotype Corsiva" pitchFamily="66" charset="0"/>
              </a:rPr>
              <a:t>ЗАКОН ПАСКАЛЯ: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300" dirty="0" smtClean="0">
                <a:solidFill>
                  <a:srgbClr val="002060"/>
                </a:solidFill>
                <a:latin typeface="Monotype Corsiva" pitchFamily="66" charset="0"/>
              </a:rPr>
              <a:t>Выразите в паскалях давление: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arenR"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  10 кПа = ?</a:t>
            </a:r>
          </a:p>
          <a:p>
            <a:pPr marL="514350" indent="-514350">
              <a:buFont typeface="Arial" charset="0"/>
              <a:buAutoNum type="arabicParenR"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  0,1ГПа = ?</a:t>
            </a:r>
          </a:p>
          <a:p>
            <a:pPr marL="514350" indent="-514350">
              <a:buFont typeface="Arial" charset="0"/>
              <a:buAutoNum type="arabicParenR"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  0,025 кПа =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4322762" cy="1447800"/>
          </a:xfrm>
        </p:spPr>
        <p:txBody>
          <a:bodyPr/>
          <a:lstStyle/>
          <a:p>
            <a:r>
              <a:rPr lang="ru-RU" smtClean="0"/>
              <a:t>Блез Паскаль</a:t>
            </a:r>
            <a:br>
              <a:rPr lang="ru-RU" smtClean="0"/>
            </a:br>
            <a:r>
              <a:rPr lang="ru-RU" sz="3600" smtClean="0"/>
              <a:t>(1623-1662)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1988" y="2781300"/>
            <a:ext cx="7772400" cy="32385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        Французский математик и физик, один из величайших умов </a:t>
            </a:r>
            <a:r>
              <a:rPr lang="en-US" sz="2800" smtClean="0">
                <a:cs typeface="Times New Roman" pitchFamily="18" charset="0"/>
              </a:rPr>
              <a:t>XVII</a:t>
            </a:r>
            <a:r>
              <a:rPr lang="ru-RU" sz="2800" smtClean="0">
                <a:cs typeface="Times New Roman" pitchFamily="18" charset="0"/>
              </a:rPr>
              <a:t> столетия.</a:t>
            </a:r>
            <a:r>
              <a:rPr lang="ru-RU" sz="2800" smtClean="0"/>
              <a:t>  Он открыл и исследовал ряд важных свойств жидкостей и газов, интересными опытами доказал существование атмосферного давления. Его именем названа единица давления и популярный язык программирования. Блез Паскаль изобрёл счётную машину -  микрокалькулятор первого поколения.</a:t>
            </a:r>
          </a:p>
        </p:txBody>
      </p:sp>
      <p:pic>
        <p:nvPicPr>
          <p:cNvPr id="53251" name="Picture 4" descr="blaise_pascal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60350"/>
            <a:ext cx="22860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Рисунок 13" descr="Рисунок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88" y="1293813"/>
            <a:ext cx="4176712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водолаз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4797425"/>
            <a:ext cx="4841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778250" y="2349500"/>
            <a:ext cx="0" cy="3311525"/>
          </a:xfrm>
          <a:prstGeom prst="line">
            <a:avLst/>
          </a:prstGeom>
          <a:noFill/>
          <a:ln w="50800">
            <a:solidFill>
              <a:srgbClr val="0099FF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7415" name="Picture 7" descr="водолаз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2276475"/>
            <a:ext cx="4841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AutoShape 8"/>
          <p:cNvSpPr>
            <a:spLocks noChangeArrowheads="1"/>
          </p:cNvSpPr>
          <p:nvPr/>
        </p:nvSpPr>
        <p:spPr bwMode="auto">
          <a:xfrm>
            <a:off x="3419475" y="2565400"/>
            <a:ext cx="287338" cy="288925"/>
          </a:xfrm>
          <a:custGeom>
            <a:avLst/>
            <a:gdLst>
              <a:gd name="T0" fmla="*/ 50847726 w 21600"/>
              <a:gd name="T1" fmla="*/ 25847549 h 21600"/>
              <a:gd name="T2" fmla="*/ 25423877 w 21600"/>
              <a:gd name="T3" fmla="*/ 51694910 h 21600"/>
              <a:gd name="T4" fmla="*/ 0 w 21600"/>
              <a:gd name="T5" fmla="*/ 25847549 h 21600"/>
              <a:gd name="T6" fmla="*/ 25423877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2698750" y="2565400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P</a:t>
            </a:r>
            <a:endParaRPr lang="ru-RU" sz="2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Georgia"/>
            </a:endParaRPr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827088" y="2852738"/>
            <a:ext cx="49688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CC99"/>
                    </a:gs>
                    <a:gs pos="100000">
                      <a:srgbClr val="FF9933"/>
                    </a:gs>
                  </a:gsLst>
                  <a:lin ang="5400000" scaled="1"/>
                </a:gradFill>
                <a:latin typeface="Georgia"/>
              </a:rPr>
              <a:t>закон Паскаля</a:t>
            </a:r>
          </a:p>
        </p:txBody>
      </p:sp>
      <p:sp>
        <p:nvSpPr>
          <p:cNvPr id="55304" name="WordArt 11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5903912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Georgia"/>
              </a:rPr>
              <a:t>анимированный опыт</a:t>
            </a:r>
          </a:p>
        </p:txBody>
      </p:sp>
      <p:sp>
        <p:nvSpPr>
          <p:cNvPr id="55305" name="Text Box 13"/>
          <p:cNvSpPr txBox="1">
            <a:spLocks noChangeArrowheads="1"/>
          </p:cNvSpPr>
          <p:nvPr/>
        </p:nvSpPr>
        <p:spPr bwMode="auto">
          <a:xfrm>
            <a:off x="755650" y="3357563"/>
            <a:ext cx="18716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latin typeface="Calibri" pitchFamily="34" charset="0"/>
              </a:rPr>
              <a:t>Закон Паскаля имеет интересное следствие: вне зависимости от формы и размеров сосуда давление внутри жидкости на одной и той же глубине одинаково. Докажем это утверждение. 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3995738" y="5734050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  <a:latin typeface="Calibri" pitchFamily="34" charset="0"/>
              </a:rPr>
              <a:t>Давление одинаково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уст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0532 L -0.00278 0.3618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4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91908E-6 L 3.05556E-6 0.36717 " pathEditMode="relative" ptsTypes="AA">
                                      <p:cBhvr>
                                        <p:cTn id="25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08092E-6 L 2.5E-6 0.345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0.3459 L 0.30712 0.345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6" grpId="0" animBg="1"/>
      <p:bldP spid="17416" grpId="1" animBg="1"/>
      <p:bldP spid="17416" grpId="2" animBg="1"/>
      <p:bldP spid="17416" grpId="3" animBg="1"/>
      <p:bldP spid="17417" grpId="0" animBg="1"/>
      <p:bldP spid="17417" grpId="1" animBg="1"/>
      <p:bldP spid="17418" grpId="0" animBg="1"/>
      <p:bldP spid="174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323850" y="244475"/>
            <a:ext cx="4679950" cy="1312863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3300"/>
                </a:solidFill>
                <a:latin typeface="Monotype Corsiva" pitchFamily="66" charset="0"/>
                <a:ea typeface="+mj-ea"/>
                <a:cs typeface="+mj-cs"/>
              </a:rPr>
              <a:t>Закон Паскаля положен в основу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3300"/>
                </a:solidFill>
                <a:latin typeface="Monotype Corsiva" pitchFamily="66" charset="0"/>
                <a:ea typeface="+mj-ea"/>
                <a:cs typeface="+mj-cs"/>
              </a:rPr>
              <a:t>устройства многих механизмов.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800" i="1" u="sng" dirty="0">
                <a:solidFill>
                  <a:srgbClr val="003300"/>
                </a:solidFill>
                <a:latin typeface="Monotype Corsiva" pitchFamily="66" charset="0"/>
                <a:ea typeface="+mj-ea"/>
                <a:cs typeface="+mj-cs"/>
              </a:rPr>
              <a:t>ПРИМЕНЕНИЕ:</a:t>
            </a:r>
            <a:r>
              <a:rPr lang="ru-RU" sz="2800" dirty="0"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2800" dirty="0">
                <a:latin typeface="Monotype Corsiva" pitchFamily="66" charset="0"/>
                <a:ea typeface="+mj-ea"/>
                <a:cs typeface="+mj-cs"/>
              </a:rPr>
            </a:br>
            <a:r>
              <a:rPr lang="ru-RU" sz="2800" dirty="0"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2800" dirty="0">
                <a:latin typeface="Monotype Corsiva" pitchFamily="66" charset="0"/>
                <a:ea typeface="+mj-ea"/>
                <a:cs typeface="+mj-cs"/>
              </a:rPr>
            </a:br>
            <a:endParaRPr lang="ru-RU" sz="2800" dirty="0"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50825" y="1628775"/>
            <a:ext cx="4033838" cy="576263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>1. Гидравлический пресс</a:t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3200" dirty="0">
              <a:solidFill>
                <a:srgbClr val="0000CC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4" name="Picture 4" descr="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8413" y="92075"/>
            <a:ext cx="234315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23838" y="2133600"/>
            <a:ext cx="4924425" cy="5746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>2. Гидравлические подъёмники</a:t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3200" dirty="0">
              <a:solidFill>
                <a:srgbClr val="0000CC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4140200" y="1196975"/>
            <a:ext cx="1368425" cy="719138"/>
          </a:xfrm>
          <a:prstGeom prst="straightConnector1">
            <a:avLst/>
          </a:prstGeom>
          <a:ln w="63500" cap="sq" cmpd="sng">
            <a:solidFill>
              <a:srgbClr val="FF0000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9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5588" y="1196975"/>
            <a:ext cx="25384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9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2781300"/>
            <a:ext cx="3744913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 стрелкой 9"/>
          <p:cNvCxnSpPr/>
          <p:nvPr/>
        </p:nvCxnSpPr>
        <p:spPr>
          <a:xfrm>
            <a:off x="5076825" y="2420938"/>
            <a:ext cx="1871663" cy="503237"/>
          </a:xfrm>
          <a:prstGeom prst="straightConnector1">
            <a:avLst/>
          </a:prstGeom>
          <a:ln w="63500" cap="sq" cmpd="sng">
            <a:solidFill>
              <a:srgbClr val="FF0000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 txBox="1">
            <a:spLocks noRot="1" noChangeArrowheads="1"/>
          </p:cNvSpPr>
          <p:nvPr/>
        </p:nvSpPr>
        <p:spPr>
          <a:xfrm>
            <a:off x="223838" y="2565400"/>
            <a:ext cx="4924425" cy="576263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>3. Заправочные агрегаты</a:t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3200" dirty="0">
              <a:solidFill>
                <a:srgbClr val="0000CC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14" name="Picture 4" descr="1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4294188"/>
            <a:ext cx="244951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 стрелкой 12"/>
          <p:cNvCxnSpPr/>
          <p:nvPr/>
        </p:nvCxnSpPr>
        <p:spPr>
          <a:xfrm>
            <a:off x="4356100" y="2924175"/>
            <a:ext cx="2808288" cy="2017713"/>
          </a:xfrm>
          <a:prstGeom prst="straightConnector1">
            <a:avLst/>
          </a:prstGeom>
          <a:ln w="63500" cap="sq" cmpd="sng">
            <a:solidFill>
              <a:srgbClr val="FF0000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1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292600"/>
            <a:ext cx="2736850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2"/>
          <p:cNvSpPr txBox="1">
            <a:spLocks noRot="1" noChangeArrowheads="1"/>
          </p:cNvSpPr>
          <p:nvPr/>
        </p:nvSpPr>
        <p:spPr>
          <a:xfrm>
            <a:off x="223838" y="2997200"/>
            <a:ext cx="4924425" cy="576263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>4. Опрыскиватели</a:t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/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3200" dirty="0">
              <a:solidFill>
                <a:srgbClr val="0000CC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539750" y="3429000"/>
            <a:ext cx="215900" cy="1008063"/>
          </a:xfrm>
          <a:prstGeom prst="straightConnector1">
            <a:avLst/>
          </a:prstGeom>
          <a:ln w="63500" cap="sq" cmpd="sng">
            <a:solidFill>
              <a:srgbClr val="FF0000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1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84438" y="4598988"/>
            <a:ext cx="386715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"/>
          <p:cNvSpPr txBox="1">
            <a:spLocks noRot="1" noChangeArrowheads="1"/>
          </p:cNvSpPr>
          <p:nvPr/>
        </p:nvSpPr>
        <p:spPr>
          <a:xfrm>
            <a:off x="944563" y="3429000"/>
            <a:ext cx="4922837" cy="576263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  <a:t>5. Системы водоснабжения</a:t>
            </a:r>
            <a:br>
              <a:rPr lang="ru-RU" sz="3200" dirty="0">
                <a:solidFill>
                  <a:srgbClr val="0000CC"/>
                </a:solidFill>
                <a:latin typeface="Monotype Corsiva" pitchFamily="66" charset="0"/>
                <a:ea typeface="+mj-ea"/>
                <a:cs typeface="+mj-cs"/>
              </a:rPr>
            </a:br>
            <a:endParaRPr lang="ru-RU" sz="3200" dirty="0">
              <a:solidFill>
                <a:srgbClr val="0000CC"/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H="1">
            <a:off x="3492500" y="3933825"/>
            <a:ext cx="287338" cy="1223963"/>
          </a:xfrm>
          <a:prstGeom prst="straightConnector1">
            <a:avLst/>
          </a:prstGeom>
          <a:ln w="63500" cap="sq" cmpd="sng">
            <a:solidFill>
              <a:srgbClr val="FF0000"/>
            </a:solidFill>
            <a:bevel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2" grpId="0"/>
      <p:bldP spid="20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WordArt 4"/>
          <p:cNvSpPr>
            <a:spLocks noChangeArrowheads="1" noChangeShapeType="1" noTextEdit="1"/>
          </p:cNvSpPr>
          <p:nvPr/>
        </p:nvSpPr>
        <p:spPr bwMode="auto">
          <a:xfrm>
            <a:off x="611188" y="188913"/>
            <a:ext cx="612140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100000">
                      <a:srgbClr val="006600"/>
                    </a:gs>
                  </a:gsLst>
                  <a:lin ang="5400000" scaled="1"/>
                </a:gradFill>
                <a:latin typeface="Georgia"/>
              </a:rPr>
              <a:t>проверь себя</a:t>
            </a:r>
          </a:p>
        </p:txBody>
      </p:sp>
      <p:sp>
        <p:nvSpPr>
          <p:cNvPr id="59394" name="Rectangle 5"/>
          <p:cNvSpPr>
            <a:spLocks noChangeArrowheads="1"/>
          </p:cNvSpPr>
          <p:nvPr/>
        </p:nvSpPr>
        <p:spPr bwMode="auto">
          <a:xfrm>
            <a:off x="250825" y="836613"/>
            <a:ext cx="7489825" cy="1296987"/>
          </a:xfrm>
          <a:prstGeom prst="rect">
            <a:avLst/>
          </a:prstGeom>
          <a:gradFill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/>
          </a:gradFill>
          <a:ln w="25400" algn="ctr">
            <a:solidFill>
              <a:srgbClr val="008000"/>
            </a:solidFill>
            <a:miter lim="800000"/>
            <a:headEnd/>
            <a:tailEnd/>
          </a:ln>
        </p:spPr>
        <p:txBody>
          <a:bodyPr tIns="180000" anchor="ctr" anchorCtr="1"/>
          <a:lstStyle/>
          <a:p>
            <a:r>
              <a:rPr lang="ru-RU" sz="2400">
                <a:solidFill>
                  <a:srgbClr val="080808"/>
                </a:solidFill>
                <a:latin typeface="Monotype Corsiva" pitchFamily="66" charset="0"/>
              </a:rPr>
              <a:t>Если из мелкокалиберной винтовки выстрелить в варёное яйцо, то образуется отверстие. Если же выстрелить в сырое яйцо, то оно разлетится. Как объяснить это явление?</a:t>
            </a:r>
          </a:p>
          <a:p>
            <a:pPr algn="ctr"/>
            <a:endParaRPr lang="ru-RU" sz="1600" b="1">
              <a:solidFill>
                <a:srgbClr val="080808"/>
              </a:solidFill>
              <a:latin typeface="Calibri" pitchFamily="34" charset="0"/>
            </a:endParaRPr>
          </a:p>
        </p:txBody>
      </p:sp>
      <p:sp>
        <p:nvSpPr>
          <p:cNvPr id="59395" name="Oval 6"/>
          <p:cNvSpPr>
            <a:spLocks noChangeArrowheads="1"/>
          </p:cNvSpPr>
          <p:nvPr/>
        </p:nvSpPr>
        <p:spPr bwMode="auto">
          <a:xfrm rot="-1454905">
            <a:off x="179388" y="2178050"/>
            <a:ext cx="3600450" cy="4284663"/>
          </a:xfrm>
          <a:prstGeom prst="ellipse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/>
          </a:gradFill>
          <a:ln w="25400" algn="ctr">
            <a:solidFill>
              <a:srgbClr val="008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Будет ли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зубная паста выдавливаться из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 тюбика в условиях состояния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невесомости также, как в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обычных  условиях?</a:t>
            </a:r>
          </a:p>
        </p:txBody>
      </p:sp>
      <p:sp>
        <p:nvSpPr>
          <p:cNvPr id="59396" name="AutoShape 7"/>
          <p:cNvSpPr>
            <a:spLocks noChangeArrowheads="1"/>
          </p:cNvSpPr>
          <p:nvPr/>
        </p:nvSpPr>
        <p:spPr bwMode="auto">
          <a:xfrm>
            <a:off x="4211638" y="4365625"/>
            <a:ext cx="4681537" cy="23034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25400" algn="ctr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 sz="2400">
                <a:solidFill>
                  <a:srgbClr val="0000CC"/>
                </a:solidFill>
                <a:latin typeface="Monotype Corsiva" pitchFamily="66" charset="0"/>
              </a:rPr>
              <a:t>У костра можно видеть, как от горящих поленьев с треском разлетаются  искры. </a:t>
            </a:r>
          </a:p>
          <a:p>
            <a:r>
              <a:rPr lang="ru-RU" sz="2400">
                <a:solidFill>
                  <a:srgbClr val="0000CC"/>
                </a:solidFill>
                <a:latin typeface="Monotype Corsiva" pitchFamily="66" charset="0"/>
              </a:rPr>
              <a:t>Почему отскакивают искры? </a:t>
            </a:r>
          </a:p>
          <a:p>
            <a:r>
              <a:rPr lang="ru-RU" sz="2400">
                <a:solidFill>
                  <a:srgbClr val="0000CC"/>
                </a:solidFill>
                <a:latin typeface="Monotype Corsiva" pitchFamily="66" charset="0"/>
              </a:rPr>
              <a:t>От каких дров искр больше?</a:t>
            </a:r>
          </a:p>
          <a:p>
            <a:pPr algn="ctr"/>
            <a:endParaRPr lang="ru-RU" sz="16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9397" name="Picture 13" descr="1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98107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15" descr="12T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57563"/>
            <a:ext cx="7048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с одним вырезанным углом 11"/>
          <p:cNvSpPr/>
          <p:nvPr/>
        </p:nvSpPr>
        <p:spPr>
          <a:xfrm>
            <a:off x="4932363" y="2276475"/>
            <a:ext cx="3816350" cy="158432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Почему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взрыв снаряда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  <a:latin typeface="Monotype Corsiva" pitchFamily="66" charset="0"/>
              </a:rPr>
              <a:t>под водой губителен для всех живущих в воде организмов?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r>
              <a:rPr lang="ru-RU" sz="4000" smtClean="0">
                <a:solidFill>
                  <a:srgbClr val="800080"/>
                </a:solidFill>
                <a:latin typeface="Monotype Corsiva" pitchFamily="66" charset="0"/>
                <a:cs typeface="Times New Roman" pitchFamily="18" charset="0"/>
              </a:rPr>
              <a:t>Домашнее задание:</a:t>
            </a:r>
          </a:p>
        </p:txBody>
      </p:sp>
      <p:sp>
        <p:nvSpPr>
          <p:cNvPr id="61442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algn="ctr"/>
            <a:r>
              <a:rPr lang="ru-RU" sz="480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§ 35, 36</a:t>
            </a:r>
          </a:p>
          <a:p>
            <a:pPr algn="ctr"/>
            <a:r>
              <a:rPr lang="ru-RU" sz="480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Упражнение 12,13,14 письменно</a:t>
            </a:r>
          </a:p>
          <a:p>
            <a:pPr algn="ctr">
              <a:buFont typeface="Arial" charset="0"/>
              <a:buNone/>
            </a:pP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8"/>
          <p:cNvSpPr>
            <a:spLocks noChangeArrowheads="1"/>
          </p:cNvSpPr>
          <p:nvPr/>
        </p:nvSpPr>
        <p:spPr bwMode="auto">
          <a:xfrm>
            <a:off x="5580063" y="2419350"/>
            <a:ext cx="1512887" cy="23050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971550" y="981075"/>
            <a:ext cx="5903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Calibri" pitchFamily="34" charset="0"/>
              </a:rPr>
              <a:t>в углу стоит стол, на столе стопка книг, будет ли оказывать давление стол на все стены? 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2627313" y="2419350"/>
            <a:ext cx="2952750" cy="2303463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18436" name="AutoShape 11"/>
          <p:cNvSpPr>
            <a:spLocks noChangeArrowheads="1"/>
          </p:cNvSpPr>
          <p:nvPr/>
        </p:nvSpPr>
        <p:spPr bwMode="auto">
          <a:xfrm>
            <a:off x="1116013" y="1916113"/>
            <a:ext cx="1511300" cy="503237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AutoShape 12"/>
          <p:cNvSpPr>
            <a:spLocks noChangeArrowheads="1"/>
          </p:cNvSpPr>
          <p:nvPr/>
        </p:nvSpPr>
        <p:spPr bwMode="auto">
          <a:xfrm flipH="1">
            <a:off x="5580063" y="1916113"/>
            <a:ext cx="1511300" cy="503237"/>
          </a:xfrm>
          <a:prstGeom prst="rtTriangle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8" name="AutoShape 26"/>
          <p:cNvSpPr>
            <a:spLocks noChangeArrowheads="1"/>
          </p:cNvSpPr>
          <p:nvPr/>
        </p:nvSpPr>
        <p:spPr bwMode="auto">
          <a:xfrm flipV="1">
            <a:off x="1116013" y="4724400"/>
            <a:ext cx="1511300" cy="503238"/>
          </a:xfrm>
          <a:prstGeom prst="rtTriangle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9" name="AutoShape 27"/>
          <p:cNvSpPr>
            <a:spLocks noChangeArrowheads="1"/>
          </p:cNvSpPr>
          <p:nvPr/>
        </p:nvSpPr>
        <p:spPr bwMode="auto">
          <a:xfrm flipH="1" flipV="1">
            <a:off x="5580063" y="4724400"/>
            <a:ext cx="1511300" cy="503238"/>
          </a:xfrm>
          <a:prstGeom prst="rtTriangle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0" name="Rectangle 37"/>
          <p:cNvSpPr>
            <a:spLocks noChangeArrowheads="1"/>
          </p:cNvSpPr>
          <p:nvPr/>
        </p:nvSpPr>
        <p:spPr bwMode="auto">
          <a:xfrm>
            <a:off x="1116013" y="2419350"/>
            <a:ext cx="1511300" cy="23050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1" name="AutoShape 7"/>
          <p:cNvSpPr>
            <a:spLocks noChangeArrowheads="1"/>
          </p:cNvSpPr>
          <p:nvPr/>
        </p:nvSpPr>
        <p:spPr bwMode="auto">
          <a:xfrm>
            <a:off x="1116013" y="1916113"/>
            <a:ext cx="5976937" cy="503237"/>
          </a:xfrm>
          <a:custGeom>
            <a:avLst/>
            <a:gdLst>
              <a:gd name="T0" fmla="*/ 2147483647 w 21600"/>
              <a:gd name="T1" fmla="*/ 136578053 h 21600"/>
              <a:gd name="T2" fmla="*/ 2147483647 w 21600"/>
              <a:gd name="T3" fmla="*/ 273155547 h 21600"/>
              <a:gd name="T4" fmla="*/ 2147483647 w 21600"/>
              <a:gd name="T5" fmla="*/ 136578053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2" name="AutoShape 25" descr="Папирус"/>
          <p:cNvSpPr>
            <a:spLocks noChangeArrowheads="1"/>
          </p:cNvSpPr>
          <p:nvPr/>
        </p:nvSpPr>
        <p:spPr bwMode="auto">
          <a:xfrm flipV="1">
            <a:off x="1116013" y="4724400"/>
            <a:ext cx="5976937" cy="504825"/>
          </a:xfrm>
          <a:custGeom>
            <a:avLst/>
            <a:gdLst>
              <a:gd name="T0" fmla="*/ 2147483647 w 21600"/>
              <a:gd name="T1" fmla="*/ 137875090 h 21600"/>
              <a:gd name="T2" fmla="*/ 2147483647 w 21600"/>
              <a:gd name="T3" fmla="*/ 275749619 h 21600"/>
              <a:gd name="T4" fmla="*/ 2147483647 w 21600"/>
              <a:gd name="T5" fmla="*/ 137875090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3" name="Line 40"/>
          <p:cNvSpPr>
            <a:spLocks noChangeShapeType="1"/>
          </p:cNvSpPr>
          <p:nvPr/>
        </p:nvSpPr>
        <p:spPr bwMode="auto">
          <a:xfrm>
            <a:off x="1116013" y="1916113"/>
            <a:ext cx="0" cy="331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4" name="Line 42"/>
          <p:cNvSpPr>
            <a:spLocks noChangeShapeType="1"/>
          </p:cNvSpPr>
          <p:nvPr/>
        </p:nvSpPr>
        <p:spPr bwMode="auto">
          <a:xfrm>
            <a:off x="7092950" y="1916113"/>
            <a:ext cx="0" cy="331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Firewall"/>
          <p:cNvSpPr>
            <a:spLocks noEditPoints="1" noChangeArrowheads="1"/>
          </p:cNvSpPr>
          <p:nvPr/>
        </p:nvSpPr>
        <p:spPr bwMode="auto">
          <a:xfrm>
            <a:off x="2700338" y="4076700"/>
            <a:ext cx="1809750" cy="904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794014455 h 21600"/>
              <a:gd name="T8" fmla="*/ 2147483647 w 21600"/>
              <a:gd name="T9" fmla="*/ 1588027569 h 21600"/>
              <a:gd name="T10" fmla="*/ 2147483647 w 21600"/>
              <a:gd name="T11" fmla="*/ 1588027569 h 21600"/>
              <a:gd name="T12" fmla="*/ 317607407 w 21600"/>
              <a:gd name="T13" fmla="*/ 1588027569 h 21600"/>
              <a:gd name="T14" fmla="*/ 317607407 w 21600"/>
              <a:gd name="T15" fmla="*/ 794014455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61 w 21600"/>
              <a:gd name="T25" fmla="*/ 22454 h 21600"/>
              <a:gd name="T26" fmla="*/ 21069 w 21600"/>
              <a:gd name="T27" fmla="*/ 32282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 extrusionOk="0">
                <a:moveTo>
                  <a:pt x="540" y="4628"/>
                </a:moveTo>
                <a:lnTo>
                  <a:pt x="0" y="4628"/>
                </a:lnTo>
                <a:lnTo>
                  <a:pt x="0" y="0"/>
                </a:lnTo>
                <a:lnTo>
                  <a:pt x="21600" y="0"/>
                </a:lnTo>
                <a:lnTo>
                  <a:pt x="21600" y="4628"/>
                </a:lnTo>
                <a:lnTo>
                  <a:pt x="21060" y="4628"/>
                </a:lnTo>
                <a:lnTo>
                  <a:pt x="21060" y="21600"/>
                </a:lnTo>
                <a:lnTo>
                  <a:pt x="540" y="21600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540" y="4628"/>
                </a:moveTo>
                <a:lnTo>
                  <a:pt x="540" y="6171"/>
                </a:lnTo>
                <a:lnTo>
                  <a:pt x="2700" y="6171"/>
                </a:lnTo>
                <a:lnTo>
                  <a:pt x="2700" y="4628"/>
                </a:lnTo>
                <a:lnTo>
                  <a:pt x="540" y="4628"/>
                </a:lnTo>
                <a:close/>
              </a:path>
              <a:path w="21600" h="21600" extrusionOk="0">
                <a:moveTo>
                  <a:pt x="2700" y="4628"/>
                </a:moveTo>
                <a:lnTo>
                  <a:pt x="2700" y="6171"/>
                </a:lnTo>
                <a:lnTo>
                  <a:pt x="4860" y="6171"/>
                </a:lnTo>
                <a:lnTo>
                  <a:pt x="4860" y="4628"/>
                </a:lnTo>
                <a:lnTo>
                  <a:pt x="2700" y="4628"/>
                </a:lnTo>
                <a:close/>
              </a:path>
              <a:path w="21600" h="21600" extrusionOk="0">
                <a:moveTo>
                  <a:pt x="4860" y="4628"/>
                </a:moveTo>
                <a:lnTo>
                  <a:pt x="4860" y="6171"/>
                </a:lnTo>
                <a:lnTo>
                  <a:pt x="7020" y="6171"/>
                </a:lnTo>
                <a:lnTo>
                  <a:pt x="7020" y="4628"/>
                </a:lnTo>
                <a:lnTo>
                  <a:pt x="4860" y="4628"/>
                </a:lnTo>
                <a:close/>
              </a:path>
              <a:path w="21600" h="21600" extrusionOk="0">
                <a:moveTo>
                  <a:pt x="7020" y="4628"/>
                </a:moveTo>
                <a:lnTo>
                  <a:pt x="7020" y="6171"/>
                </a:lnTo>
                <a:lnTo>
                  <a:pt x="9180" y="6171"/>
                </a:lnTo>
                <a:lnTo>
                  <a:pt x="9180" y="4628"/>
                </a:lnTo>
                <a:lnTo>
                  <a:pt x="7020" y="4628"/>
                </a:lnTo>
                <a:close/>
              </a:path>
              <a:path w="21600" h="21600" extrusionOk="0">
                <a:moveTo>
                  <a:pt x="9180" y="4628"/>
                </a:moveTo>
                <a:lnTo>
                  <a:pt x="9180" y="6171"/>
                </a:lnTo>
                <a:lnTo>
                  <a:pt x="11340" y="6171"/>
                </a:lnTo>
                <a:lnTo>
                  <a:pt x="11340" y="4628"/>
                </a:lnTo>
                <a:lnTo>
                  <a:pt x="9180" y="4628"/>
                </a:lnTo>
                <a:close/>
              </a:path>
              <a:path w="21600" h="21600" extrusionOk="0">
                <a:moveTo>
                  <a:pt x="11340" y="4628"/>
                </a:moveTo>
                <a:lnTo>
                  <a:pt x="11340" y="6171"/>
                </a:lnTo>
                <a:lnTo>
                  <a:pt x="13500" y="6171"/>
                </a:lnTo>
                <a:lnTo>
                  <a:pt x="13500" y="4628"/>
                </a:lnTo>
                <a:lnTo>
                  <a:pt x="11340" y="4628"/>
                </a:lnTo>
                <a:close/>
              </a:path>
              <a:path w="21600" h="21600" extrusionOk="0">
                <a:moveTo>
                  <a:pt x="13500" y="4628"/>
                </a:moveTo>
                <a:lnTo>
                  <a:pt x="13500" y="6171"/>
                </a:lnTo>
                <a:lnTo>
                  <a:pt x="15660" y="6171"/>
                </a:lnTo>
                <a:lnTo>
                  <a:pt x="15660" y="4628"/>
                </a:lnTo>
                <a:lnTo>
                  <a:pt x="13500" y="4628"/>
                </a:lnTo>
                <a:close/>
              </a:path>
              <a:path w="21600" h="21600" extrusionOk="0">
                <a:moveTo>
                  <a:pt x="15660" y="4628"/>
                </a:moveTo>
                <a:lnTo>
                  <a:pt x="15660" y="6171"/>
                </a:lnTo>
                <a:lnTo>
                  <a:pt x="17820" y="6171"/>
                </a:lnTo>
                <a:lnTo>
                  <a:pt x="17820" y="4628"/>
                </a:lnTo>
                <a:lnTo>
                  <a:pt x="15660" y="4628"/>
                </a:lnTo>
                <a:close/>
              </a:path>
              <a:path w="21600" h="21600" extrusionOk="0">
                <a:moveTo>
                  <a:pt x="17820" y="4628"/>
                </a:moveTo>
                <a:lnTo>
                  <a:pt x="17820" y="6171"/>
                </a:lnTo>
                <a:lnTo>
                  <a:pt x="19980" y="6171"/>
                </a:lnTo>
                <a:lnTo>
                  <a:pt x="19980" y="4628"/>
                </a:lnTo>
                <a:lnTo>
                  <a:pt x="17820" y="4628"/>
                </a:lnTo>
                <a:close/>
              </a:path>
              <a:path w="21600" h="21600" extrusionOk="0">
                <a:moveTo>
                  <a:pt x="1620" y="6171"/>
                </a:moveTo>
                <a:lnTo>
                  <a:pt x="1620" y="7714"/>
                </a:lnTo>
                <a:lnTo>
                  <a:pt x="3779" y="7714"/>
                </a:lnTo>
                <a:lnTo>
                  <a:pt x="3779" y="6171"/>
                </a:lnTo>
                <a:lnTo>
                  <a:pt x="1620" y="6171"/>
                </a:lnTo>
                <a:close/>
              </a:path>
              <a:path w="21600" h="21600" extrusionOk="0">
                <a:moveTo>
                  <a:pt x="3779" y="6171"/>
                </a:moveTo>
                <a:lnTo>
                  <a:pt x="3779" y="7714"/>
                </a:lnTo>
                <a:lnTo>
                  <a:pt x="5940" y="7714"/>
                </a:lnTo>
                <a:lnTo>
                  <a:pt x="5940" y="6171"/>
                </a:lnTo>
                <a:lnTo>
                  <a:pt x="3779" y="6171"/>
                </a:lnTo>
                <a:close/>
              </a:path>
              <a:path w="21600" h="21600" extrusionOk="0">
                <a:moveTo>
                  <a:pt x="5940" y="6171"/>
                </a:moveTo>
                <a:lnTo>
                  <a:pt x="5940" y="7714"/>
                </a:lnTo>
                <a:lnTo>
                  <a:pt x="8100" y="7714"/>
                </a:lnTo>
                <a:lnTo>
                  <a:pt x="8100" y="6171"/>
                </a:lnTo>
                <a:lnTo>
                  <a:pt x="5940" y="6171"/>
                </a:lnTo>
                <a:close/>
              </a:path>
              <a:path w="21600" h="21600" extrusionOk="0">
                <a:moveTo>
                  <a:pt x="8100" y="6171"/>
                </a:moveTo>
                <a:lnTo>
                  <a:pt x="8100" y="7714"/>
                </a:lnTo>
                <a:lnTo>
                  <a:pt x="10260" y="7714"/>
                </a:lnTo>
                <a:lnTo>
                  <a:pt x="10260" y="6171"/>
                </a:lnTo>
                <a:lnTo>
                  <a:pt x="8100" y="6171"/>
                </a:lnTo>
                <a:close/>
              </a:path>
              <a:path w="21600" h="21600" extrusionOk="0">
                <a:moveTo>
                  <a:pt x="10260" y="6171"/>
                </a:moveTo>
                <a:lnTo>
                  <a:pt x="10260" y="7714"/>
                </a:lnTo>
                <a:lnTo>
                  <a:pt x="12419" y="7714"/>
                </a:lnTo>
                <a:lnTo>
                  <a:pt x="12419" y="6171"/>
                </a:lnTo>
                <a:lnTo>
                  <a:pt x="10260" y="6171"/>
                </a:lnTo>
                <a:close/>
              </a:path>
              <a:path w="21600" h="21600" extrusionOk="0">
                <a:moveTo>
                  <a:pt x="12419" y="6171"/>
                </a:moveTo>
                <a:lnTo>
                  <a:pt x="12419" y="7714"/>
                </a:lnTo>
                <a:lnTo>
                  <a:pt x="14580" y="7714"/>
                </a:lnTo>
                <a:lnTo>
                  <a:pt x="14580" y="6171"/>
                </a:lnTo>
                <a:lnTo>
                  <a:pt x="12419" y="6171"/>
                </a:lnTo>
                <a:close/>
              </a:path>
              <a:path w="21600" h="21600" extrusionOk="0">
                <a:moveTo>
                  <a:pt x="14580" y="6171"/>
                </a:moveTo>
                <a:lnTo>
                  <a:pt x="14580" y="7714"/>
                </a:lnTo>
                <a:lnTo>
                  <a:pt x="16740" y="7714"/>
                </a:lnTo>
                <a:lnTo>
                  <a:pt x="16740" y="6171"/>
                </a:lnTo>
                <a:lnTo>
                  <a:pt x="14580" y="6171"/>
                </a:lnTo>
                <a:close/>
              </a:path>
              <a:path w="21600" h="21600" extrusionOk="0">
                <a:moveTo>
                  <a:pt x="16740" y="6171"/>
                </a:moveTo>
                <a:lnTo>
                  <a:pt x="16740" y="7714"/>
                </a:lnTo>
                <a:lnTo>
                  <a:pt x="18900" y="7714"/>
                </a:lnTo>
                <a:lnTo>
                  <a:pt x="18900" y="6171"/>
                </a:lnTo>
                <a:lnTo>
                  <a:pt x="16740" y="6171"/>
                </a:lnTo>
                <a:close/>
              </a:path>
              <a:path w="21600" h="21600" extrusionOk="0">
                <a:moveTo>
                  <a:pt x="18900" y="6171"/>
                </a:moveTo>
                <a:lnTo>
                  <a:pt x="18900" y="7714"/>
                </a:lnTo>
                <a:lnTo>
                  <a:pt x="21060" y="7714"/>
                </a:lnTo>
                <a:lnTo>
                  <a:pt x="21060" y="6171"/>
                </a:lnTo>
                <a:lnTo>
                  <a:pt x="18900" y="6171"/>
                </a:lnTo>
                <a:close/>
              </a:path>
              <a:path w="21600" h="21600" extrusionOk="0">
                <a:moveTo>
                  <a:pt x="540" y="7714"/>
                </a:moveTo>
                <a:lnTo>
                  <a:pt x="540" y="9257"/>
                </a:lnTo>
                <a:lnTo>
                  <a:pt x="2700" y="9257"/>
                </a:lnTo>
                <a:lnTo>
                  <a:pt x="2700" y="7714"/>
                </a:lnTo>
                <a:lnTo>
                  <a:pt x="540" y="7714"/>
                </a:lnTo>
                <a:close/>
              </a:path>
              <a:path w="21600" h="21600" extrusionOk="0">
                <a:moveTo>
                  <a:pt x="2700" y="7714"/>
                </a:moveTo>
                <a:lnTo>
                  <a:pt x="2700" y="9257"/>
                </a:lnTo>
                <a:lnTo>
                  <a:pt x="4860" y="9257"/>
                </a:lnTo>
                <a:lnTo>
                  <a:pt x="4860" y="7714"/>
                </a:lnTo>
                <a:lnTo>
                  <a:pt x="2700" y="7714"/>
                </a:lnTo>
                <a:close/>
              </a:path>
              <a:path w="21600" h="21600" extrusionOk="0">
                <a:moveTo>
                  <a:pt x="4860" y="7714"/>
                </a:moveTo>
                <a:lnTo>
                  <a:pt x="4860" y="9257"/>
                </a:lnTo>
                <a:lnTo>
                  <a:pt x="7020" y="9257"/>
                </a:lnTo>
                <a:lnTo>
                  <a:pt x="7020" y="7714"/>
                </a:lnTo>
                <a:lnTo>
                  <a:pt x="4860" y="7714"/>
                </a:lnTo>
                <a:close/>
              </a:path>
              <a:path w="21600" h="21600" extrusionOk="0">
                <a:moveTo>
                  <a:pt x="7020" y="7714"/>
                </a:moveTo>
                <a:lnTo>
                  <a:pt x="7020" y="9257"/>
                </a:lnTo>
                <a:lnTo>
                  <a:pt x="9180" y="9257"/>
                </a:lnTo>
                <a:lnTo>
                  <a:pt x="9180" y="7714"/>
                </a:lnTo>
                <a:lnTo>
                  <a:pt x="7020" y="7714"/>
                </a:lnTo>
                <a:close/>
              </a:path>
              <a:path w="21600" h="21600" extrusionOk="0">
                <a:moveTo>
                  <a:pt x="9180" y="7714"/>
                </a:moveTo>
                <a:lnTo>
                  <a:pt x="9180" y="9257"/>
                </a:lnTo>
                <a:lnTo>
                  <a:pt x="11340" y="9257"/>
                </a:lnTo>
                <a:lnTo>
                  <a:pt x="11340" y="7714"/>
                </a:lnTo>
                <a:lnTo>
                  <a:pt x="9180" y="7714"/>
                </a:lnTo>
                <a:close/>
              </a:path>
              <a:path w="21600" h="21600" extrusionOk="0">
                <a:moveTo>
                  <a:pt x="11340" y="7714"/>
                </a:moveTo>
                <a:lnTo>
                  <a:pt x="11340" y="9257"/>
                </a:lnTo>
                <a:lnTo>
                  <a:pt x="13500" y="9257"/>
                </a:lnTo>
                <a:lnTo>
                  <a:pt x="13500" y="7714"/>
                </a:lnTo>
                <a:lnTo>
                  <a:pt x="11340" y="7714"/>
                </a:lnTo>
                <a:close/>
              </a:path>
              <a:path w="21600" h="21600" extrusionOk="0">
                <a:moveTo>
                  <a:pt x="13500" y="7714"/>
                </a:moveTo>
                <a:lnTo>
                  <a:pt x="13500" y="9257"/>
                </a:lnTo>
                <a:lnTo>
                  <a:pt x="15660" y="9257"/>
                </a:lnTo>
                <a:lnTo>
                  <a:pt x="15660" y="7714"/>
                </a:lnTo>
                <a:lnTo>
                  <a:pt x="13500" y="7714"/>
                </a:lnTo>
                <a:close/>
              </a:path>
              <a:path w="21600" h="21600" extrusionOk="0">
                <a:moveTo>
                  <a:pt x="15660" y="7714"/>
                </a:moveTo>
                <a:lnTo>
                  <a:pt x="15660" y="9257"/>
                </a:lnTo>
                <a:lnTo>
                  <a:pt x="17820" y="9257"/>
                </a:lnTo>
                <a:lnTo>
                  <a:pt x="17820" y="7714"/>
                </a:lnTo>
                <a:lnTo>
                  <a:pt x="15660" y="7714"/>
                </a:lnTo>
                <a:close/>
              </a:path>
              <a:path w="21600" h="21600" extrusionOk="0">
                <a:moveTo>
                  <a:pt x="17820" y="7714"/>
                </a:moveTo>
                <a:lnTo>
                  <a:pt x="17820" y="9257"/>
                </a:lnTo>
                <a:lnTo>
                  <a:pt x="19980" y="9257"/>
                </a:lnTo>
                <a:lnTo>
                  <a:pt x="19980" y="7714"/>
                </a:lnTo>
                <a:lnTo>
                  <a:pt x="17820" y="7714"/>
                </a:lnTo>
                <a:close/>
              </a:path>
              <a:path w="21600" h="21600" extrusionOk="0">
                <a:moveTo>
                  <a:pt x="1620" y="9257"/>
                </a:moveTo>
                <a:lnTo>
                  <a:pt x="1620" y="10800"/>
                </a:lnTo>
                <a:lnTo>
                  <a:pt x="3779" y="10800"/>
                </a:lnTo>
                <a:lnTo>
                  <a:pt x="3779" y="9257"/>
                </a:lnTo>
                <a:lnTo>
                  <a:pt x="1620" y="9257"/>
                </a:lnTo>
                <a:close/>
              </a:path>
              <a:path w="21600" h="21600" extrusionOk="0">
                <a:moveTo>
                  <a:pt x="3779" y="9257"/>
                </a:moveTo>
                <a:lnTo>
                  <a:pt x="3779" y="10800"/>
                </a:lnTo>
                <a:lnTo>
                  <a:pt x="5940" y="10800"/>
                </a:lnTo>
                <a:lnTo>
                  <a:pt x="5940" y="9257"/>
                </a:lnTo>
                <a:lnTo>
                  <a:pt x="3779" y="9257"/>
                </a:lnTo>
                <a:close/>
              </a:path>
              <a:path w="21600" h="21600" extrusionOk="0">
                <a:moveTo>
                  <a:pt x="5940" y="9257"/>
                </a:moveTo>
                <a:lnTo>
                  <a:pt x="5940" y="10800"/>
                </a:lnTo>
                <a:lnTo>
                  <a:pt x="8100" y="10800"/>
                </a:lnTo>
                <a:lnTo>
                  <a:pt x="8100" y="9257"/>
                </a:lnTo>
                <a:lnTo>
                  <a:pt x="5940" y="9257"/>
                </a:lnTo>
                <a:close/>
              </a:path>
              <a:path w="21600" h="21600" extrusionOk="0">
                <a:moveTo>
                  <a:pt x="8100" y="9257"/>
                </a:moveTo>
                <a:lnTo>
                  <a:pt x="8100" y="10800"/>
                </a:lnTo>
                <a:lnTo>
                  <a:pt x="10260" y="10800"/>
                </a:lnTo>
                <a:lnTo>
                  <a:pt x="10260" y="9257"/>
                </a:lnTo>
                <a:lnTo>
                  <a:pt x="8100" y="9257"/>
                </a:lnTo>
                <a:close/>
              </a:path>
              <a:path w="21600" h="21600" extrusionOk="0">
                <a:moveTo>
                  <a:pt x="10260" y="9257"/>
                </a:moveTo>
                <a:lnTo>
                  <a:pt x="10260" y="10800"/>
                </a:lnTo>
                <a:lnTo>
                  <a:pt x="12419" y="10800"/>
                </a:lnTo>
                <a:lnTo>
                  <a:pt x="12419" y="9257"/>
                </a:lnTo>
                <a:lnTo>
                  <a:pt x="10260" y="9257"/>
                </a:lnTo>
                <a:close/>
              </a:path>
              <a:path w="21600" h="21600" extrusionOk="0">
                <a:moveTo>
                  <a:pt x="12419" y="9257"/>
                </a:moveTo>
                <a:lnTo>
                  <a:pt x="12419" y="10800"/>
                </a:lnTo>
                <a:lnTo>
                  <a:pt x="14580" y="10800"/>
                </a:lnTo>
                <a:lnTo>
                  <a:pt x="14580" y="9257"/>
                </a:lnTo>
                <a:lnTo>
                  <a:pt x="12419" y="9257"/>
                </a:lnTo>
                <a:close/>
              </a:path>
              <a:path w="21600" h="21600" extrusionOk="0">
                <a:moveTo>
                  <a:pt x="14580" y="9257"/>
                </a:moveTo>
                <a:lnTo>
                  <a:pt x="14580" y="10800"/>
                </a:lnTo>
                <a:lnTo>
                  <a:pt x="16740" y="10800"/>
                </a:lnTo>
                <a:lnTo>
                  <a:pt x="16740" y="9257"/>
                </a:lnTo>
                <a:lnTo>
                  <a:pt x="14580" y="9257"/>
                </a:lnTo>
                <a:close/>
              </a:path>
              <a:path w="21600" h="21600" extrusionOk="0">
                <a:moveTo>
                  <a:pt x="16740" y="9257"/>
                </a:moveTo>
                <a:lnTo>
                  <a:pt x="16740" y="10800"/>
                </a:lnTo>
                <a:lnTo>
                  <a:pt x="18900" y="10800"/>
                </a:lnTo>
                <a:lnTo>
                  <a:pt x="18900" y="9257"/>
                </a:lnTo>
                <a:lnTo>
                  <a:pt x="16740" y="9257"/>
                </a:lnTo>
                <a:close/>
              </a:path>
              <a:path w="21600" h="21600" extrusionOk="0">
                <a:moveTo>
                  <a:pt x="18900" y="9257"/>
                </a:moveTo>
                <a:lnTo>
                  <a:pt x="18900" y="10800"/>
                </a:lnTo>
                <a:lnTo>
                  <a:pt x="21060" y="10800"/>
                </a:lnTo>
                <a:lnTo>
                  <a:pt x="21060" y="9257"/>
                </a:lnTo>
                <a:lnTo>
                  <a:pt x="18900" y="9257"/>
                </a:lnTo>
                <a:close/>
              </a:path>
              <a:path w="21600" h="21600" extrusionOk="0">
                <a:moveTo>
                  <a:pt x="540" y="10800"/>
                </a:moveTo>
                <a:lnTo>
                  <a:pt x="540" y="12342"/>
                </a:lnTo>
                <a:lnTo>
                  <a:pt x="2700" y="12342"/>
                </a:lnTo>
                <a:lnTo>
                  <a:pt x="2700" y="10800"/>
                </a:lnTo>
                <a:lnTo>
                  <a:pt x="540" y="10800"/>
                </a:lnTo>
                <a:close/>
              </a:path>
              <a:path w="21600" h="21600" extrusionOk="0">
                <a:moveTo>
                  <a:pt x="2700" y="10800"/>
                </a:moveTo>
                <a:lnTo>
                  <a:pt x="2700" y="12342"/>
                </a:lnTo>
                <a:lnTo>
                  <a:pt x="4860" y="12342"/>
                </a:lnTo>
                <a:lnTo>
                  <a:pt x="4860" y="10800"/>
                </a:lnTo>
                <a:lnTo>
                  <a:pt x="2700" y="10800"/>
                </a:lnTo>
                <a:close/>
              </a:path>
              <a:path w="21600" h="21600" extrusionOk="0">
                <a:moveTo>
                  <a:pt x="4860" y="10800"/>
                </a:moveTo>
                <a:lnTo>
                  <a:pt x="4860" y="12342"/>
                </a:lnTo>
                <a:lnTo>
                  <a:pt x="7020" y="12342"/>
                </a:lnTo>
                <a:lnTo>
                  <a:pt x="7020" y="10800"/>
                </a:lnTo>
                <a:lnTo>
                  <a:pt x="4860" y="10800"/>
                </a:lnTo>
                <a:close/>
              </a:path>
              <a:path w="21600" h="21600" extrusionOk="0">
                <a:moveTo>
                  <a:pt x="7020" y="10800"/>
                </a:moveTo>
                <a:lnTo>
                  <a:pt x="7020" y="12342"/>
                </a:lnTo>
                <a:lnTo>
                  <a:pt x="9180" y="12342"/>
                </a:lnTo>
                <a:lnTo>
                  <a:pt x="9180" y="10800"/>
                </a:lnTo>
                <a:lnTo>
                  <a:pt x="7020" y="10800"/>
                </a:lnTo>
                <a:close/>
              </a:path>
              <a:path w="21600" h="21600" extrusionOk="0">
                <a:moveTo>
                  <a:pt x="9180" y="10800"/>
                </a:moveTo>
                <a:lnTo>
                  <a:pt x="9180" y="12342"/>
                </a:lnTo>
                <a:lnTo>
                  <a:pt x="11340" y="12342"/>
                </a:lnTo>
                <a:lnTo>
                  <a:pt x="11340" y="10800"/>
                </a:lnTo>
                <a:lnTo>
                  <a:pt x="9180" y="10800"/>
                </a:lnTo>
                <a:close/>
              </a:path>
              <a:path w="21600" h="21600" extrusionOk="0">
                <a:moveTo>
                  <a:pt x="11340" y="10800"/>
                </a:moveTo>
                <a:lnTo>
                  <a:pt x="11340" y="12342"/>
                </a:lnTo>
                <a:lnTo>
                  <a:pt x="13500" y="12342"/>
                </a:lnTo>
                <a:lnTo>
                  <a:pt x="13500" y="10800"/>
                </a:lnTo>
                <a:lnTo>
                  <a:pt x="11340" y="10800"/>
                </a:lnTo>
                <a:close/>
              </a:path>
              <a:path w="21600" h="21600" extrusionOk="0">
                <a:moveTo>
                  <a:pt x="13500" y="10800"/>
                </a:moveTo>
                <a:lnTo>
                  <a:pt x="13500" y="12342"/>
                </a:lnTo>
                <a:lnTo>
                  <a:pt x="15660" y="12342"/>
                </a:lnTo>
                <a:lnTo>
                  <a:pt x="15660" y="10800"/>
                </a:lnTo>
                <a:lnTo>
                  <a:pt x="13500" y="10800"/>
                </a:lnTo>
                <a:close/>
              </a:path>
              <a:path w="21600" h="21600" extrusionOk="0">
                <a:moveTo>
                  <a:pt x="15660" y="10800"/>
                </a:moveTo>
                <a:lnTo>
                  <a:pt x="15660" y="12342"/>
                </a:lnTo>
                <a:lnTo>
                  <a:pt x="17820" y="12342"/>
                </a:lnTo>
                <a:lnTo>
                  <a:pt x="17820" y="10800"/>
                </a:lnTo>
                <a:lnTo>
                  <a:pt x="15660" y="10800"/>
                </a:lnTo>
                <a:close/>
              </a:path>
              <a:path w="21600" h="21600" extrusionOk="0">
                <a:moveTo>
                  <a:pt x="17820" y="10800"/>
                </a:moveTo>
                <a:lnTo>
                  <a:pt x="17820" y="12342"/>
                </a:lnTo>
                <a:lnTo>
                  <a:pt x="19980" y="12342"/>
                </a:lnTo>
                <a:lnTo>
                  <a:pt x="19980" y="10800"/>
                </a:lnTo>
                <a:lnTo>
                  <a:pt x="17820" y="10800"/>
                </a:lnTo>
                <a:close/>
              </a:path>
              <a:path w="21600" h="21600" extrusionOk="0">
                <a:moveTo>
                  <a:pt x="1620" y="12342"/>
                </a:moveTo>
                <a:lnTo>
                  <a:pt x="1620" y="13885"/>
                </a:lnTo>
                <a:lnTo>
                  <a:pt x="3779" y="13885"/>
                </a:lnTo>
                <a:lnTo>
                  <a:pt x="3779" y="12342"/>
                </a:lnTo>
                <a:lnTo>
                  <a:pt x="1620" y="12342"/>
                </a:lnTo>
                <a:close/>
              </a:path>
              <a:path w="21600" h="21600" extrusionOk="0">
                <a:moveTo>
                  <a:pt x="3779" y="12342"/>
                </a:moveTo>
                <a:lnTo>
                  <a:pt x="3779" y="13885"/>
                </a:lnTo>
                <a:lnTo>
                  <a:pt x="5940" y="13885"/>
                </a:lnTo>
                <a:lnTo>
                  <a:pt x="5940" y="12342"/>
                </a:lnTo>
                <a:lnTo>
                  <a:pt x="3779" y="12342"/>
                </a:lnTo>
                <a:close/>
              </a:path>
              <a:path w="21600" h="21600" extrusionOk="0">
                <a:moveTo>
                  <a:pt x="5940" y="12342"/>
                </a:moveTo>
                <a:lnTo>
                  <a:pt x="5940" y="13885"/>
                </a:lnTo>
                <a:lnTo>
                  <a:pt x="8100" y="13885"/>
                </a:lnTo>
                <a:lnTo>
                  <a:pt x="8100" y="12342"/>
                </a:lnTo>
                <a:lnTo>
                  <a:pt x="5940" y="12342"/>
                </a:lnTo>
                <a:close/>
              </a:path>
              <a:path w="21600" h="21600" extrusionOk="0">
                <a:moveTo>
                  <a:pt x="8100" y="12342"/>
                </a:moveTo>
                <a:lnTo>
                  <a:pt x="8100" y="13885"/>
                </a:lnTo>
                <a:lnTo>
                  <a:pt x="10260" y="13885"/>
                </a:lnTo>
                <a:lnTo>
                  <a:pt x="10260" y="12342"/>
                </a:lnTo>
                <a:lnTo>
                  <a:pt x="8100" y="12342"/>
                </a:lnTo>
                <a:close/>
              </a:path>
              <a:path w="21600" h="21600" extrusionOk="0">
                <a:moveTo>
                  <a:pt x="10260" y="12342"/>
                </a:moveTo>
                <a:lnTo>
                  <a:pt x="10260" y="13885"/>
                </a:lnTo>
                <a:lnTo>
                  <a:pt x="12419" y="13885"/>
                </a:lnTo>
                <a:lnTo>
                  <a:pt x="12419" y="12342"/>
                </a:lnTo>
                <a:lnTo>
                  <a:pt x="10260" y="12342"/>
                </a:lnTo>
                <a:close/>
              </a:path>
              <a:path w="21600" h="21600" extrusionOk="0">
                <a:moveTo>
                  <a:pt x="12419" y="12342"/>
                </a:moveTo>
                <a:lnTo>
                  <a:pt x="12419" y="13885"/>
                </a:lnTo>
                <a:lnTo>
                  <a:pt x="14580" y="13885"/>
                </a:lnTo>
                <a:lnTo>
                  <a:pt x="14580" y="12342"/>
                </a:lnTo>
                <a:lnTo>
                  <a:pt x="12419" y="12342"/>
                </a:lnTo>
                <a:close/>
              </a:path>
              <a:path w="21600" h="21600" extrusionOk="0">
                <a:moveTo>
                  <a:pt x="14580" y="12342"/>
                </a:moveTo>
                <a:lnTo>
                  <a:pt x="14580" y="13885"/>
                </a:lnTo>
                <a:lnTo>
                  <a:pt x="16740" y="13885"/>
                </a:lnTo>
                <a:lnTo>
                  <a:pt x="16740" y="12342"/>
                </a:lnTo>
                <a:lnTo>
                  <a:pt x="14580" y="12342"/>
                </a:lnTo>
                <a:close/>
              </a:path>
              <a:path w="21600" h="21600" extrusionOk="0">
                <a:moveTo>
                  <a:pt x="16740" y="12342"/>
                </a:moveTo>
                <a:lnTo>
                  <a:pt x="16740" y="13885"/>
                </a:lnTo>
                <a:lnTo>
                  <a:pt x="18900" y="13885"/>
                </a:lnTo>
                <a:lnTo>
                  <a:pt x="18900" y="12342"/>
                </a:lnTo>
                <a:lnTo>
                  <a:pt x="16740" y="12342"/>
                </a:lnTo>
                <a:close/>
              </a:path>
              <a:path w="21600" h="21600" extrusionOk="0">
                <a:moveTo>
                  <a:pt x="18900" y="12342"/>
                </a:moveTo>
                <a:lnTo>
                  <a:pt x="18900" y="13885"/>
                </a:lnTo>
                <a:lnTo>
                  <a:pt x="21060" y="13885"/>
                </a:lnTo>
                <a:lnTo>
                  <a:pt x="21060" y="12342"/>
                </a:lnTo>
                <a:lnTo>
                  <a:pt x="18900" y="12342"/>
                </a:lnTo>
                <a:close/>
              </a:path>
              <a:path w="21600" h="21600" extrusionOk="0">
                <a:moveTo>
                  <a:pt x="540" y="13885"/>
                </a:moveTo>
                <a:lnTo>
                  <a:pt x="540" y="15428"/>
                </a:lnTo>
                <a:lnTo>
                  <a:pt x="2700" y="15428"/>
                </a:lnTo>
                <a:lnTo>
                  <a:pt x="2700" y="13885"/>
                </a:lnTo>
                <a:lnTo>
                  <a:pt x="540" y="13885"/>
                </a:lnTo>
                <a:close/>
              </a:path>
              <a:path w="21600" h="21600" extrusionOk="0">
                <a:moveTo>
                  <a:pt x="2700" y="13885"/>
                </a:moveTo>
                <a:lnTo>
                  <a:pt x="2700" y="15428"/>
                </a:lnTo>
                <a:lnTo>
                  <a:pt x="4860" y="15428"/>
                </a:lnTo>
                <a:lnTo>
                  <a:pt x="4860" y="13885"/>
                </a:lnTo>
                <a:lnTo>
                  <a:pt x="2700" y="13885"/>
                </a:lnTo>
                <a:close/>
              </a:path>
              <a:path w="21600" h="21600" extrusionOk="0">
                <a:moveTo>
                  <a:pt x="4860" y="13885"/>
                </a:moveTo>
                <a:lnTo>
                  <a:pt x="4860" y="15428"/>
                </a:lnTo>
                <a:lnTo>
                  <a:pt x="7020" y="15428"/>
                </a:lnTo>
                <a:lnTo>
                  <a:pt x="7020" y="13885"/>
                </a:lnTo>
                <a:lnTo>
                  <a:pt x="4860" y="13885"/>
                </a:lnTo>
                <a:close/>
              </a:path>
              <a:path w="21600" h="21600" extrusionOk="0">
                <a:moveTo>
                  <a:pt x="7020" y="13885"/>
                </a:moveTo>
                <a:lnTo>
                  <a:pt x="7020" y="15428"/>
                </a:lnTo>
                <a:lnTo>
                  <a:pt x="9180" y="15428"/>
                </a:lnTo>
                <a:lnTo>
                  <a:pt x="9180" y="13885"/>
                </a:lnTo>
                <a:lnTo>
                  <a:pt x="7020" y="13885"/>
                </a:lnTo>
                <a:close/>
              </a:path>
              <a:path w="21600" h="21600" extrusionOk="0">
                <a:moveTo>
                  <a:pt x="9180" y="13885"/>
                </a:moveTo>
                <a:lnTo>
                  <a:pt x="9180" y="15428"/>
                </a:lnTo>
                <a:lnTo>
                  <a:pt x="11340" y="15428"/>
                </a:lnTo>
                <a:lnTo>
                  <a:pt x="11340" y="13885"/>
                </a:lnTo>
                <a:lnTo>
                  <a:pt x="9180" y="13885"/>
                </a:lnTo>
                <a:close/>
              </a:path>
              <a:path w="21600" h="21600" extrusionOk="0">
                <a:moveTo>
                  <a:pt x="11340" y="13885"/>
                </a:moveTo>
                <a:lnTo>
                  <a:pt x="11340" y="15428"/>
                </a:lnTo>
                <a:lnTo>
                  <a:pt x="13500" y="15428"/>
                </a:lnTo>
                <a:lnTo>
                  <a:pt x="13500" y="13885"/>
                </a:lnTo>
                <a:lnTo>
                  <a:pt x="11340" y="13885"/>
                </a:lnTo>
                <a:close/>
              </a:path>
              <a:path w="21600" h="21600" extrusionOk="0">
                <a:moveTo>
                  <a:pt x="13500" y="13885"/>
                </a:moveTo>
                <a:lnTo>
                  <a:pt x="13500" y="15428"/>
                </a:lnTo>
                <a:lnTo>
                  <a:pt x="15660" y="15428"/>
                </a:lnTo>
                <a:lnTo>
                  <a:pt x="15660" y="13885"/>
                </a:lnTo>
                <a:lnTo>
                  <a:pt x="13500" y="13885"/>
                </a:lnTo>
                <a:close/>
              </a:path>
              <a:path w="21600" h="21600" extrusionOk="0">
                <a:moveTo>
                  <a:pt x="15660" y="13885"/>
                </a:moveTo>
                <a:lnTo>
                  <a:pt x="15660" y="15428"/>
                </a:lnTo>
                <a:lnTo>
                  <a:pt x="17820" y="15428"/>
                </a:lnTo>
                <a:lnTo>
                  <a:pt x="17820" y="13885"/>
                </a:lnTo>
                <a:lnTo>
                  <a:pt x="15660" y="13885"/>
                </a:lnTo>
                <a:close/>
              </a:path>
              <a:path w="21600" h="21600" extrusionOk="0">
                <a:moveTo>
                  <a:pt x="17820" y="13885"/>
                </a:moveTo>
                <a:lnTo>
                  <a:pt x="17820" y="15428"/>
                </a:lnTo>
                <a:lnTo>
                  <a:pt x="19980" y="15428"/>
                </a:lnTo>
                <a:lnTo>
                  <a:pt x="19980" y="13885"/>
                </a:lnTo>
                <a:lnTo>
                  <a:pt x="17820" y="13885"/>
                </a:lnTo>
                <a:close/>
              </a:path>
              <a:path w="21600" h="21600" extrusionOk="0">
                <a:moveTo>
                  <a:pt x="1620" y="15428"/>
                </a:moveTo>
                <a:lnTo>
                  <a:pt x="1620" y="16971"/>
                </a:lnTo>
                <a:lnTo>
                  <a:pt x="3779" y="16971"/>
                </a:lnTo>
                <a:lnTo>
                  <a:pt x="3779" y="15428"/>
                </a:lnTo>
                <a:lnTo>
                  <a:pt x="1620" y="15428"/>
                </a:lnTo>
                <a:close/>
              </a:path>
              <a:path w="21600" h="21600" extrusionOk="0">
                <a:moveTo>
                  <a:pt x="3779" y="15428"/>
                </a:moveTo>
                <a:lnTo>
                  <a:pt x="3779" y="16971"/>
                </a:lnTo>
                <a:lnTo>
                  <a:pt x="5940" y="16971"/>
                </a:lnTo>
                <a:lnTo>
                  <a:pt x="5940" y="15428"/>
                </a:lnTo>
                <a:lnTo>
                  <a:pt x="3779" y="15428"/>
                </a:lnTo>
                <a:close/>
              </a:path>
              <a:path w="21600" h="21600" extrusionOk="0">
                <a:moveTo>
                  <a:pt x="5940" y="15428"/>
                </a:moveTo>
                <a:lnTo>
                  <a:pt x="5940" y="16971"/>
                </a:lnTo>
                <a:lnTo>
                  <a:pt x="8100" y="16971"/>
                </a:lnTo>
                <a:lnTo>
                  <a:pt x="8100" y="15428"/>
                </a:lnTo>
                <a:lnTo>
                  <a:pt x="5940" y="15428"/>
                </a:lnTo>
                <a:close/>
              </a:path>
              <a:path w="21600" h="21600" extrusionOk="0">
                <a:moveTo>
                  <a:pt x="8100" y="15428"/>
                </a:moveTo>
                <a:lnTo>
                  <a:pt x="8100" y="16971"/>
                </a:lnTo>
                <a:lnTo>
                  <a:pt x="10260" y="16971"/>
                </a:lnTo>
                <a:lnTo>
                  <a:pt x="10260" y="15428"/>
                </a:lnTo>
                <a:lnTo>
                  <a:pt x="8100" y="15428"/>
                </a:lnTo>
                <a:close/>
              </a:path>
              <a:path w="21600" h="21600" extrusionOk="0">
                <a:moveTo>
                  <a:pt x="10260" y="15428"/>
                </a:moveTo>
                <a:lnTo>
                  <a:pt x="10260" y="16971"/>
                </a:lnTo>
                <a:lnTo>
                  <a:pt x="12419" y="16971"/>
                </a:lnTo>
                <a:lnTo>
                  <a:pt x="12419" y="15428"/>
                </a:lnTo>
                <a:lnTo>
                  <a:pt x="10260" y="15428"/>
                </a:lnTo>
                <a:close/>
              </a:path>
              <a:path w="21600" h="21600" extrusionOk="0">
                <a:moveTo>
                  <a:pt x="12419" y="15428"/>
                </a:moveTo>
                <a:lnTo>
                  <a:pt x="12419" y="16971"/>
                </a:lnTo>
                <a:lnTo>
                  <a:pt x="14580" y="16971"/>
                </a:lnTo>
                <a:lnTo>
                  <a:pt x="14580" y="15428"/>
                </a:lnTo>
                <a:lnTo>
                  <a:pt x="12419" y="15428"/>
                </a:lnTo>
                <a:close/>
              </a:path>
              <a:path w="21600" h="21600" extrusionOk="0">
                <a:moveTo>
                  <a:pt x="14580" y="15428"/>
                </a:moveTo>
                <a:lnTo>
                  <a:pt x="14580" y="16971"/>
                </a:lnTo>
                <a:lnTo>
                  <a:pt x="16740" y="16971"/>
                </a:lnTo>
                <a:lnTo>
                  <a:pt x="16740" y="15428"/>
                </a:lnTo>
                <a:lnTo>
                  <a:pt x="14580" y="15428"/>
                </a:lnTo>
                <a:close/>
              </a:path>
              <a:path w="21600" h="21600" extrusionOk="0">
                <a:moveTo>
                  <a:pt x="16740" y="15428"/>
                </a:moveTo>
                <a:lnTo>
                  <a:pt x="16740" y="16971"/>
                </a:lnTo>
                <a:lnTo>
                  <a:pt x="18900" y="16971"/>
                </a:lnTo>
                <a:lnTo>
                  <a:pt x="18900" y="15428"/>
                </a:lnTo>
                <a:lnTo>
                  <a:pt x="16740" y="15428"/>
                </a:lnTo>
                <a:close/>
              </a:path>
              <a:path w="21600" h="21600" extrusionOk="0">
                <a:moveTo>
                  <a:pt x="18900" y="15428"/>
                </a:moveTo>
                <a:lnTo>
                  <a:pt x="18900" y="16971"/>
                </a:lnTo>
                <a:lnTo>
                  <a:pt x="21060" y="16971"/>
                </a:lnTo>
                <a:lnTo>
                  <a:pt x="21060" y="15428"/>
                </a:lnTo>
                <a:lnTo>
                  <a:pt x="18900" y="15428"/>
                </a:lnTo>
                <a:close/>
              </a:path>
              <a:path w="21600" h="21600" extrusionOk="0">
                <a:moveTo>
                  <a:pt x="540" y="16971"/>
                </a:moveTo>
                <a:lnTo>
                  <a:pt x="540" y="18514"/>
                </a:lnTo>
                <a:lnTo>
                  <a:pt x="2700" y="18514"/>
                </a:lnTo>
                <a:lnTo>
                  <a:pt x="2700" y="16971"/>
                </a:lnTo>
                <a:lnTo>
                  <a:pt x="540" y="16971"/>
                </a:lnTo>
                <a:close/>
              </a:path>
              <a:path w="21600" h="21600" extrusionOk="0">
                <a:moveTo>
                  <a:pt x="2700" y="16971"/>
                </a:moveTo>
                <a:lnTo>
                  <a:pt x="2700" y="18514"/>
                </a:lnTo>
                <a:lnTo>
                  <a:pt x="4860" y="18514"/>
                </a:lnTo>
                <a:lnTo>
                  <a:pt x="4860" y="16971"/>
                </a:lnTo>
                <a:lnTo>
                  <a:pt x="2700" y="16971"/>
                </a:lnTo>
                <a:close/>
              </a:path>
              <a:path w="21600" h="21600" extrusionOk="0">
                <a:moveTo>
                  <a:pt x="4860" y="16971"/>
                </a:moveTo>
                <a:lnTo>
                  <a:pt x="4860" y="18514"/>
                </a:lnTo>
                <a:lnTo>
                  <a:pt x="7020" y="18514"/>
                </a:lnTo>
                <a:lnTo>
                  <a:pt x="7020" y="16971"/>
                </a:lnTo>
                <a:lnTo>
                  <a:pt x="4860" y="16971"/>
                </a:lnTo>
                <a:close/>
              </a:path>
              <a:path w="21600" h="21600" extrusionOk="0">
                <a:moveTo>
                  <a:pt x="7020" y="16971"/>
                </a:moveTo>
                <a:lnTo>
                  <a:pt x="7020" y="18514"/>
                </a:lnTo>
                <a:lnTo>
                  <a:pt x="9180" y="18514"/>
                </a:lnTo>
                <a:lnTo>
                  <a:pt x="9180" y="16971"/>
                </a:lnTo>
                <a:lnTo>
                  <a:pt x="7020" y="16971"/>
                </a:lnTo>
                <a:close/>
              </a:path>
              <a:path w="21600" h="21600" extrusionOk="0">
                <a:moveTo>
                  <a:pt x="9180" y="16971"/>
                </a:moveTo>
                <a:lnTo>
                  <a:pt x="9180" y="18514"/>
                </a:lnTo>
                <a:lnTo>
                  <a:pt x="11340" y="18514"/>
                </a:lnTo>
                <a:lnTo>
                  <a:pt x="11340" y="16971"/>
                </a:lnTo>
                <a:lnTo>
                  <a:pt x="9180" y="16971"/>
                </a:lnTo>
                <a:close/>
              </a:path>
              <a:path w="21600" h="21600" extrusionOk="0">
                <a:moveTo>
                  <a:pt x="11340" y="16971"/>
                </a:moveTo>
                <a:lnTo>
                  <a:pt x="11340" y="18514"/>
                </a:lnTo>
                <a:lnTo>
                  <a:pt x="13500" y="18514"/>
                </a:lnTo>
                <a:lnTo>
                  <a:pt x="13500" y="16971"/>
                </a:lnTo>
                <a:lnTo>
                  <a:pt x="11340" y="16971"/>
                </a:lnTo>
                <a:close/>
              </a:path>
              <a:path w="21600" h="21600" extrusionOk="0">
                <a:moveTo>
                  <a:pt x="13500" y="16971"/>
                </a:moveTo>
                <a:lnTo>
                  <a:pt x="13500" y="18514"/>
                </a:lnTo>
                <a:lnTo>
                  <a:pt x="15660" y="18514"/>
                </a:lnTo>
                <a:lnTo>
                  <a:pt x="15660" y="16971"/>
                </a:lnTo>
                <a:lnTo>
                  <a:pt x="13500" y="16971"/>
                </a:lnTo>
                <a:close/>
              </a:path>
              <a:path w="21600" h="21600" extrusionOk="0">
                <a:moveTo>
                  <a:pt x="15660" y="16971"/>
                </a:moveTo>
                <a:lnTo>
                  <a:pt x="15660" y="18514"/>
                </a:lnTo>
                <a:lnTo>
                  <a:pt x="17820" y="18514"/>
                </a:lnTo>
                <a:lnTo>
                  <a:pt x="17820" y="16971"/>
                </a:lnTo>
                <a:lnTo>
                  <a:pt x="15660" y="16971"/>
                </a:lnTo>
                <a:close/>
              </a:path>
              <a:path w="21600" h="21600" extrusionOk="0">
                <a:moveTo>
                  <a:pt x="17820" y="16971"/>
                </a:moveTo>
                <a:lnTo>
                  <a:pt x="17820" y="18514"/>
                </a:lnTo>
                <a:lnTo>
                  <a:pt x="19980" y="18514"/>
                </a:lnTo>
                <a:lnTo>
                  <a:pt x="19980" y="16971"/>
                </a:lnTo>
                <a:lnTo>
                  <a:pt x="17820" y="16971"/>
                </a:lnTo>
                <a:close/>
              </a:path>
              <a:path w="21600" h="21600" extrusionOk="0">
                <a:moveTo>
                  <a:pt x="1620" y="18514"/>
                </a:moveTo>
                <a:lnTo>
                  <a:pt x="1620" y="20057"/>
                </a:lnTo>
                <a:lnTo>
                  <a:pt x="3779" y="20057"/>
                </a:lnTo>
                <a:lnTo>
                  <a:pt x="3779" y="18514"/>
                </a:lnTo>
                <a:lnTo>
                  <a:pt x="1620" y="18514"/>
                </a:lnTo>
                <a:close/>
              </a:path>
              <a:path w="21600" h="21600" extrusionOk="0">
                <a:moveTo>
                  <a:pt x="3779" y="18514"/>
                </a:moveTo>
                <a:lnTo>
                  <a:pt x="3779" y="20057"/>
                </a:lnTo>
                <a:lnTo>
                  <a:pt x="5940" y="20057"/>
                </a:lnTo>
                <a:lnTo>
                  <a:pt x="5940" y="18514"/>
                </a:lnTo>
                <a:lnTo>
                  <a:pt x="3779" y="18514"/>
                </a:lnTo>
                <a:close/>
              </a:path>
              <a:path w="21600" h="21600" extrusionOk="0">
                <a:moveTo>
                  <a:pt x="5940" y="18514"/>
                </a:moveTo>
                <a:lnTo>
                  <a:pt x="5940" y="20057"/>
                </a:lnTo>
                <a:lnTo>
                  <a:pt x="8100" y="20057"/>
                </a:lnTo>
                <a:lnTo>
                  <a:pt x="8100" y="18514"/>
                </a:lnTo>
                <a:lnTo>
                  <a:pt x="5940" y="18514"/>
                </a:lnTo>
                <a:close/>
              </a:path>
              <a:path w="21600" h="21600" extrusionOk="0">
                <a:moveTo>
                  <a:pt x="8100" y="18514"/>
                </a:moveTo>
                <a:lnTo>
                  <a:pt x="8100" y="20057"/>
                </a:lnTo>
                <a:lnTo>
                  <a:pt x="10260" y="20057"/>
                </a:lnTo>
                <a:lnTo>
                  <a:pt x="10260" y="18514"/>
                </a:lnTo>
                <a:lnTo>
                  <a:pt x="8100" y="18514"/>
                </a:lnTo>
                <a:close/>
              </a:path>
              <a:path w="21600" h="21600" extrusionOk="0">
                <a:moveTo>
                  <a:pt x="10260" y="18514"/>
                </a:moveTo>
                <a:lnTo>
                  <a:pt x="10260" y="20057"/>
                </a:lnTo>
                <a:lnTo>
                  <a:pt x="12419" y="20057"/>
                </a:lnTo>
                <a:lnTo>
                  <a:pt x="12419" y="18514"/>
                </a:lnTo>
                <a:lnTo>
                  <a:pt x="10260" y="18514"/>
                </a:lnTo>
                <a:close/>
              </a:path>
              <a:path w="21600" h="21600" extrusionOk="0">
                <a:moveTo>
                  <a:pt x="12419" y="18514"/>
                </a:moveTo>
                <a:lnTo>
                  <a:pt x="12419" y="20057"/>
                </a:lnTo>
                <a:lnTo>
                  <a:pt x="14580" y="20057"/>
                </a:lnTo>
                <a:lnTo>
                  <a:pt x="14580" y="18514"/>
                </a:lnTo>
                <a:lnTo>
                  <a:pt x="12419" y="18514"/>
                </a:lnTo>
                <a:close/>
              </a:path>
              <a:path w="21600" h="21600" extrusionOk="0">
                <a:moveTo>
                  <a:pt x="14580" y="18514"/>
                </a:moveTo>
                <a:lnTo>
                  <a:pt x="14580" y="20057"/>
                </a:lnTo>
                <a:lnTo>
                  <a:pt x="16740" y="20057"/>
                </a:lnTo>
                <a:lnTo>
                  <a:pt x="16740" y="18514"/>
                </a:lnTo>
                <a:lnTo>
                  <a:pt x="14580" y="18514"/>
                </a:lnTo>
                <a:close/>
              </a:path>
              <a:path w="21600" h="21600" extrusionOk="0">
                <a:moveTo>
                  <a:pt x="16740" y="18514"/>
                </a:moveTo>
                <a:lnTo>
                  <a:pt x="16740" y="20057"/>
                </a:lnTo>
                <a:lnTo>
                  <a:pt x="18900" y="20057"/>
                </a:lnTo>
                <a:lnTo>
                  <a:pt x="18900" y="18514"/>
                </a:lnTo>
                <a:lnTo>
                  <a:pt x="16740" y="18514"/>
                </a:lnTo>
                <a:close/>
              </a:path>
              <a:path w="21600" h="21600" extrusionOk="0">
                <a:moveTo>
                  <a:pt x="18900" y="18514"/>
                </a:moveTo>
                <a:lnTo>
                  <a:pt x="18900" y="20057"/>
                </a:lnTo>
                <a:lnTo>
                  <a:pt x="21060" y="20057"/>
                </a:lnTo>
                <a:lnTo>
                  <a:pt x="21060" y="18514"/>
                </a:lnTo>
                <a:lnTo>
                  <a:pt x="18900" y="18514"/>
                </a:lnTo>
                <a:close/>
              </a:path>
              <a:path w="21600" h="21600" extrusionOk="0">
                <a:moveTo>
                  <a:pt x="540" y="20057"/>
                </a:moveTo>
                <a:lnTo>
                  <a:pt x="540" y="21600"/>
                </a:lnTo>
                <a:lnTo>
                  <a:pt x="2700" y="21600"/>
                </a:lnTo>
                <a:lnTo>
                  <a:pt x="2700" y="20057"/>
                </a:lnTo>
                <a:lnTo>
                  <a:pt x="540" y="20057"/>
                </a:lnTo>
                <a:close/>
              </a:path>
              <a:path w="21600" h="21600" extrusionOk="0">
                <a:moveTo>
                  <a:pt x="2700" y="20057"/>
                </a:moveTo>
                <a:lnTo>
                  <a:pt x="2700" y="21600"/>
                </a:lnTo>
                <a:lnTo>
                  <a:pt x="4860" y="21600"/>
                </a:lnTo>
                <a:lnTo>
                  <a:pt x="4860" y="20057"/>
                </a:lnTo>
                <a:lnTo>
                  <a:pt x="2700" y="20057"/>
                </a:lnTo>
                <a:close/>
              </a:path>
              <a:path w="21600" h="21600" extrusionOk="0">
                <a:moveTo>
                  <a:pt x="4860" y="20057"/>
                </a:moveTo>
                <a:lnTo>
                  <a:pt x="4860" y="21600"/>
                </a:lnTo>
                <a:lnTo>
                  <a:pt x="7020" y="21600"/>
                </a:lnTo>
                <a:lnTo>
                  <a:pt x="7020" y="20057"/>
                </a:lnTo>
                <a:lnTo>
                  <a:pt x="4860" y="20057"/>
                </a:lnTo>
                <a:close/>
              </a:path>
              <a:path w="21600" h="21600" extrusionOk="0">
                <a:moveTo>
                  <a:pt x="7020" y="20057"/>
                </a:moveTo>
                <a:lnTo>
                  <a:pt x="7020" y="21600"/>
                </a:lnTo>
                <a:lnTo>
                  <a:pt x="9180" y="21600"/>
                </a:lnTo>
                <a:lnTo>
                  <a:pt x="9180" y="20057"/>
                </a:lnTo>
                <a:lnTo>
                  <a:pt x="7020" y="20057"/>
                </a:lnTo>
                <a:close/>
              </a:path>
              <a:path w="21600" h="21600" extrusionOk="0">
                <a:moveTo>
                  <a:pt x="9180" y="20057"/>
                </a:moveTo>
                <a:lnTo>
                  <a:pt x="9180" y="21600"/>
                </a:lnTo>
                <a:lnTo>
                  <a:pt x="11340" y="21600"/>
                </a:lnTo>
                <a:lnTo>
                  <a:pt x="11340" y="20057"/>
                </a:lnTo>
                <a:lnTo>
                  <a:pt x="9180" y="20057"/>
                </a:lnTo>
                <a:close/>
              </a:path>
              <a:path w="21600" h="21600" extrusionOk="0">
                <a:moveTo>
                  <a:pt x="11340" y="20057"/>
                </a:moveTo>
                <a:lnTo>
                  <a:pt x="11340" y="21600"/>
                </a:lnTo>
                <a:lnTo>
                  <a:pt x="13500" y="21600"/>
                </a:lnTo>
                <a:lnTo>
                  <a:pt x="13500" y="20057"/>
                </a:lnTo>
                <a:lnTo>
                  <a:pt x="11340" y="20057"/>
                </a:lnTo>
                <a:close/>
              </a:path>
              <a:path w="21600" h="21600" extrusionOk="0">
                <a:moveTo>
                  <a:pt x="13500" y="20057"/>
                </a:moveTo>
                <a:lnTo>
                  <a:pt x="13500" y="21600"/>
                </a:lnTo>
                <a:lnTo>
                  <a:pt x="15660" y="21600"/>
                </a:lnTo>
                <a:lnTo>
                  <a:pt x="15660" y="20057"/>
                </a:lnTo>
                <a:lnTo>
                  <a:pt x="13500" y="20057"/>
                </a:lnTo>
                <a:close/>
              </a:path>
              <a:path w="21600" h="21600" extrusionOk="0">
                <a:moveTo>
                  <a:pt x="15660" y="20057"/>
                </a:moveTo>
                <a:lnTo>
                  <a:pt x="15660" y="21600"/>
                </a:lnTo>
                <a:lnTo>
                  <a:pt x="17820" y="21600"/>
                </a:lnTo>
                <a:lnTo>
                  <a:pt x="17820" y="20057"/>
                </a:lnTo>
                <a:lnTo>
                  <a:pt x="15660" y="20057"/>
                </a:lnTo>
                <a:close/>
              </a:path>
              <a:path w="21600" h="21600" extrusionOk="0">
                <a:moveTo>
                  <a:pt x="17820" y="20057"/>
                </a:moveTo>
                <a:lnTo>
                  <a:pt x="17820" y="21600"/>
                </a:lnTo>
                <a:lnTo>
                  <a:pt x="19980" y="21600"/>
                </a:lnTo>
                <a:lnTo>
                  <a:pt x="19980" y="20057"/>
                </a:lnTo>
                <a:lnTo>
                  <a:pt x="17820" y="20057"/>
                </a:lnTo>
                <a:close/>
              </a:path>
              <a:path w="21600" h="21600" extrusionOk="0">
                <a:moveTo>
                  <a:pt x="19980" y="4628"/>
                </a:moveTo>
                <a:lnTo>
                  <a:pt x="21060" y="4628"/>
                </a:lnTo>
                <a:lnTo>
                  <a:pt x="21060" y="6171"/>
                </a:lnTo>
                <a:lnTo>
                  <a:pt x="19980" y="6171"/>
                </a:lnTo>
                <a:lnTo>
                  <a:pt x="19980" y="4628"/>
                </a:lnTo>
                <a:close/>
              </a:path>
            </a:pathLst>
          </a:custGeom>
          <a:solidFill>
            <a:srgbClr val="99663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8446" name="Picture 48" descr="obj_books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3571875"/>
            <a:ext cx="8572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3" name="AutoShape 49"/>
          <p:cNvSpPr>
            <a:spLocks noChangeArrowheads="1"/>
          </p:cNvSpPr>
          <p:nvPr/>
        </p:nvSpPr>
        <p:spPr bwMode="auto">
          <a:xfrm>
            <a:off x="5940425" y="3427413"/>
            <a:ext cx="649288" cy="287337"/>
          </a:xfrm>
          <a:prstGeom prst="rightArrow">
            <a:avLst>
              <a:gd name="adj1" fmla="val 50000"/>
              <a:gd name="adj2" fmla="val 5649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4" name="AutoShape 50"/>
          <p:cNvSpPr>
            <a:spLocks noChangeArrowheads="1"/>
          </p:cNvSpPr>
          <p:nvPr/>
        </p:nvSpPr>
        <p:spPr bwMode="auto">
          <a:xfrm>
            <a:off x="1547813" y="3355975"/>
            <a:ext cx="647700" cy="287338"/>
          </a:xfrm>
          <a:prstGeom prst="leftArrow">
            <a:avLst>
              <a:gd name="adj1" fmla="val 50000"/>
              <a:gd name="adj2" fmla="val 5635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5" name="AutoShape 51"/>
          <p:cNvSpPr>
            <a:spLocks noChangeArrowheads="1"/>
          </p:cNvSpPr>
          <p:nvPr/>
        </p:nvSpPr>
        <p:spPr bwMode="auto">
          <a:xfrm>
            <a:off x="3851275" y="2058988"/>
            <a:ext cx="288925" cy="576262"/>
          </a:xfrm>
          <a:prstGeom prst="upArrow">
            <a:avLst>
              <a:gd name="adj1" fmla="val 50000"/>
              <a:gd name="adj2" fmla="val 4986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6" name="AutoShape 52"/>
          <p:cNvSpPr>
            <a:spLocks noChangeArrowheads="1"/>
          </p:cNvSpPr>
          <p:nvPr/>
        </p:nvSpPr>
        <p:spPr bwMode="auto">
          <a:xfrm>
            <a:off x="3851275" y="4579938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7" name="AutoShape 53"/>
          <p:cNvSpPr>
            <a:spLocks noChangeArrowheads="1"/>
          </p:cNvSpPr>
          <p:nvPr/>
        </p:nvSpPr>
        <p:spPr bwMode="auto">
          <a:xfrm>
            <a:off x="3851275" y="2060575"/>
            <a:ext cx="288925" cy="576263"/>
          </a:xfrm>
          <a:prstGeom prst="upArrow">
            <a:avLst>
              <a:gd name="adj1" fmla="val 50000"/>
              <a:gd name="adj2" fmla="val 49863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8" name="AutoShape 54"/>
          <p:cNvSpPr>
            <a:spLocks noChangeArrowheads="1"/>
          </p:cNvSpPr>
          <p:nvPr/>
        </p:nvSpPr>
        <p:spPr bwMode="auto">
          <a:xfrm>
            <a:off x="1547813" y="3357563"/>
            <a:ext cx="647700" cy="287337"/>
          </a:xfrm>
          <a:prstGeom prst="leftArrow">
            <a:avLst>
              <a:gd name="adj1" fmla="val 50000"/>
              <a:gd name="adj2" fmla="val 56354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9" name="AutoShape 55"/>
          <p:cNvSpPr>
            <a:spLocks noChangeArrowheads="1"/>
          </p:cNvSpPr>
          <p:nvPr/>
        </p:nvSpPr>
        <p:spPr bwMode="auto">
          <a:xfrm>
            <a:off x="3851275" y="4581525"/>
            <a:ext cx="287338" cy="504825"/>
          </a:xfrm>
          <a:prstGeom prst="downArrow">
            <a:avLst>
              <a:gd name="adj1" fmla="val 50000"/>
              <a:gd name="adj2" fmla="val 43923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80" name="AutoShape 56"/>
          <p:cNvSpPr>
            <a:spLocks noChangeArrowheads="1"/>
          </p:cNvSpPr>
          <p:nvPr/>
        </p:nvSpPr>
        <p:spPr bwMode="auto">
          <a:xfrm>
            <a:off x="5940425" y="3429000"/>
            <a:ext cx="649288" cy="287338"/>
          </a:xfrm>
          <a:prstGeom prst="rightArrow">
            <a:avLst>
              <a:gd name="adj1" fmla="val 50000"/>
              <a:gd name="adj2" fmla="val 56492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55" name="WordArt 58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496887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99"/>
                    </a:gs>
                    <a:gs pos="100000">
                      <a:srgbClr val="006600"/>
                    </a:gs>
                  </a:gsLst>
                  <a:lin ang="5400000" scaled="1"/>
                </a:gradFill>
                <a:latin typeface="Georgia"/>
              </a:rPr>
              <a:t>вопросик!</a:t>
            </a:r>
          </a:p>
        </p:txBody>
      </p:sp>
      <p:sp>
        <p:nvSpPr>
          <p:cNvPr id="18456" name="WordArt 62"/>
          <p:cNvSpPr>
            <a:spLocks noChangeArrowheads="1" noChangeShapeType="1" noTextEdit="1"/>
          </p:cNvSpPr>
          <p:nvPr/>
        </p:nvSpPr>
        <p:spPr bwMode="auto">
          <a:xfrm>
            <a:off x="3708400" y="2781300"/>
            <a:ext cx="6477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6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73" grpId="0" animBg="1"/>
      <p:bldP spid="26674" grpId="0" animBg="1"/>
      <p:bldP spid="26675" grpId="0" animBg="1"/>
      <p:bldP spid="26676" grpId="0" animBg="1"/>
      <p:bldP spid="26677" grpId="0" animBg="1"/>
      <p:bldP spid="26678" grpId="0" animBg="1"/>
      <p:bldP spid="26679" grpId="0" animBg="1"/>
      <p:bldP spid="266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500306"/>
            <a:ext cx="76206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Самостоятельная работа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928938"/>
            <a:ext cx="8229600" cy="1143000"/>
          </a:xfrm>
        </p:spPr>
        <p:txBody>
          <a:bodyPr/>
          <a:lstStyle/>
          <a:p>
            <a:r>
              <a:rPr lang="ru-RU" sz="6600" smtClean="0">
                <a:solidFill>
                  <a:srgbClr val="0000CC"/>
                </a:solidFill>
                <a:latin typeface="Monotype Corsiva" pitchFamily="66" charset="0"/>
              </a:rPr>
              <a:t>Тема: </a:t>
            </a:r>
            <a:br>
              <a:rPr lang="ru-RU" sz="660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6600" smtClean="0">
                <a:solidFill>
                  <a:srgbClr val="0000CC"/>
                </a:solidFill>
                <a:latin typeface="Monotype Corsiva" pitchFamily="66" charset="0"/>
              </a:rPr>
              <a:t>«Давление газа»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500" y="428625"/>
            <a:ext cx="7292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Monotype Corsiva" pitchFamily="66" charset="0"/>
              </a:rPr>
              <a:t>Что называют давлением?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28750" y="1500188"/>
            <a:ext cx="7521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Monotype Corsiva" pitchFamily="66" charset="0"/>
              </a:rPr>
              <a:t>Как определяется давление?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214438" y="4857750"/>
            <a:ext cx="67198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Monotype Corsiva" pitchFamily="66" charset="0"/>
              </a:rPr>
              <a:t>Какие существуют способы </a:t>
            </a:r>
          </a:p>
          <a:p>
            <a:r>
              <a:rPr lang="ru-RU" sz="4800">
                <a:latin typeface="Monotype Corsiva" pitchFamily="66" charset="0"/>
              </a:rPr>
              <a:t>для уменьшения давления?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solidFill>
                  <a:srgbClr val="FFCC00"/>
                </a:solidFill>
                <a:latin typeface="Monotype Corsiva" pitchFamily="66" charset="0"/>
              </a:rPr>
              <a:t>Давление газа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1643063"/>
            <a:ext cx="69484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Monotype Corsiva" pitchFamily="66" charset="0"/>
              </a:rPr>
              <a:t>Из чего состоит любое тело?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4313" y="2720975"/>
            <a:ext cx="83994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Monotype Corsiva" pitchFamily="66" charset="0"/>
              </a:rPr>
              <a:t>Что можно сказать о  движении молекул?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57188" y="3643313"/>
            <a:ext cx="83581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Monotype Corsiva" pitchFamily="66" charset="0"/>
              </a:rPr>
              <a:t>Чем отличаются по строению твердые тела, жидкости и газы?</a:t>
            </a:r>
          </a:p>
        </p:txBody>
      </p:sp>
      <p:pic>
        <p:nvPicPr>
          <p:cNvPr id="8" name="Picture 4" descr="adia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2852738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Resbeam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357563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5"/>
          <p:cNvSpPr>
            <a:spLocks noChangeArrowheads="1"/>
          </p:cNvSpPr>
          <p:nvPr/>
        </p:nvSpPr>
        <p:spPr bwMode="auto">
          <a:xfrm>
            <a:off x="323850" y="1916113"/>
            <a:ext cx="4103688" cy="2881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6" name="Oval 6"/>
          <p:cNvSpPr>
            <a:spLocks noChangeArrowheads="1"/>
          </p:cNvSpPr>
          <p:nvPr/>
        </p:nvSpPr>
        <p:spPr bwMode="auto">
          <a:xfrm>
            <a:off x="395288" y="29257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7" name="Oval 7"/>
          <p:cNvSpPr>
            <a:spLocks noChangeArrowheads="1"/>
          </p:cNvSpPr>
          <p:nvPr/>
        </p:nvSpPr>
        <p:spPr bwMode="auto">
          <a:xfrm>
            <a:off x="827088" y="2565400"/>
            <a:ext cx="215900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8" name="Oval 8"/>
          <p:cNvSpPr>
            <a:spLocks noChangeArrowheads="1"/>
          </p:cNvSpPr>
          <p:nvPr/>
        </p:nvSpPr>
        <p:spPr bwMode="auto">
          <a:xfrm>
            <a:off x="395288" y="37893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9" name="Oval 9"/>
          <p:cNvSpPr>
            <a:spLocks noChangeArrowheads="1"/>
          </p:cNvSpPr>
          <p:nvPr/>
        </p:nvSpPr>
        <p:spPr bwMode="auto">
          <a:xfrm>
            <a:off x="395288" y="33575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0" name="Oval 10"/>
          <p:cNvSpPr>
            <a:spLocks noChangeArrowheads="1"/>
          </p:cNvSpPr>
          <p:nvPr/>
        </p:nvSpPr>
        <p:spPr bwMode="auto">
          <a:xfrm>
            <a:off x="898525" y="37893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1" name="Oval 11"/>
          <p:cNvSpPr>
            <a:spLocks noChangeArrowheads="1"/>
          </p:cNvSpPr>
          <p:nvPr/>
        </p:nvSpPr>
        <p:spPr bwMode="auto">
          <a:xfrm>
            <a:off x="1403350" y="29257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8" name="Oval 12"/>
          <p:cNvSpPr>
            <a:spLocks noChangeArrowheads="1"/>
          </p:cNvSpPr>
          <p:nvPr/>
        </p:nvSpPr>
        <p:spPr bwMode="auto">
          <a:xfrm>
            <a:off x="898525" y="33575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3" name="Oval 13"/>
          <p:cNvSpPr>
            <a:spLocks noChangeArrowheads="1"/>
          </p:cNvSpPr>
          <p:nvPr/>
        </p:nvSpPr>
        <p:spPr bwMode="auto">
          <a:xfrm>
            <a:off x="898525" y="29257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4" name="Oval 14"/>
          <p:cNvSpPr>
            <a:spLocks noChangeArrowheads="1"/>
          </p:cNvSpPr>
          <p:nvPr/>
        </p:nvSpPr>
        <p:spPr bwMode="auto">
          <a:xfrm>
            <a:off x="1403350" y="37893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5" name="Oval 15"/>
          <p:cNvSpPr>
            <a:spLocks noChangeArrowheads="1"/>
          </p:cNvSpPr>
          <p:nvPr/>
        </p:nvSpPr>
        <p:spPr bwMode="auto">
          <a:xfrm>
            <a:off x="1835150" y="2565400"/>
            <a:ext cx="215900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6" name="Oval 16"/>
          <p:cNvSpPr>
            <a:spLocks noChangeArrowheads="1"/>
          </p:cNvSpPr>
          <p:nvPr/>
        </p:nvSpPr>
        <p:spPr bwMode="auto">
          <a:xfrm>
            <a:off x="1403350" y="3357563"/>
            <a:ext cx="215900" cy="2159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37" name="Line 17"/>
          <p:cNvSpPr>
            <a:spLocks noChangeShapeType="1"/>
          </p:cNvSpPr>
          <p:nvPr/>
        </p:nvSpPr>
        <p:spPr bwMode="auto">
          <a:xfrm flipH="1">
            <a:off x="538163" y="2709863"/>
            <a:ext cx="287337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8"/>
          <p:cNvSpPr>
            <a:spLocks noChangeShapeType="1"/>
          </p:cNvSpPr>
          <p:nvPr/>
        </p:nvSpPr>
        <p:spPr bwMode="auto">
          <a:xfrm>
            <a:off x="466725" y="37179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Line 19"/>
          <p:cNvSpPr>
            <a:spLocks noChangeShapeType="1"/>
          </p:cNvSpPr>
          <p:nvPr/>
        </p:nvSpPr>
        <p:spPr bwMode="auto">
          <a:xfrm>
            <a:off x="466725" y="35734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0" name="Line 20"/>
          <p:cNvSpPr>
            <a:spLocks noChangeShapeType="1"/>
          </p:cNvSpPr>
          <p:nvPr/>
        </p:nvSpPr>
        <p:spPr bwMode="auto">
          <a:xfrm>
            <a:off x="466725" y="35734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1" name="Line 21"/>
          <p:cNvSpPr>
            <a:spLocks noChangeShapeType="1"/>
          </p:cNvSpPr>
          <p:nvPr/>
        </p:nvSpPr>
        <p:spPr bwMode="auto">
          <a:xfrm>
            <a:off x="466725" y="314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2" name="Line 22"/>
          <p:cNvSpPr>
            <a:spLocks noChangeShapeType="1"/>
          </p:cNvSpPr>
          <p:nvPr/>
        </p:nvSpPr>
        <p:spPr bwMode="auto">
          <a:xfrm flipH="1">
            <a:off x="1619250" y="270986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3" name="Line 23"/>
          <p:cNvSpPr>
            <a:spLocks noChangeShapeType="1"/>
          </p:cNvSpPr>
          <p:nvPr/>
        </p:nvSpPr>
        <p:spPr bwMode="auto">
          <a:xfrm flipH="1">
            <a:off x="1114425" y="2709863"/>
            <a:ext cx="287338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4" name="Line 24"/>
          <p:cNvSpPr>
            <a:spLocks noChangeShapeType="1"/>
          </p:cNvSpPr>
          <p:nvPr/>
        </p:nvSpPr>
        <p:spPr bwMode="auto">
          <a:xfrm flipH="1">
            <a:off x="1619250" y="3068638"/>
            <a:ext cx="360363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5" name="Line 25"/>
          <p:cNvSpPr>
            <a:spLocks noChangeShapeType="1"/>
          </p:cNvSpPr>
          <p:nvPr/>
        </p:nvSpPr>
        <p:spPr bwMode="auto">
          <a:xfrm flipH="1">
            <a:off x="1619250" y="3573463"/>
            <a:ext cx="287338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6" name="Line 26"/>
          <p:cNvSpPr>
            <a:spLocks noChangeShapeType="1"/>
          </p:cNvSpPr>
          <p:nvPr/>
        </p:nvSpPr>
        <p:spPr bwMode="auto">
          <a:xfrm>
            <a:off x="611188" y="39338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7" name="Line 27"/>
          <p:cNvSpPr>
            <a:spLocks noChangeShapeType="1"/>
          </p:cNvSpPr>
          <p:nvPr/>
        </p:nvSpPr>
        <p:spPr bwMode="auto">
          <a:xfrm>
            <a:off x="1114425" y="39338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8" name="Line 28"/>
          <p:cNvSpPr>
            <a:spLocks noChangeShapeType="1"/>
          </p:cNvSpPr>
          <p:nvPr/>
        </p:nvSpPr>
        <p:spPr bwMode="auto">
          <a:xfrm>
            <a:off x="611188" y="3068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9" name="Line 29"/>
          <p:cNvSpPr>
            <a:spLocks noChangeShapeType="1"/>
          </p:cNvSpPr>
          <p:nvPr/>
        </p:nvSpPr>
        <p:spPr bwMode="auto">
          <a:xfrm>
            <a:off x="1114425" y="30686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0" name="Line 30"/>
          <p:cNvSpPr>
            <a:spLocks noChangeShapeType="1"/>
          </p:cNvSpPr>
          <p:nvPr/>
        </p:nvSpPr>
        <p:spPr bwMode="auto">
          <a:xfrm>
            <a:off x="1114425" y="34290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1" name="Line 31"/>
          <p:cNvSpPr>
            <a:spLocks noChangeShapeType="1"/>
          </p:cNvSpPr>
          <p:nvPr/>
        </p:nvSpPr>
        <p:spPr bwMode="auto">
          <a:xfrm>
            <a:off x="1042988" y="26368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2" name="Line 32"/>
          <p:cNvSpPr>
            <a:spLocks noChangeShapeType="1"/>
          </p:cNvSpPr>
          <p:nvPr/>
        </p:nvSpPr>
        <p:spPr bwMode="auto">
          <a:xfrm>
            <a:off x="611188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3" name="Line 33"/>
          <p:cNvSpPr>
            <a:spLocks noChangeShapeType="1"/>
          </p:cNvSpPr>
          <p:nvPr/>
        </p:nvSpPr>
        <p:spPr bwMode="auto">
          <a:xfrm>
            <a:off x="1546225" y="26368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4" name="Oval 34"/>
          <p:cNvSpPr>
            <a:spLocks noChangeArrowheads="1"/>
          </p:cNvSpPr>
          <p:nvPr/>
        </p:nvSpPr>
        <p:spPr bwMode="auto">
          <a:xfrm>
            <a:off x="1330325" y="2565400"/>
            <a:ext cx="215900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55" name="Oval 35"/>
          <p:cNvSpPr>
            <a:spLocks noChangeArrowheads="1"/>
          </p:cNvSpPr>
          <p:nvPr/>
        </p:nvSpPr>
        <p:spPr bwMode="auto">
          <a:xfrm>
            <a:off x="1835150" y="2997200"/>
            <a:ext cx="215900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56" name="Oval 36"/>
          <p:cNvSpPr>
            <a:spLocks noChangeArrowheads="1"/>
          </p:cNvSpPr>
          <p:nvPr/>
        </p:nvSpPr>
        <p:spPr bwMode="auto">
          <a:xfrm>
            <a:off x="1835150" y="3429000"/>
            <a:ext cx="215900" cy="2159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57" name="Line 37"/>
          <p:cNvSpPr>
            <a:spLocks noChangeShapeType="1"/>
          </p:cNvSpPr>
          <p:nvPr/>
        </p:nvSpPr>
        <p:spPr bwMode="auto">
          <a:xfrm>
            <a:off x="1474788" y="314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8" name="Line 38"/>
          <p:cNvSpPr>
            <a:spLocks noChangeShapeType="1"/>
          </p:cNvSpPr>
          <p:nvPr/>
        </p:nvSpPr>
        <p:spPr bwMode="auto">
          <a:xfrm>
            <a:off x="1474788" y="35734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9" name="Line 39"/>
          <p:cNvSpPr>
            <a:spLocks noChangeShapeType="1"/>
          </p:cNvSpPr>
          <p:nvPr/>
        </p:nvSpPr>
        <p:spPr bwMode="auto">
          <a:xfrm>
            <a:off x="971550" y="31416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60" name="Line 40"/>
          <p:cNvSpPr>
            <a:spLocks noChangeShapeType="1"/>
          </p:cNvSpPr>
          <p:nvPr/>
        </p:nvSpPr>
        <p:spPr bwMode="auto">
          <a:xfrm>
            <a:off x="971550" y="35734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61" name="Line 41"/>
          <p:cNvSpPr>
            <a:spLocks noChangeShapeType="1"/>
          </p:cNvSpPr>
          <p:nvPr/>
        </p:nvSpPr>
        <p:spPr bwMode="auto">
          <a:xfrm>
            <a:off x="1979613" y="27813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62" name="Line 42"/>
          <p:cNvSpPr>
            <a:spLocks noChangeShapeType="1"/>
          </p:cNvSpPr>
          <p:nvPr/>
        </p:nvSpPr>
        <p:spPr bwMode="auto">
          <a:xfrm>
            <a:off x="1979613" y="32131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2268538" y="2349500"/>
            <a:ext cx="2159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Частицы твёрдого</a:t>
            </a:r>
          </a:p>
          <a:p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тела только</a:t>
            </a:r>
          </a:p>
          <a:p>
            <a:r>
              <a:rPr lang="ru-RU" sz="1400" b="1">
                <a:solidFill>
                  <a:srgbClr val="0033CC"/>
                </a:solidFill>
                <a:latin typeface="Calibri" pitchFamily="34" charset="0"/>
              </a:rPr>
              <a:t>колеблются </a:t>
            </a:r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около</a:t>
            </a:r>
          </a:p>
          <a:p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равновесия,</a:t>
            </a:r>
          </a:p>
          <a:p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не перемещаясь</a:t>
            </a:r>
          </a:p>
          <a:p>
            <a:r>
              <a:rPr lang="ru-RU" sz="1400" b="1">
                <a:solidFill>
                  <a:srgbClr val="CC6600"/>
                </a:solidFill>
                <a:latin typeface="Calibri" pitchFamily="34" charset="0"/>
              </a:rPr>
              <a:t>по телу. Расстояние между молекулами меньше размера молекул. Твердое тело имеет и форму и объем.</a:t>
            </a:r>
          </a:p>
          <a:p>
            <a:endParaRPr lang="ru-RU" sz="1400" b="1">
              <a:solidFill>
                <a:srgbClr val="CC6600"/>
              </a:solidFill>
              <a:latin typeface="Calibri" pitchFamily="34" charset="0"/>
            </a:endParaRPr>
          </a:p>
        </p:txBody>
      </p:sp>
      <p:sp>
        <p:nvSpPr>
          <p:cNvPr id="26664" name="Rectangle 50"/>
          <p:cNvSpPr>
            <a:spLocks noChangeArrowheads="1"/>
          </p:cNvSpPr>
          <p:nvPr/>
        </p:nvSpPr>
        <p:spPr bwMode="auto">
          <a:xfrm>
            <a:off x="4572000" y="2060575"/>
            <a:ext cx="4176713" cy="252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65" name="Rectangle 51" descr="Мелкое конфетти"/>
          <p:cNvSpPr>
            <a:spLocks noChangeArrowheads="1"/>
          </p:cNvSpPr>
          <p:nvPr/>
        </p:nvSpPr>
        <p:spPr bwMode="auto">
          <a:xfrm>
            <a:off x="4716463" y="2636838"/>
            <a:ext cx="1366837" cy="1223962"/>
          </a:xfrm>
          <a:prstGeom prst="rect">
            <a:avLst/>
          </a:prstGeom>
          <a:pattFill prst="smConfetti">
            <a:fgClr>
              <a:schemeClr val="tx2"/>
            </a:fgClr>
            <a:bgClr>
              <a:srgbClr val="CC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08" name="Text Box 52"/>
          <p:cNvSpPr txBox="1">
            <a:spLocks noChangeArrowheads="1"/>
          </p:cNvSpPr>
          <p:nvPr/>
        </p:nvSpPr>
        <p:spPr bwMode="auto">
          <a:xfrm>
            <a:off x="6300788" y="2276475"/>
            <a:ext cx="23749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rgbClr val="CC6600"/>
                </a:solidFill>
                <a:latin typeface="Calibri" pitchFamily="34" charset="0"/>
              </a:rPr>
              <a:t>Частицы газа </a:t>
            </a:r>
          </a:p>
          <a:p>
            <a:r>
              <a:rPr lang="ru-RU" sz="1600" b="1">
                <a:solidFill>
                  <a:srgbClr val="CC6600"/>
                </a:solidFill>
                <a:latin typeface="Calibri" pitchFamily="34" charset="0"/>
              </a:rPr>
              <a:t>легко и</a:t>
            </a:r>
            <a:r>
              <a:rPr lang="ru-RU" sz="1600" b="1">
                <a:latin typeface="Calibri" pitchFamily="34" charset="0"/>
              </a:rPr>
              <a:t> </a:t>
            </a:r>
            <a:r>
              <a:rPr lang="ru-RU" sz="1600" b="1">
                <a:solidFill>
                  <a:srgbClr val="0033CC"/>
                </a:solidFill>
                <a:latin typeface="Calibri" pitchFamily="34" charset="0"/>
              </a:rPr>
              <a:t>беспо-</a:t>
            </a:r>
          </a:p>
          <a:p>
            <a:r>
              <a:rPr lang="ru-RU" sz="1600" b="1">
                <a:solidFill>
                  <a:srgbClr val="0033CC"/>
                </a:solidFill>
                <a:latin typeface="Calibri" pitchFamily="34" charset="0"/>
              </a:rPr>
              <a:t>рядочно пере-</a:t>
            </a:r>
          </a:p>
          <a:p>
            <a:r>
              <a:rPr lang="ru-RU" sz="1600" b="1">
                <a:solidFill>
                  <a:srgbClr val="0033CC"/>
                </a:solidFill>
                <a:latin typeface="Calibri" pitchFamily="34" charset="0"/>
              </a:rPr>
              <a:t>мещаются</a:t>
            </a:r>
            <a:r>
              <a:rPr lang="ru-RU" sz="1600" b="1">
                <a:latin typeface="Calibri" pitchFamily="34" charset="0"/>
              </a:rPr>
              <a:t> </a:t>
            </a:r>
            <a:r>
              <a:rPr lang="ru-RU" sz="1600" b="1">
                <a:solidFill>
                  <a:srgbClr val="CC6600"/>
                </a:solidFill>
                <a:latin typeface="Calibri" pitchFamily="34" charset="0"/>
              </a:rPr>
              <a:t>по всему объёму. Газ не имеет ни объема, ни формы.</a:t>
            </a:r>
          </a:p>
        </p:txBody>
      </p:sp>
      <p:sp>
        <p:nvSpPr>
          <p:cNvPr id="26667" name="Text Box 54"/>
          <p:cNvSpPr txBox="1">
            <a:spLocks noChangeArrowheads="1"/>
          </p:cNvSpPr>
          <p:nvPr/>
        </p:nvSpPr>
        <p:spPr bwMode="auto">
          <a:xfrm>
            <a:off x="4932363" y="5300663"/>
            <a:ext cx="3816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itchFamily="34" charset="0"/>
            </a:endParaRPr>
          </a:p>
        </p:txBody>
      </p:sp>
      <p:sp>
        <p:nvSpPr>
          <p:cNvPr id="26668" name="WordArt 58"/>
          <p:cNvSpPr>
            <a:spLocks noChangeArrowheads="1" noChangeShapeType="1" noTextEdit="1"/>
          </p:cNvSpPr>
          <p:nvPr/>
        </p:nvSpPr>
        <p:spPr bwMode="auto">
          <a:xfrm>
            <a:off x="179388" y="188913"/>
            <a:ext cx="501015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00"/>
                    </a:gs>
                  </a:gsLst>
                  <a:lin ang="5400000" scaled="1"/>
                </a:gradFill>
                <a:latin typeface="Georgia"/>
              </a:rPr>
              <a:t>Строение твердых тел,</a:t>
            </a:r>
          </a:p>
        </p:txBody>
      </p:sp>
      <p:sp>
        <p:nvSpPr>
          <p:cNvPr id="26669" name="WordArt 59"/>
          <p:cNvSpPr>
            <a:spLocks noChangeArrowheads="1" noChangeShapeType="1" noTextEdit="1"/>
          </p:cNvSpPr>
          <p:nvPr/>
        </p:nvSpPr>
        <p:spPr bwMode="auto">
          <a:xfrm>
            <a:off x="1116013" y="692150"/>
            <a:ext cx="501015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FFCC"/>
                    </a:gs>
                    <a:gs pos="100000">
                      <a:srgbClr val="0099CC"/>
                    </a:gs>
                  </a:gsLst>
                  <a:lin ang="5400000" scaled="1"/>
                </a:gradFill>
                <a:latin typeface="Georgia"/>
              </a:rPr>
              <a:t>жидкостей и газов,</a:t>
            </a:r>
          </a:p>
        </p:txBody>
      </p:sp>
      <p:sp>
        <p:nvSpPr>
          <p:cNvPr id="26670" name="WordArt 60"/>
          <p:cNvSpPr>
            <a:spLocks noChangeArrowheads="1" noChangeShapeType="1" noTextEdit="1"/>
          </p:cNvSpPr>
          <p:nvPr/>
        </p:nvSpPr>
        <p:spPr bwMode="auto">
          <a:xfrm>
            <a:off x="5867400" y="1268413"/>
            <a:ext cx="2952750" cy="466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различно !</a:t>
            </a:r>
          </a:p>
        </p:txBody>
      </p:sp>
      <p:sp>
        <p:nvSpPr>
          <p:cNvPr id="19519" name="Oval 63"/>
          <p:cNvSpPr>
            <a:spLocks noChangeArrowheads="1"/>
          </p:cNvSpPr>
          <p:nvPr/>
        </p:nvSpPr>
        <p:spPr bwMode="auto">
          <a:xfrm>
            <a:off x="4860925" y="2781300"/>
            <a:ext cx="142875" cy="144463"/>
          </a:xfrm>
          <a:prstGeom prst="ellipse">
            <a:avLst/>
          </a:prstGeom>
          <a:solidFill>
            <a:schemeClr val="tx1"/>
          </a:solidFill>
          <a:ln w="25400" algn="ctr">
            <a:solidFill>
              <a:srgbClr val="008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20" name="Oval 64"/>
          <p:cNvSpPr>
            <a:spLocks noChangeArrowheads="1"/>
          </p:cNvSpPr>
          <p:nvPr/>
        </p:nvSpPr>
        <p:spPr bwMode="auto">
          <a:xfrm>
            <a:off x="5868988" y="3141663"/>
            <a:ext cx="142875" cy="142875"/>
          </a:xfrm>
          <a:prstGeom prst="ellipse">
            <a:avLst/>
          </a:prstGeom>
          <a:solidFill>
            <a:schemeClr val="tx1"/>
          </a:solidFill>
          <a:ln w="25400" algn="ctr">
            <a:solidFill>
              <a:srgbClr val="008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73" name="Text Box 68"/>
          <p:cNvSpPr txBox="1">
            <a:spLocks noChangeArrowheads="1"/>
          </p:cNvSpPr>
          <p:nvPr/>
        </p:nvSpPr>
        <p:spPr bwMode="auto">
          <a:xfrm>
            <a:off x="466725" y="2205038"/>
            <a:ext cx="2449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1. Твердое тело</a:t>
            </a:r>
          </a:p>
        </p:txBody>
      </p:sp>
      <p:sp>
        <p:nvSpPr>
          <p:cNvPr id="26674" name="Text Box 70"/>
          <p:cNvSpPr txBox="1">
            <a:spLocks noChangeArrowheads="1"/>
          </p:cNvSpPr>
          <p:nvPr/>
        </p:nvSpPr>
        <p:spPr bwMode="auto">
          <a:xfrm>
            <a:off x="5292725" y="2133600"/>
            <a:ext cx="2449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alibri" pitchFamily="34" charset="0"/>
              </a:rPr>
              <a:t>2. Газы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9.24855E-7 C -2.77778E-7 -0.00555 -2.77778E-7 -0.01133 -2.77778E-7 -0.01688 C -2.77778E-7 -0.00485 -2.77778E-7 0.00717 -2.77778E-7 0.01919 C -2.77778E-7 0.01272 -2.77778E-7 0.00648 -2.77778E-7 9.24855E-7 Z " pathEditMode="relative" ptsTypes="ffff">
                                      <p:cBhvr>
                                        <p:cTn id="8" dur="2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93 L -0.05451 0.077 L -0.12274 -0.01803 L -0.04184 -0.07722 L -0.00052 0.00093 Z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64162E-6 L -0.01267 0.07168 L 0.08576 0.13087 L 0.1158 -0.00439 L 0.00469 -0.02335 L 1.38889E-6 -3.64162E-6 Z " pathEditMode="relative" ptsTypes="AAAAAA">
                                      <p:cBhvr>
                                        <p:cTn id="16" dur="2000" fill="hold"/>
                                        <p:tgtEl>
                                          <p:spTgt spid="19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8" grpId="0" animBg="1"/>
      <p:bldP spid="19499" grpId="0"/>
      <p:bldP spid="19508" grpId="0"/>
      <p:bldP spid="19519" grpId="0" animBg="1"/>
      <p:bldP spid="195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3850" y="692150"/>
            <a:ext cx="8572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При своем беспорядочном движении молекулы газа </a:t>
            </a:r>
          </a:p>
          <a:p>
            <a:r>
              <a:rPr lang="ru-RU" sz="3200" b="1">
                <a:latin typeface="Monotype Corsiva" pitchFamily="66" charset="0"/>
              </a:rPr>
              <a:t>сталкиваются друг с другом, а также со стенками сосуда, в котором находится газ</a:t>
            </a:r>
            <a:endParaRPr lang="ru-RU" sz="320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8625" y="4071938"/>
            <a:ext cx="82867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Monotype Corsiva" pitchFamily="66" charset="0"/>
              </a:rPr>
              <a:t>Сила удара отдельной молекулы газа о стенки незначительно. Почему давление всё же велико  в тех или иных баллонах с газом?</a:t>
            </a:r>
            <a:endParaRPr lang="ru-RU" sz="320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3850" y="2636838"/>
            <a:ext cx="8572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u="sng">
                <a:solidFill>
                  <a:srgbClr val="FF0000"/>
                </a:solidFill>
                <a:latin typeface="Monotype Corsiva" pitchFamily="66" charset="0"/>
              </a:rPr>
              <a:t>Давление газа  вызывается ударами молекул газа!!!</a:t>
            </a:r>
            <a:endParaRPr lang="ru-RU" sz="3200" i="1" u="sng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cabg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5" descr="Рисунок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55563" y="1752600"/>
            <a:ext cx="9088437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>
                <a:latin typeface="Monotype Corsiva" pitchFamily="66" charset="0"/>
              </a:rPr>
              <a:t>Газы</a:t>
            </a:r>
            <a:r>
              <a:rPr lang="ru-RU" sz="3200" b="1">
                <a:latin typeface="Monotype Corsiva" pitchFamily="66" charset="0"/>
              </a:rPr>
              <a:t>, в отличие от твердых тел и жидкостей, </a:t>
            </a:r>
          </a:p>
          <a:p>
            <a:r>
              <a:rPr lang="ru-RU" sz="3200" b="1">
                <a:latin typeface="Monotype Corsiva" pitchFamily="66" charset="0"/>
              </a:rPr>
              <a:t>                                                заполняют весь сосуд, </a:t>
            </a:r>
          </a:p>
          <a:p>
            <a:r>
              <a:rPr lang="ru-RU" sz="3200" b="1">
                <a:latin typeface="Monotype Corsiva" pitchFamily="66" charset="0"/>
              </a:rPr>
              <a:t>                                                      в котором они находятся.</a:t>
            </a:r>
          </a:p>
          <a:p>
            <a:r>
              <a:rPr lang="ru-RU" sz="3200" b="1">
                <a:latin typeface="Monotype Corsiva" pitchFamily="66" charset="0"/>
              </a:rPr>
              <a:t>При этом газ оказывает давление на стенки, </a:t>
            </a:r>
          </a:p>
          <a:p>
            <a:r>
              <a:rPr lang="ru-RU" sz="3200" b="1">
                <a:latin typeface="Monotype Corsiva" pitchFamily="66" charset="0"/>
              </a:rPr>
              <a:t>                             дно и крышку баллона, камеры </a:t>
            </a:r>
          </a:p>
          <a:p>
            <a:r>
              <a:rPr lang="ru-RU" sz="3200" b="1">
                <a:latin typeface="Monotype Corsiva" pitchFamily="66" charset="0"/>
              </a:rPr>
              <a:t>                                            Или любого другого тела, </a:t>
            </a:r>
          </a:p>
          <a:p>
            <a:r>
              <a:rPr lang="ru-RU" sz="3200" b="1">
                <a:latin typeface="Monotype Corsiva" pitchFamily="66" charset="0"/>
              </a:rPr>
              <a:t>                                                         в котором он находится.</a:t>
            </a:r>
          </a:p>
          <a:p>
            <a:endParaRPr lang="ru-RU" sz="32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522</Words>
  <Application>Microsoft Office PowerPoint</Application>
  <PresentationFormat>Экран (4:3)</PresentationFormat>
  <Paragraphs>114</Paragraphs>
  <Slides>24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Calibri</vt:lpstr>
      <vt:lpstr>Arial</vt:lpstr>
      <vt:lpstr>Monotype Corsiva</vt:lpstr>
      <vt:lpstr>Times New Roman</vt:lpstr>
      <vt:lpstr>Verdana</vt:lpstr>
      <vt:lpstr>Bookman Old Style</vt:lpstr>
      <vt:lpstr>Wingdings</vt:lpstr>
      <vt:lpstr>Тема Office</vt:lpstr>
      <vt:lpstr>Повторение</vt:lpstr>
      <vt:lpstr>Выразите в паскалях давление:  </vt:lpstr>
      <vt:lpstr>Слайд 3</vt:lpstr>
      <vt:lpstr>Слайд 4</vt:lpstr>
      <vt:lpstr>Тема:  «Давление газа»</vt:lpstr>
      <vt:lpstr>Давление газа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Блез Паскаль (1623-1662)</vt:lpstr>
      <vt:lpstr>Слайд 21</vt:lpstr>
      <vt:lpstr>Слайд 22</vt:lpstr>
      <vt:lpstr>Слайд 23</vt:lpstr>
      <vt:lpstr>Домашнее задание:</vt:lpstr>
    </vt:vector>
  </TitlesOfParts>
  <Company>МОУ СОШ № 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КарМаН</cp:lastModifiedBy>
  <cp:revision>21</cp:revision>
  <dcterms:created xsi:type="dcterms:W3CDTF">2012-01-20T23:50:32Z</dcterms:created>
  <dcterms:modified xsi:type="dcterms:W3CDTF">2012-04-21T12:37:54Z</dcterms:modified>
</cp:coreProperties>
</file>