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304" r:id="rId3"/>
    <p:sldId id="303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301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5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9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УРОК  ФИЗИКИ  В  10  КЛАССЕ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03796"/>
          </a:xfrm>
        </p:spPr>
        <p:txBody>
          <a:bodyPr>
            <a:normAutofit lnSpcReduction="10000"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Решение задач по теме «Динамика»</a:t>
            </a:r>
            <a:endParaRPr lang="ru-RU" sz="4400" b="1" dirty="0" smtClean="0">
              <a:solidFill>
                <a:srgbClr val="7030A0"/>
              </a:solidFill>
              <a:latin typeface="Monotype Corsiva" pitchFamily="66" charset="0"/>
              <a:cs typeface="Arial" pitchFamily="34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i="1" dirty="0" smtClean="0">
                <a:latin typeface="Georgia" pitchFamily="18" charset="0"/>
              </a:rPr>
              <a:t>Учитель</a:t>
            </a:r>
            <a:r>
              <a:rPr lang="ru-RU" dirty="0" smtClean="0"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Кононов Геннадий  Григорьевич</a:t>
            </a:r>
          </a:p>
          <a:p>
            <a:r>
              <a:rPr lang="ru-RU" dirty="0" smtClean="0">
                <a:latin typeface="Georgia" pitchFamily="18" charset="0"/>
              </a:rPr>
              <a:t>СОШ № 29  </a:t>
            </a:r>
            <a:r>
              <a:rPr lang="ru-RU" i="1" dirty="0" smtClean="0">
                <a:latin typeface="Georgia" pitchFamily="18" charset="0"/>
              </a:rPr>
              <a:t>Славянский район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                        Краснодарского  края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2643182"/>
            <a:ext cx="541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3116"/>
            <a:ext cx="2643206" cy="22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082279"/>
            <a:ext cx="2714644" cy="2311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СИ                 Решение</a:t>
            </a:r>
          </a:p>
          <a:p>
            <a:pPr>
              <a:buNone/>
            </a:pPr>
            <a:r>
              <a:rPr lang="en-US" dirty="0" smtClean="0"/>
              <a:t>   m = 2</a:t>
            </a:r>
            <a:r>
              <a:rPr lang="ru-RU" dirty="0" smtClean="0"/>
              <a:t>т           2000кг   </a:t>
            </a:r>
            <a:r>
              <a:rPr lang="en-US" dirty="0" smtClean="0"/>
              <a:t>ma = F</a:t>
            </a:r>
            <a:r>
              <a:rPr lang="ru-RU" sz="1600" dirty="0" smtClean="0"/>
              <a:t>тяг</a:t>
            </a:r>
            <a:r>
              <a:rPr lang="en-US" dirty="0" smtClean="0"/>
              <a:t>  - F</a:t>
            </a:r>
            <a:r>
              <a:rPr lang="ru-RU" sz="1600" dirty="0" err="1" smtClean="0"/>
              <a:t>тр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a = 0,6</a:t>
            </a:r>
            <a:r>
              <a:rPr lang="ru-RU" dirty="0" smtClean="0"/>
              <a:t>м/с</a:t>
            </a:r>
            <a:r>
              <a:rPr lang="ru-RU" dirty="0" smtClean="0">
                <a:cs typeface="Times New Roman"/>
              </a:rPr>
              <a:t>²                 </a:t>
            </a:r>
            <a:r>
              <a:rPr lang="en-US" dirty="0" smtClean="0">
                <a:cs typeface="Times New Roman"/>
              </a:rPr>
              <a:t>F</a:t>
            </a:r>
            <a:r>
              <a:rPr lang="ru-RU" sz="1600" dirty="0" smtClean="0">
                <a:cs typeface="Times New Roman"/>
              </a:rPr>
              <a:t>тяг</a:t>
            </a:r>
            <a:r>
              <a:rPr lang="en-US" dirty="0" smtClean="0">
                <a:cs typeface="Times New Roman"/>
              </a:rPr>
              <a:t> = ma + F</a:t>
            </a:r>
            <a:r>
              <a:rPr lang="ru-RU" sz="1600" dirty="0" err="1" smtClean="0">
                <a:cs typeface="Times New Roman"/>
              </a:rPr>
              <a:t>тр</a:t>
            </a:r>
            <a:r>
              <a:rPr lang="ru-RU" sz="1600" dirty="0" smtClean="0">
                <a:cs typeface="Times New Roman"/>
              </a:rPr>
              <a:t>  </a:t>
            </a:r>
            <a:r>
              <a:rPr lang="ru-RU" sz="2800" dirty="0" smtClean="0">
                <a:cs typeface="Times New Roman"/>
              </a:rPr>
              <a:t> </a:t>
            </a:r>
            <a:r>
              <a:rPr lang="en-US" sz="2800" dirty="0" smtClean="0"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F</a:t>
            </a:r>
            <a:r>
              <a:rPr lang="ru-RU" sz="1600" dirty="0" err="1" smtClean="0">
                <a:cs typeface="Times New Roman"/>
              </a:rPr>
              <a:t>тр</a:t>
            </a:r>
            <a:r>
              <a:rPr lang="en-US" dirty="0" smtClean="0">
                <a:cs typeface="Times New Roman"/>
              </a:rPr>
              <a:t> = 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dirty="0" smtClean="0">
                <a:latin typeface="Times New Roman"/>
                <a:cs typeface="Times New Roman"/>
              </a:rPr>
              <a:t>mg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dirty="0" smtClean="0">
                <a:cs typeface="Times New Roman"/>
              </a:rPr>
              <a:t> = 0,04</a:t>
            </a:r>
            <a:r>
              <a:rPr lang="ru-RU" dirty="0" smtClean="0">
                <a:cs typeface="Times New Roman"/>
              </a:rPr>
              <a:t>                       </a:t>
            </a:r>
            <a:r>
              <a:rPr lang="en-US" dirty="0" smtClean="0"/>
              <a:t>F</a:t>
            </a:r>
            <a:r>
              <a:rPr lang="ru-RU" sz="1600" dirty="0" err="1" smtClean="0"/>
              <a:t>тр</a:t>
            </a:r>
            <a:r>
              <a:rPr lang="ru-RU" dirty="0" smtClean="0">
                <a:cs typeface="Times New Roman"/>
              </a:rPr>
              <a:t> = 0,04·2000·10 = 800Н                   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F</a:t>
            </a:r>
            <a:r>
              <a:rPr lang="ru-RU" sz="1400" dirty="0" smtClean="0">
                <a:cs typeface="Times New Roman"/>
              </a:rPr>
              <a:t>тяг </a:t>
            </a:r>
            <a:r>
              <a:rPr lang="ru-RU" dirty="0" smtClean="0">
                <a:cs typeface="Times New Roman"/>
              </a:rPr>
              <a:t> - ?                             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                                               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964381" y="3679033"/>
            <a:ext cx="3786214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179621" y="3678239"/>
            <a:ext cx="3786214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Дано:            СИ                 Решение</a:t>
            </a:r>
          </a:p>
          <a:p>
            <a:pPr>
              <a:buNone/>
            </a:pPr>
            <a:r>
              <a:rPr lang="en-US" dirty="0" smtClean="0"/>
              <a:t>   m = 2</a:t>
            </a:r>
            <a:r>
              <a:rPr lang="ru-RU" dirty="0" smtClean="0"/>
              <a:t>т           2000кг   </a:t>
            </a:r>
            <a:r>
              <a:rPr lang="en-US" dirty="0" smtClean="0"/>
              <a:t>ma = F</a:t>
            </a:r>
            <a:r>
              <a:rPr lang="ru-RU" sz="1600" dirty="0" smtClean="0"/>
              <a:t>тяг</a:t>
            </a:r>
            <a:r>
              <a:rPr lang="en-US" dirty="0" smtClean="0"/>
              <a:t>  - F</a:t>
            </a:r>
            <a:r>
              <a:rPr lang="ru-RU" sz="1600" dirty="0" err="1" smtClean="0"/>
              <a:t>тр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a = 0,6</a:t>
            </a:r>
            <a:r>
              <a:rPr lang="ru-RU" dirty="0" smtClean="0"/>
              <a:t>м/с</a:t>
            </a:r>
            <a:r>
              <a:rPr lang="ru-RU" dirty="0" smtClean="0">
                <a:cs typeface="Times New Roman"/>
              </a:rPr>
              <a:t>²                 </a:t>
            </a:r>
            <a:r>
              <a:rPr lang="en-US" dirty="0" smtClean="0">
                <a:cs typeface="Times New Roman"/>
              </a:rPr>
              <a:t>F</a:t>
            </a:r>
            <a:r>
              <a:rPr lang="ru-RU" sz="1600" dirty="0" smtClean="0">
                <a:cs typeface="Times New Roman"/>
              </a:rPr>
              <a:t>тяг</a:t>
            </a:r>
            <a:r>
              <a:rPr lang="en-US" dirty="0" smtClean="0">
                <a:cs typeface="Times New Roman"/>
              </a:rPr>
              <a:t> = ma + F</a:t>
            </a:r>
            <a:r>
              <a:rPr lang="ru-RU" sz="1600" dirty="0" err="1" smtClean="0">
                <a:cs typeface="Times New Roman"/>
              </a:rPr>
              <a:t>тр</a:t>
            </a:r>
            <a:r>
              <a:rPr lang="ru-RU" sz="1600" dirty="0" smtClean="0">
                <a:cs typeface="Times New Roman"/>
              </a:rPr>
              <a:t>  </a:t>
            </a:r>
            <a:r>
              <a:rPr lang="ru-RU" sz="2800" dirty="0" smtClean="0">
                <a:cs typeface="Times New Roman"/>
              </a:rPr>
              <a:t> </a:t>
            </a:r>
            <a:r>
              <a:rPr lang="en-US" sz="2800" dirty="0" smtClean="0"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F</a:t>
            </a:r>
            <a:r>
              <a:rPr lang="ru-RU" sz="1600" dirty="0" err="1" smtClean="0">
                <a:cs typeface="Times New Roman"/>
              </a:rPr>
              <a:t>тр</a:t>
            </a:r>
            <a:r>
              <a:rPr lang="en-US" dirty="0" smtClean="0">
                <a:cs typeface="Times New Roman"/>
              </a:rPr>
              <a:t> = 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dirty="0" smtClean="0">
                <a:latin typeface="Times New Roman"/>
                <a:cs typeface="Times New Roman"/>
              </a:rPr>
              <a:t>mg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dirty="0" smtClean="0">
                <a:cs typeface="Times New Roman"/>
              </a:rPr>
              <a:t> = 0,04</a:t>
            </a:r>
            <a:r>
              <a:rPr lang="ru-RU" dirty="0" smtClean="0">
                <a:cs typeface="Times New Roman"/>
              </a:rPr>
              <a:t>                       </a:t>
            </a:r>
            <a:r>
              <a:rPr lang="en-US" dirty="0" smtClean="0"/>
              <a:t>F</a:t>
            </a:r>
            <a:r>
              <a:rPr lang="ru-RU" sz="1600" dirty="0" err="1" smtClean="0"/>
              <a:t>тр</a:t>
            </a:r>
            <a:r>
              <a:rPr lang="ru-RU" dirty="0" smtClean="0">
                <a:cs typeface="Times New Roman"/>
              </a:rPr>
              <a:t> = 0,04·2000·10 = 800Н                   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F</a:t>
            </a:r>
            <a:r>
              <a:rPr lang="ru-RU" sz="1400" dirty="0" smtClean="0">
                <a:cs typeface="Times New Roman"/>
              </a:rPr>
              <a:t>тяг </a:t>
            </a:r>
            <a:r>
              <a:rPr lang="ru-RU" dirty="0" smtClean="0">
                <a:cs typeface="Times New Roman"/>
              </a:rPr>
              <a:t> - ?                            </a:t>
            </a:r>
            <a:r>
              <a:rPr lang="en-US" dirty="0" smtClean="0">
                <a:cs typeface="Times New Roman"/>
              </a:rPr>
              <a:t>F</a:t>
            </a:r>
            <a:r>
              <a:rPr lang="ru-RU" sz="1600" dirty="0" smtClean="0">
                <a:cs typeface="Times New Roman"/>
              </a:rPr>
              <a:t>тяг</a:t>
            </a:r>
            <a:r>
              <a:rPr lang="ru-RU" dirty="0" smtClean="0">
                <a:cs typeface="Times New Roman"/>
              </a:rPr>
              <a:t> = 2000</a:t>
            </a:r>
            <a:r>
              <a:rPr lang="ru-RU" dirty="0" smtClean="0">
                <a:latin typeface="Times New Roman"/>
                <a:cs typeface="Times New Roman"/>
              </a:rPr>
              <a:t>·0,6 + 800 =</a:t>
            </a:r>
            <a:r>
              <a:rPr lang="ru-RU" dirty="0" smtClean="0">
                <a:cs typeface="Times New Roman"/>
              </a:rPr>
              <a:t>  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                                              = 2000 Н  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                                        </a:t>
            </a:r>
            <a:r>
              <a:rPr lang="ru-RU" dirty="0" smtClean="0">
                <a:solidFill>
                  <a:srgbClr val="FF0000"/>
                </a:solidFill>
                <a:cs typeface="Times New Roman"/>
              </a:rPr>
              <a:t>Ответ: 2кН   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964381" y="3679033"/>
            <a:ext cx="3786214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179621" y="3678239"/>
            <a:ext cx="3786214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С какой </a:t>
            </a:r>
            <a:r>
              <a:rPr lang="ru-RU" sz="4000" b="1" i="1" dirty="0" smtClean="0">
                <a:solidFill>
                  <a:srgbClr val="00B050"/>
                </a:solidFill>
              </a:rPr>
              <a:t>силой </a:t>
            </a:r>
            <a:r>
              <a:rPr lang="ru-RU" sz="4000" i="1" dirty="0" smtClean="0"/>
              <a:t>автомобиль массой </a:t>
            </a:r>
            <a:r>
              <a:rPr lang="ru-RU" sz="4000" b="1" i="1" dirty="0" smtClean="0">
                <a:solidFill>
                  <a:srgbClr val="7030A0"/>
                </a:solidFill>
              </a:rPr>
              <a:t>4т</a:t>
            </a:r>
            <a:r>
              <a:rPr lang="ru-RU" sz="4000" i="1" dirty="0" smtClean="0"/>
              <a:t> притягивается к Солнцу (масса Солнца </a:t>
            </a:r>
            <a:r>
              <a:rPr lang="ru-RU" sz="4000" b="1" i="1" dirty="0" smtClean="0">
                <a:solidFill>
                  <a:srgbClr val="7030A0"/>
                </a:solidFill>
              </a:rPr>
              <a:t>2</a:t>
            </a:r>
            <a:r>
              <a:rPr lang="ru-RU" sz="4000" b="1" i="1" dirty="0" smtClean="0">
                <a:solidFill>
                  <a:srgbClr val="7030A0"/>
                </a:solidFill>
                <a:cs typeface="Times New Roman"/>
              </a:rPr>
              <a:t>·10  </a:t>
            </a:r>
            <a:r>
              <a:rPr lang="ru-RU" sz="4000" i="1" dirty="0" smtClean="0">
                <a:cs typeface="Times New Roman"/>
              </a:rPr>
              <a:t>кг, расстояние до Солнца </a:t>
            </a:r>
            <a:r>
              <a:rPr lang="ru-RU" sz="4000" b="1" i="1" dirty="0" smtClean="0">
                <a:solidFill>
                  <a:srgbClr val="7030A0"/>
                </a:solidFill>
                <a:cs typeface="Times New Roman"/>
              </a:rPr>
              <a:t>150</a:t>
            </a:r>
            <a:r>
              <a:rPr lang="ru-RU" sz="4000" i="1" dirty="0" smtClean="0">
                <a:cs typeface="Times New Roman"/>
              </a:rPr>
              <a:t>млн км)?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29190" y="278605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30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   СИ                 Решение</a:t>
            </a:r>
          </a:p>
          <a:p>
            <a:pPr>
              <a:buNone/>
            </a:pPr>
            <a:r>
              <a:rPr lang="ru-RU" i="1" dirty="0" smtClean="0"/>
              <a:t>  </a:t>
            </a:r>
            <a:r>
              <a:rPr lang="en-US" dirty="0" smtClean="0"/>
              <a:t>m = 4</a:t>
            </a:r>
            <a:r>
              <a:rPr lang="ru-RU" dirty="0" smtClean="0"/>
              <a:t>т                       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   </a:t>
            </a:r>
            <a:r>
              <a:rPr lang="en-US" dirty="0" smtClean="0"/>
              <a:t>M = </a:t>
            </a:r>
            <a:r>
              <a:rPr lang="ru-RU" dirty="0" smtClean="0"/>
              <a:t>2</a:t>
            </a:r>
            <a:r>
              <a:rPr lang="ru-RU" dirty="0" smtClean="0">
                <a:cs typeface="Times New Roman"/>
              </a:rPr>
              <a:t>·10  кг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r = 150</a:t>
            </a:r>
            <a:r>
              <a:rPr lang="ru-RU" dirty="0" smtClean="0">
                <a:cs typeface="Times New Roman"/>
              </a:rPr>
              <a:t>млн км  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F</a:t>
            </a:r>
            <a:r>
              <a:rPr lang="ru-RU" dirty="0" smtClean="0">
                <a:cs typeface="Times New Roman"/>
              </a:rPr>
              <a:t> - ?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                                                  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14546" y="264318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30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1214414" y="3714752"/>
            <a:ext cx="4071966" cy="714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2786050" y="3643314"/>
            <a:ext cx="4071966" cy="714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   СИ                 Решение</a:t>
            </a:r>
          </a:p>
          <a:p>
            <a:pPr>
              <a:buNone/>
            </a:pPr>
            <a:r>
              <a:rPr lang="ru-RU" i="1" dirty="0" smtClean="0"/>
              <a:t>  </a:t>
            </a:r>
            <a:r>
              <a:rPr lang="en-US" dirty="0" smtClean="0"/>
              <a:t>m = 4</a:t>
            </a:r>
            <a:r>
              <a:rPr lang="ru-RU" dirty="0" smtClean="0"/>
              <a:t>т                 4000кг     (закон всемирного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   </a:t>
            </a:r>
            <a:r>
              <a:rPr lang="en-US" dirty="0" smtClean="0"/>
              <a:t>M = </a:t>
            </a:r>
            <a:r>
              <a:rPr lang="ru-RU" dirty="0" smtClean="0"/>
              <a:t>2</a:t>
            </a:r>
            <a:r>
              <a:rPr lang="ru-RU" dirty="0" smtClean="0">
                <a:cs typeface="Times New Roman"/>
              </a:rPr>
              <a:t>·10  кг                                тяготения)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r = 150</a:t>
            </a:r>
            <a:r>
              <a:rPr lang="ru-RU" dirty="0" smtClean="0">
                <a:cs typeface="Times New Roman"/>
              </a:rPr>
              <a:t>млн км 1,5</a:t>
            </a:r>
            <a:r>
              <a:rPr lang="ru-RU" dirty="0" smtClean="0">
                <a:latin typeface="Times New Roman"/>
                <a:cs typeface="Times New Roman"/>
              </a:rPr>
              <a:t>·10 м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F</a:t>
            </a:r>
            <a:r>
              <a:rPr lang="ru-RU" dirty="0" smtClean="0">
                <a:cs typeface="Times New Roman"/>
              </a:rPr>
              <a:t> - ?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14546" y="264318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30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1214414" y="3714752"/>
            <a:ext cx="4071966" cy="714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14810" y="328612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2786050" y="3643314"/>
            <a:ext cx="4071966" cy="714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   СИ                 Решение</a:t>
            </a:r>
          </a:p>
          <a:p>
            <a:pPr>
              <a:buNone/>
            </a:pPr>
            <a:r>
              <a:rPr lang="ru-RU" i="1" dirty="0" smtClean="0"/>
              <a:t>  </a:t>
            </a:r>
            <a:r>
              <a:rPr lang="en-US" dirty="0" smtClean="0"/>
              <a:t>m = 4</a:t>
            </a:r>
            <a:r>
              <a:rPr lang="ru-RU" dirty="0" smtClean="0"/>
              <a:t>т                 4000кг     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   </a:t>
            </a:r>
            <a:r>
              <a:rPr lang="en-US" dirty="0" smtClean="0"/>
              <a:t>M = </a:t>
            </a:r>
            <a:r>
              <a:rPr lang="ru-RU" dirty="0" smtClean="0"/>
              <a:t>2</a:t>
            </a:r>
            <a:r>
              <a:rPr lang="ru-RU" dirty="0" smtClean="0">
                <a:cs typeface="Times New Roman"/>
              </a:rPr>
              <a:t>·10  кг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r = 150</a:t>
            </a:r>
            <a:r>
              <a:rPr lang="ru-RU" dirty="0" smtClean="0">
                <a:cs typeface="Times New Roman"/>
              </a:rPr>
              <a:t>млн км 1,5</a:t>
            </a:r>
            <a:r>
              <a:rPr lang="ru-RU" dirty="0" smtClean="0">
                <a:latin typeface="Times New Roman"/>
                <a:cs typeface="Times New Roman"/>
              </a:rPr>
              <a:t>·10 м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F</a:t>
            </a:r>
            <a:r>
              <a:rPr lang="ru-RU" dirty="0" smtClean="0">
                <a:cs typeface="Times New Roman"/>
              </a:rPr>
              <a:t> - ?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14546" y="264318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30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1214414" y="3714752"/>
            <a:ext cx="4071966" cy="714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14810" y="328612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2786050" y="3643314"/>
            <a:ext cx="4071966" cy="714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5429256" y="2143116"/>
          <a:ext cx="1838540" cy="982668"/>
        </p:xfrm>
        <a:graphic>
          <a:graphicData uri="http://schemas.openxmlformats.org/presentationml/2006/ole">
            <p:oleObj spid="_x0000_s38914" name="Equation" r:id="rId3" imgW="73656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   СИ                 Решение</a:t>
            </a:r>
          </a:p>
          <a:p>
            <a:pPr>
              <a:buNone/>
            </a:pPr>
            <a:r>
              <a:rPr lang="ru-RU" i="1" dirty="0" smtClean="0"/>
              <a:t>  </a:t>
            </a:r>
            <a:r>
              <a:rPr lang="en-US" dirty="0" smtClean="0"/>
              <a:t>m = 4</a:t>
            </a:r>
            <a:r>
              <a:rPr lang="ru-RU" dirty="0" smtClean="0"/>
              <a:t>т                 4000кг     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   </a:t>
            </a:r>
            <a:r>
              <a:rPr lang="en-US" dirty="0" smtClean="0"/>
              <a:t>M = </a:t>
            </a:r>
            <a:r>
              <a:rPr lang="ru-RU" dirty="0" smtClean="0"/>
              <a:t>2</a:t>
            </a:r>
            <a:r>
              <a:rPr lang="ru-RU" dirty="0" smtClean="0">
                <a:cs typeface="Times New Roman"/>
              </a:rPr>
              <a:t>·10  кг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r = 150</a:t>
            </a:r>
            <a:r>
              <a:rPr lang="ru-RU" dirty="0" smtClean="0">
                <a:cs typeface="Times New Roman"/>
              </a:rPr>
              <a:t>млн км 1,5</a:t>
            </a:r>
            <a:r>
              <a:rPr lang="ru-RU" dirty="0" smtClean="0">
                <a:latin typeface="Times New Roman"/>
                <a:cs typeface="Times New Roman"/>
              </a:rPr>
              <a:t>·10 м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F</a:t>
            </a:r>
            <a:r>
              <a:rPr lang="ru-RU" dirty="0" smtClean="0">
                <a:cs typeface="Times New Roman"/>
              </a:rPr>
              <a:t> - ?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                                                 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14546" y="264318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30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1214414" y="3714752"/>
            <a:ext cx="4071966" cy="714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14810" y="328612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2786050" y="3643314"/>
            <a:ext cx="4071966" cy="714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5429256" y="2143116"/>
          <a:ext cx="1838540" cy="982668"/>
        </p:xfrm>
        <a:graphic>
          <a:graphicData uri="http://schemas.openxmlformats.org/presentationml/2006/ole">
            <p:oleObj spid="_x0000_s3074" name="Equation" r:id="rId3" imgW="736560" imgH="39348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4786314" y="3214686"/>
          <a:ext cx="4139322" cy="928694"/>
        </p:xfrm>
        <a:graphic>
          <a:graphicData uri="http://schemas.openxmlformats.org/presentationml/2006/ole">
            <p:oleObj spid="_x0000_s3075" name="Equation" r:id="rId4" imgW="1981080" imgH="444240" progId="Equation.3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   СИ                 Решение</a:t>
            </a:r>
          </a:p>
          <a:p>
            <a:pPr>
              <a:buNone/>
            </a:pPr>
            <a:r>
              <a:rPr lang="ru-RU" i="1" dirty="0" smtClean="0"/>
              <a:t>  </a:t>
            </a:r>
            <a:r>
              <a:rPr lang="en-US" dirty="0" smtClean="0"/>
              <a:t>m = 4</a:t>
            </a:r>
            <a:r>
              <a:rPr lang="ru-RU" dirty="0" smtClean="0"/>
              <a:t>т                 4000кг     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   </a:t>
            </a:r>
            <a:r>
              <a:rPr lang="en-US" dirty="0" smtClean="0"/>
              <a:t>M = </a:t>
            </a:r>
            <a:r>
              <a:rPr lang="ru-RU" dirty="0" smtClean="0"/>
              <a:t>2</a:t>
            </a:r>
            <a:r>
              <a:rPr lang="ru-RU" dirty="0" smtClean="0">
                <a:cs typeface="Times New Roman"/>
              </a:rPr>
              <a:t>·10  кг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r = 150</a:t>
            </a:r>
            <a:r>
              <a:rPr lang="ru-RU" dirty="0" smtClean="0">
                <a:cs typeface="Times New Roman"/>
              </a:rPr>
              <a:t>млн км 1,5</a:t>
            </a:r>
            <a:r>
              <a:rPr lang="ru-RU" dirty="0" smtClean="0">
                <a:latin typeface="Times New Roman"/>
                <a:cs typeface="Times New Roman"/>
              </a:rPr>
              <a:t>·10 м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F</a:t>
            </a:r>
            <a:r>
              <a:rPr lang="ru-RU" dirty="0" smtClean="0">
                <a:cs typeface="Times New Roman"/>
              </a:rPr>
              <a:t> - ?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                                                   = 24Н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                                    </a:t>
            </a:r>
            <a:r>
              <a:rPr lang="ru-RU" dirty="0" smtClean="0">
                <a:solidFill>
                  <a:srgbClr val="FF0000"/>
                </a:solidFill>
                <a:cs typeface="Times New Roman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4546" y="264318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30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1214414" y="3714752"/>
            <a:ext cx="4071966" cy="714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14810" y="328612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3143240" y="3286124"/>
            <a:ext cx="3357586" cy="714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5429256" y="2143116"/>
          <a:ext cx="1838540" cy="982668"/>
        </p:xfrm>
        <a:graphic>
          <a:graphicData uri="http://schemas.openxmlformats.org/presentationml/2006/ole">
            <p:oleObj spid="_x0000_s4098" name="Equation" r:id="rId3" imgW="736560" imgH="39348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4786314" y="3214686"/>
          <a:ext cx="4139322" cy="928694"/>
        </p:xfrm>
        <a:graphic>
          <a:graphicData uri="http://schemas.openxmlformats.org/presentationml/2006/ole">
            <p:oleObj spid="_x0000_s4099" name="Equation" r:id="rId4" imgW="1981080" imgH="444240" progId="Equation.3">
              <p:embed/>
            </p:oleObj>
          </a:graphicData>
        </a:graphic>
      </p:graphicFrame>
      <p:cxnSp>
        <p:nvCxnSpPr>
          <p:cNvPr id="16" name="Прямая соединительная линия 15"/>
          <p:cNvCxnSpPr/>
          <p:nvPr/>
        </p:nvCxnSpPr>
        <p:spPr>
          <a:xfrm>
            <a:off x="5214942" y="5000636"/>
            <a:ext cx="114300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Определить </a:t>
            </a:r>
            <a:r>
              <a:rPr lang="ru-RU" sz="4000" b="1" i="1" dirty="0" smtClean="0">
                <a:solidFill>
                  <a:srgbClr val="00B050"/>
                </a:solidFill>
              </a:rPr>
              <a:t>ускорение</a:t>
            </a:r>
            <a:r>
              <a:rPr lang="ru-RU" sz="4000" i="1" dirty="0" smtClean="0"/>
              <a:t> свободного  падения на Луне на высоте </a:t>
            </a:r>
            <a:r>
              <a:rPr lang="ru-RU" sz="4000" b="1" i="1" dirty="0" smtClean="0">
                <a:solidFill>
                  <a:srgbClr val="7030A0"/>
                </a:solidFill>
              </a:rPr>
              <a:t>500км</a:t>
            </a:r>
            <a:r>
              <a:rPr lang="ru-RU" sz="4000" i="1" dirty="0" smtClean="0"/>
              <a:t> от поверхности. Масса Луны </a:t>
            </a:r>
            <a:r>
              <a:rPr lang="ru-RU" sz="4000" b="1" i="1" dirty="0" smtClean="0">
                <a:solidFill>
                  <a:srgbClr val="7030A0"/>
                </a:solidFill>
              </a:rPr>
              <a:t>7,35</a:t>
            </a:r>
            <a:r>
              <a:rPr lang="ru-RU" sz="4000" b="1" i="1" dirty="0" smtClean="0">
                <a:solidFill>
                  <a:srgbClr val="7030A0"/>
                </a:solidFill>
                <a:cs typeface="Times New Roman"/>
              </a:rPr>
              <a:t>·10   кг</a:t>
            </a:r>
            <a:r>
              <a:rPr lang="ru-RU" sz="4000" i="1" dirty="0" smtClean="0">
                <a:cs typeface="Times New Roman"/>
              </a:rPr>
              <a:t>, ее радиус </a:t>
            </a:r>
            <a:r>
              <a:rPr lang="ru-RU" sz="4000" b="1" i="1" dirty="0" smtClean="0">
                <a:solidFill>
                  <a:srgbClr val="7030A0"/>
                </a:solidFill>
                <a:cs typeface="Times New Roman"/>
              </a:rPr>
              <a:t>1740 км</a:t>
            </a:r>
            <a:r>
              <a:rPr lang="ru-RU" sz="4000" i="1" dirty="0" smtClean="0">
                <a:cs typeface="Times New Roman"/>
              </a:rPr>
              <a:t>.</a:t>
            </a:r>
            <a:endParaRPr lang="ru-RU" sz="4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35756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22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i="1" dirty="0" smtClean="0"/>
              <a:t>Дано:                  СИ                  Решение </a:t>
            </a:r>
          </a:p>
          <a:p>
            <a:pPr>
              <a:buNone/>
            </a:pPr>
            <a:r>
              <a:rPr lang="ru-RU" i="1" dirty="0" smtClean="0"/>
              <a:t>   </a:t>
            </a:r>
            <a:r>
              <a:rPr lang="en-US" dirty="0" smtClean="0"/>
              <a:t>M = 7,35</a:t>
            </a:r>
            <a:r>
              <a:rPr lang="en-US" dirty="0" smtClean="0">
                <a:latin typeface="Times New Roman"/>
                <a:cs typeface="Times New Roman"/>
              </a:rPr>
              <a:t>·10   </a:t>
            </a:r>
            <a:r>
              <a:rPr lang="ru-RU" dirty="0" smtClean="0">
                <a:latin typeface="Times New Roman"/>
                <a:cs typeface="Times New Roman"/>
              </a:rPr>
              <a:t>кг</a:t>
            </a:r>
            <a:endParaRPr lang="en-US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i="1" dirty="0" smtClean="0">
                <a:latin typeface="Times New Roman"/>
                <a:cs typeface="Times New Roman"/>
              </a:rPr>
              <a:t>  </a:t>
            </a:r>
            <a:r>
              <a:rPr lang="en-US" dirty="0" smtClean="0">
                <a:latin typeface="Times New Roman"/>
                <a:cs typeface="Times New Roman"/>
              </a:rPr>
              <a:t>h = 500</a:t>
            </a:r>
            <a:r>
              <a:rPr lang="ru-RU" dirty="0" smtClean="0">
                <a:latin typeface="Times New Roman"/>
                <a:cs typeface="Times New Roman"/>
              </a:rPr>
              <a:t>км = 5·10  м</a:t>
            </a:r>
            <a:endParaRPr lang="en-US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i="1" dirty="0" smtClean="0">
                <a:latin typeface="Times New Roman"/>
                <a:cs typeface="Times New Roman"/>
              </a:rPr>
              <a:t>  </a:t>
            </a:r>
            <a:r>
              <a:rPr lang="en-US" dirty="0" smtClean="0">
                <a:latin typeface="Times New Roman"/>
                <a:cs typeface="Times New Roman"/>
              </a:rPr>
              <a:t>R = 1740</a:t>
            </a:r>
            <a:r>
              <a:rPr lang="ru-RU" dirty="0" smtClean="0">
                <a:latin typeface="Times New Roman"/>
                <a:cs typeface="Times New Roman"/>
              </a:rPr>
              <a:t>км=17,4·10 м</a:t>
            </a:r>
            <a:endParaRPr lang="en-US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i="1" dirty="0" smtClean="0">
                <a:latin typeface="Times New Roman"/>
                <a:cs typeface="Times New Roman"/>
              </a:rPr>
              <a:t>  </a:t>
            </a:r>
            <a:r>
              <a:rPr lang="en-US" dirty="0" smtClean="0">
                <a:latin typeface="Times New Roman"/>
                <a:cs typeface="Times New Roman"/>
              </a:rPr>
              <a:t> g - ?</a:t>
            </a:r>
            <a:endParaRPr lang="ru-RU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ru-RU" dirty="0" smtClean="0">
                <a:latin typeface="Times New Roman"/>
                <a:cs typeface="Times New Roman"/>
              </a:rPr>
              <a:t>                                            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2714612" y="2143116"/>
            <a:ext cx="43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43306" y="27146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14810" y="328612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2643174" y="3929066"/>
            <a:ext cx="3929090" cy="714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Найти </a:t>
            </a:r>
            <a:r>
              <a:rPr lang="ru-RU" sz="4000" b="1" i="1" dirty="0" smtClean="0">
                <a:solidFill>
                  <a:srgbClr val="00B050"/>
                </a:solidFill>
              </a:rPr>
              <a:t>коэффициент жесткости </a:t>
            </a:r>
            <a:r>
              <a:rPr lang="ru-RU" sz="4000" i="1" dirty="0" smtClean="0"/>
              <a:t>пружины, если сила </a:t>
            </a:r>
            <a:r>
              <a:rPr lang="ru-RU" sz="4000" b="1" i="1" dirty="0" smtClean="0">
                <a:solidFill>
                  <a:srgbClr val="7030A0"/>
                </a:solidFill>
              </a:rPr>
              <a:t>500Н</a:t>
            </a:r>
            <a:r>
              <a:rPr lang="ru-RU" sz="4000" i="1" dirty="0" smtClean="0"/>
              <a:t> увеличивает ее длину </a:t>
            </a:r>
            <a:r>
              <a:rPr lang="ru-RU" sz="4000" b="1" i="1" dirty="0" smtClean="0">
                <a:solidFill>
                  <a:srgbClr val="7030A0"/>
                </a:solidFill>
              </a:rPr>
              <a:t>на </a:t>
            </a:r>
            <a:r>
              <a:rPr lang="en-US" sz="4000" b="1" i="1" dirty="0" smtClean="0">
                <a:solidFill>
                  <a:srgbClr val="7030A0"/>
                </a:solidFill>
              </a:rPr>
              <a:t>2</a:t>
            </a:r>
            <a:r>
              <a:rPr lang="ru-RU" sz="4000" b="1" i="1" dirty="0" smtClean="0">
                <a:solidFill>
                  <a:srgbClr val="7030A0"/>
                </a:solidFill>
              </a:rPr>
              <a:t>см</a:t>
            </a:r>
            <a:r>
              <a:rPr lang="ru-RU" sz="4000" i="1" dirty="0" smtClean="0"/>
              <a:t>.</a:t>
            </a:r>
            <a:endParaRPr lang="ru-RU" sz="4000" i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i="1" dirty="0" smtClean="0"/>
              <a:t>Дано:                  СИ                  Решение </a:t>
            </a:r>
          </a:p>
          <a:p>
            <a:pPr>
              <a:buNone/>
            </a:pPr>
            <a:r>
              <a:rPr lang="ru-RU" i="1" dirty="0" smtClean="0"/>
              <a:t>   </a:t>
            </a:r>
            <a:r>
              <a:rPr lang="en-US" dirty="0" smtClean="0"/>
              <a:t>M = 7,35</a:t>
            </a:r>
            <a:r>
              <a:rPr lang="en-US" dirty="0" smtClean="0">
                <a:latin typeface="Times New Roman"/>
                <a:cs typeface="Times New Roman"/>
              </a:rPr>
              <a:t>·10   </a:t>
            </a:r>
            <a:r>
              <a:rPr lang="ru-RU" dirty="0" smtClean="0">
                <a:latin typeface="Times New Roman"/>
                <a:cs typeface="Times New Roman"/>
              </a:rPr>
              <a:t>кг</a:t>
            </a:r>
            <a:endParaRPr lang="en-US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i="1" dirty="0" smtClean="0">
                <a:latin typeface="Times New Roman"/>
                <a:cs typeface="Times New Roman"/>
              </a:rPr>
              <a:t>  </a:t>
            </a:r>
            <a:r>
              <a:rPr lang="en-US" dirty="0" smtClean="0">
                <a:latin typeface="Times New Roman"/>
                <a:cs typeface="Times New Roman"/>
              </a:rPr>
              <a:t>h = 500</a:t>
            </a:r>
            <a:r>
              <a:rPr lang="ru-RU" dirty="0" smtClean="0">
                <a:latin typeface="Times New Roman"/>
                <a:cs typeface="Times New Roman"/>
              </a:rPr>
              <a:t>км = 5·10  м</a:t>
            </a:r>
            <a:endParaRPr lang="en-US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i="1" dirty="0" smtClean="0">
                <a:latin typeface="Times New Roman"/>
                <a:cs typeface="Times New Roman"/>
              </a:rPr>
              <a:t>  </a:t>
            </a:r>
            <a:r>
              <a:rPr lang="en-US" dirty="0" smtClean="0">
                <a:latin typeface="Times New Roman"/>
                <a:cs typeface="Times New Roman"/>
              </a:rPr>
              <a:t>R = 1740</a:t>
            </a:r>
            <a:r>
              <a:rPr lang="ru-RU" dirty="0" smtClean="0">
                <a:latin typeface="Times New Roman"/>
                <a:cs typeface="Times New Roman"/>
              </a:rPr>
              <a:t>км=17,4·10 м</a:t>
            </a:r>
            <a:endParaRPr lang="en-US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i="1" dirty="0" smtClean="0">
                <a:latin typeface="Times New Roman"/>
                <a:cs typeface="Times New Roman"/>
              </a:rPr>
              <a:t>  </a:t>
            </a:r>
            <a:r>
              <a:rPr lang="en-US" dirty="0" smtClean="0">
                <a:latin typeface="Times New Roman"/>
                <a:cs typeface="Times New Roman"/>
              </a:rPr>
              <a:t> g - ?</a:t>
            </a:r>
            <a:endParaRPr lang="ru-RU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ru-RU" smtClean="0">
                <a:latin typeface="Times New Roman"/>
                <a:cs typeface="Times New Roman"/>
              </a:rPr>
              <a:t>                                            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2714612" y="2143116"/>
            <a:ext cx="43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43306" y="27146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14810" y="328612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2643174" y="3929066"/>
            <a:ext cx="3929090" cy="714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5617012" y="2143116"/>
          <a:ext cx="1939649" cy="1000132"/>
        </p:xfrm>
        <a:graphic>
          <a:graphicData uri="http://schemas.openxmlformats.org/presentationml/2006/ole">
            <p:oleObj spid="_x0000_s6146" name="Equation" r:id="rId3" imgW="812520" imgH="41904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857752" y="3286124"/>
          <a:ext cx="3361889" cy="865192"/>
        </p:xfrm>
        <a:graphic>
          <a:graphicData uri="http://schemas.openxmlformats.org/presentationml/2006/ole">
            <p:oleObj spid="_x0000_s6147" name="Equation" r:id="rId4" imgW="1726920" imgH="444240" progId="Equation.3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i="1" dirty="0" smtClean="0"/>
              <a:t>Дано:                  СИ                  Решение </a:t>
            </a:r>
          </a:p>
          <a:p>
            <a:pPr>
              <a:buNone/>
            </a:pPr>
            <a:r>
              <a:rPr lang="ru-RU" i="1" dirty="0" smtClean="0"/>
              <a:t>   </a:t>
            </a:r>
            <a:r>
              <a:rPr lang="en-US" dirty="0" smtClean="0"/>
              <a:t>M = 7,35</a:t>
            </a:r>
            <a:r>
              <a:rPr lang="en-US" dirty="0" smtClean="0">
                <a:latin typeface="Times New Roman"/>
                <a:cs typeface="Times New Roman"/>
              </a:rPr>
              <a:t>·10   </a:t>
            </a:r>
            <a:r>
              <a:rPr lang="ru-RU" dirty="0" smtClean="0">
                <a:latin typeface="Times New Roman"/>
                <a:cs typeface="Times New Roman"/>
              </a:rPr>
              <a:t>кг</a:t>
            </a:r>
            <a:endParaRPr lang="en-US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i="1" dirty="0" smtClean="0">
                <a:latin typeface="Times New Roman"/>
                <a:cs typeface="Times New Roman"/>
              </a:rPr>
              <a:t>  </a:t>
            </a:r>
            <a:r>
              <a:rPr lang="en-US" dirty="0" smtClean="0">
                <a:latin typeface="Times New Roman"/>
                <a:cs typeface="Times New Roman"/>
              </a:rPr>
              <a:t>h = 500</a:t>
            </a:r>
            <a:r>
              <a:rPr lang="ru-RU" dirty="0" smtClean="0">
                <a:latin typeface="Times New Roman"/>
                <a:cs typeface="Times New Roman"/>
              </a:rPr>
              <a:t>км = 5·10  м</a:t>
            </a:r>
            <a:endParaRPr lang="en-US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i="1" dirty="0" smtClean="0">
                <a:latin typeface="Times New Roman"/>
                <a:cs typeface="Times New Roman"/>
              </a:rPr>
              <a:t>  </a:t>
            </a:r>
            <a:r>
              <a:rPr lang="en-US" dirty="0" smtClean="0">
                <a:latin typeface="Times New Roman"/>
                <a:cs typeface="Times New Roman"/>
              </a:rPr>
              <a:t>R = 1740</a:t>
            </a:r>
            <a:r>
              <a:rPr lang="ru-RU" dirty="0" smtClean="0">
                <a:latin typeface="Times New Roman"/>
                <a:cs typeface="Times New Roman"/>
              </a:rPr>
              <a:t>км=17,4·10 м</a:t>
            </a:r>
            <a:endParaRPr lang="en-US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i="1" dirty="0" smtClean="0">
                <a:latin typeface="Times New Roman"/>
                <a:cs typeface="Times New Roman"/>
              </a:rPr>
              <a:t>  </a:t>
            </a:r>
            <a:r>
              <a:rPr lang="en-US" dirty="0" smtClean="0">
                <a:latin typeface="Times New Roman"/>
                <a:cs typeface="Times New Roman"/>
              </a:rPr>
              <a:t> g - ?</a:t>
            </a:r>
            <a:endParaRPr lang="ru-RU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ru-RU" dirty="0" smtClean="0">
                <a:latin typeface="Times New Roman"/>
                <a:cs typeface="Times New Roman"/>
              </a:rPr>
              <a:t>                                             = 0,98м/с²</a:t>
            </a:r>
          </a:p>
          <a:p>
            <a:pPr>
              <a:buNone/>
            </a:pPr>
            <a:r>
              <a:rPr lang="ru-RU" dirty="0" smtClean="0">
                <a:latin typeface="Times New Roman"/>
                <a:cs typeface="Times New Roman"/>
              </a:rPr>
              <a:t>                                         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2714612" y="2143116"/>
            <a:ext cx="43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43306" y="27146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14810" y="328612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3036877" y="3536157"/>
            <a:ext cx="3213916" cy="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5617012" y="2143116"/>
          <a:ext cx="1939649" cy="1000132"/>
        </p:xfrm>
        <a:graphic>
          <a:graphicData uri="http://schemas.openxmlformats.org/presentationml/2006/ole">
            <p:oleObj spid="_x0000_s7170" name="Equation" r:id="rId3" imgW="812520" imgH="41904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857752" y="3286124"/>
          <a:ext cx="3361889" cy="865192"/>
        </p:xfrm>
        <a:graphic>
          <a:graphicData uri="http://schemas.openxmlformats.org/presentationml/2006/ole">
            <p:oleObj spid="_x0000_s7171" name="Equation" r:id="rId4" imgW="1726920" imgH="444240" progId="Equation.3">
              <p:embed/>
            </p:oleObj>
          </a:graphicData>
        </a:graphic>
      </p:graphicFrame>
      <p:cxnSp>
        <p:nvCxnSpPr>
          <p:cNvPr id="22" name="Прямая соединительная линия 21"/>
          <p:cNvCxnSpPr/>
          <p:nvPr/>
        </p:nvCxnSpPr>
        <p:spPr>
          <a:xfrm>
            <a:off x="5429256" y="5072074"/>
            <a:ext cx="142876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Тело массой </a:t>
            </a:r>
            <a:r>
              <a:rPr lang="ru-RU" sz="4000" b="1" i="1" dirty="0" smtClean="0">
                <a:solidFill>
                  <a:srgbClr val="7030A0"/>
                </a:solidFill>
              </a:rPr>
              <a:t>6кг</a:t>
            </a:r>
            <a:r>
              <a:rPr lang="ru-RU" sz="4000" i="1" dirty="0" smtClean="0"/>
              <a:t> под действием некоторой силы приобрело ускорение </a:t>
            </a:r>
            <a:r>
              <a:rPr lang="ru-RU" sz="4000" b="1" i="1" dirty="0" smtClean="0">
                <a:solidFill>
                  <a:srgbClr val="7030A0"/>
                </a:solidFill>
              </a:rPr>
              <a:t>4м/с</a:t>
            </a:r>
            <a:r>
              <a:rPr lang="ru-RU" sz="4000" b="1" i="1" dirty="0" smtClean="0">
                <a:solidFill>
                  <a:srgbClr val="7030A0"/>
                </a:solidFill>
                <a:latin typeface="Times New Roman"/>
                <a:cs typeface="Times New Roman"/>
              </a:rPr>
              <a:t>²</a:t>
            </a:r>
            <a:r>
              <a:rPr lang="ru-RU" sz="4000" i="1" dirty="0" smtClean="0">
                <a:latin typeface="Times New Roman"/>
                <a:cs typeface="Times New Roman"/>
              </a:rPr>
              <a:t>. </a:t>
            </a:r>
            <a:r>
              <a:rPr lang="ru-RU" sz="4000" i="1" dirty="0" smtClean="0">
                <a:cs typeface="Times New Roman"/>
              </a:rPr>
              <a:t>Какое </a:t>
            </a:r>
            <a:r>
              <a:rPr lang="ru-RU" sz="4000" b="1" i="1" dirty="0" smtClean="0">
                <a:solidFill>
                  <a:srgbClr val="00B050"/>
                </a:solidFill>
                <a:cs typeface="Times New Roman"/>
              </a:rPr>
              <a:t>ускорение</a:t>
            </a:r>
            <a:r>
              <a:rPr lang="ru-RU" sz="4000" i="1" dirty="0" smtClean="0">
                <a:cs typeface="Times New Roman"/>
              </a:rPr>
              <a:t> приобретет тело массой </a:t>
            </a:r>
            <a:r>
              <a:rPr lang="ru-RU" sz="4000" b="1" i="1" dirty="0" smtClean="0">
                <a:solidFill>
                  <a:srgbClr val="7030A0"/>
                </a:solidFill>
                <a:cs typeface="Times New Roman"/>
              </a:rPr>
              <a:t>10кг</a:t>
            </a:r>
            <a:r>
              <a:rPr lang="ru-RU" sz="4000" i="1" dirty="0" smtClean="0">
                <a:cs typeface="Times New Roman"/>
              </a:rPr>
              <a:t> под действием такой же силы?</a:t>
            </a:r>
            <a:endParaRPr lang="ru-RU" sz="4000" i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     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</a:t>
            </a:r>
            <a:r>
              <a:rPr lang="ru-RU" sz="1600" dirty="0" smtClean="0"/>
              <a:t>1</a:t>
            </a:r>
            <a:r>
              <a:rPr lang="ru-RU" dirty="0" smtClean="0"/>
              <a:t> = 6кг</a:t>
            </a:r>
            <a:r>
              <a:rPr lang="en-US" dirty="0" smtClean="0"/>
              <a:t>         </a:t>
            </a:r>
            <a:r>
              <a:rPr lang="ru-RU" dirty="0" smtClean="0"/>
              <a:t>(второй закон Ньютона)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a</a:t>
            </a:r>
            <a:r>
              <a:rPr lang="en-US" sz="1600" dirty="0" smtClean="0"/>
              <a:t>1</a:t>
            </a:r>
            <a:r>
              <a:rPr lang="en-US" dirty="0" smtClean="0"/>
              <a:t> = 4</a:t>
            </a:r>
            <a:r>
              <a:rPr lang="ru-RU" dirty="0" smtClean="0"/>
              <a:t>м/с</a:t>
            </a:r>
            <a:r>
              <a:rPr lang="ru-RU" dirty="0" smtClean="0">
                <a:latin typeface="Calibri"/>
              </a:rPr>
              <a:t>²</a:t>
            </a:r>
            <a:r>
              <a:rPr lang="en-US" dirty="0" smtClean="0">
                <a:latin typeface="Calibri"/>
              </a:rPr>
              <a:t>      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endParaRPr lang="ru-RU" dirty="0" smtClean="0">
              <a:latin typeface="Calibri"/>
            </a:endParaRPr>
          </a:p>
          <a:p>
            <a:pPr>
              <a:buNone/>
            </a:pPr>
            <a:r>
              <a:rPr lang="ru-RU" dirty="0" smtClean="0">
                <a:latin typeface="Calibri"/>
              </a:rPr>
              <a:t>    </a:t>
            </a:r>
            <a:r>
              <a:rPr lang="en-US" dirty="0" smtClean="0">
                <a:latin typeface="Calibri"/>
              </a:rPr>
              <a:t>m</a:t>
            </a:r>
            <a:r>
              <a:rPr lang="en-US" sz="1600" dirty="0" smtClean="0">
                <a:latin typeface="Calibri"/>
              </a:rPr>
              <a:t>2</a:t>
            </a:r>
            <a:r>
              <a:rPr lang="en-US" dirty="0" smtClean="0">
                <a:latin typeface="Calibri"/>
              </a:rPr>
              <a:t> = 10</a:t>
            </a:r>
            <a:r>
              <a:rPr lang="ru-RU" dirty="0" smtClean="0">
                <a:latin typeface="Calibri"/>
              </a:rPr>
              <a:t>кг         </a:t>
            </a:r>
            <a:endParaRPr lang="en-US" dirty="0" smtClean="0">
              <a:latin typeface="Calibri"/>
            </a:endParaRPr>
          </a:p>
          <a:p>
            <a:pPr>
              <a:buNone/>
            </a:pPr>
            <a:r>
              <a:rPr lang="en-US" dirty="0" smtClean="0">
                <a:latin typeface="Calibri"/>
              </a:rPr>
              <a:t>    a</a:t>
            </a:r>
            <a:r>
              <a:rPr lang="en-US" sz="1600" dirty="0" smtClean="0">
                <a:latin typeface="Calibri"/>
              </a:rPr>
              <a:t>2</a:t>
            </a:r>
            <a:r>
              <a:rPr lang="en-US" dirty="0" smtClean="0">
                <a:latin typeface="Calibri"/>
              </a:rPr>
              <a:t> - ?</a:t>
            </a:r>
            <a:r>
              <a:rPr lang="ru-RU" dirty="0" smtClean="0">
                <a:latin typeface="Calibri"/>
              </a:rPr>
              <a:t>      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892943" y="3464719"/>
            <a:ext cx="350046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     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</a:t>
            </a:r>
            <a:r>
              <a:rPr lang="ru-RU" sz="1600" dirty="0" smtClean="0"/>
              <a:t>1</a:t>
            </a:r>
            <a:r>
              <a:rPr lang="ru-RU" dirty="0" smtClean="0"/>
              <a:t> = 6кг</a:t>
            </a:r>
            <a:r>
              <a:rPr lang="en-US" dirty="0" smtClean="0"/>
              <a:t>          F = m</a:t>
            </a:r>
            <a:r>
              <a:rPr lang="en-US" sz="1600" dirty="0" smtClean="0"/>
              <a:t>1</a:t>
            </a:r>
            <a:r>
              <a:rPr lang="en-US" dirty="0" smtClean="0"/>
              <a:t> a</a:t>
            </a:r>
            <a:r>
              <a:rPr lang="en-US" sz="1600" dirty="0" smtClean="0"/>
              <a:t>1</a:t>
            </a:r>
            <a:r>
              <a:rPr lang="en-US" dirty="0" smtClean="0"/>
              <a:t>      F = m</a:t>
            </a:r>
            <a:r>
              <a:rPr lang="en-US" sz="1600" dirty="0" smtClean="0"/>
              <a:t>2</a:t>
            </a:r>
            <a:r>
              <a:rPr lang="en-US" dirty="0" smtClean="0"/>
              <a:t> a</a:t>
            </a:r>
            <a:r>
              <a:rPr lang="en-US" sz="16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a</a:t>
            </a:r>
            <a:r>
              <a:rPr lang="en-US" sz="1600" dirty="0" smtClean="0"/>
              <a:t>1</a:t>
            </a:r>
            <a:r>
              <a:rPr lang="en-US" dirty="0" smtClean="0"/>
              <a:t> = 4</a:t>
            </a:r>
            <a:r>
              <a:rPr lang="ru-RU" dirty="0" smtClean="0"/>
              <a:t>м/с</a:t>
            </a:r>
            <a:r>
              <a:rPr lang="ru-RU" dirty="0" smtClean="0">
                <a:latin typeface="Calibri"/>
              </a:rPr>
              <a:t>²</a:t>
            </a:r>
            <a:r>
              <a:rPr lang="en-US" dirty="0" smtClean="0">
                <a:latin typeface="Calibri"/>
              </a:rPr>
              <a:t>      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endParaRPr lang="ru-RU" dirty="0" smtClean="0">
              <a:latin typeface="Calibri"/>
            </a:endParaRPr>
          </a:p>
          <a:p>
            <a:pPr>
              <a:buNone/>
            </a:pPr>
            <a:r>
              <a:rPr lang="ru-RU" dirty="0" smtClean="0">
                <a:latin typeface="Calibri"/>
              </a:rPr>
              <a:t>    </a:t>
            </a:r>
            <a:r>
              <a:rPr lang="en-US" dirty="0" smtClean="0">
                <a:latin typeface="Calibri"/>
              </a:rPr>
              <a:t>m</a:t>
            </a:r>
            <a:r>
              <a:rPr lang="en-US" sz="1600" dirty="0" smtClean="0">
                <a:latin typeface="Calibri"/>
              </a:rPr>
              <a:t>2</a:t>
            </a:r>
            <a:r>
              <a:rPr lang="en-US" dirty="0" smtClean="0">
                <a:latin typeface="Calibri"/>
              </a:rPr>
              <a:t> = 10</a:t>
            </a:r>
            <a:r>
              <a:rPr lang="ru-RU" dirty="0" smtClean="0">
                <a:latin typeface="Calibri"/>
              </a:rPr>
              <a:t>кг         </a:t>
            </a:r>
            <a:endParaRPr lang="en-US" dirty="0" smtClean="0">
              <a:latin typeface="Calibri"/>
            </a:endParaRPr>
          </a:p>
          <a:p>
            <a:pPr>
              <a:buNone/>
            </a:pPr>
            <a:r>
              <a:rPr lang="en-US" dirty="0" smtClean="0">
                <a:latin typeface="Calibri"/>
              </a:rPr>
              <a:t>    a</a:t>
            </a:r>
            <a:r>
              <a:rPr lang="en-US" sz="1600" dirty="0" smtClean="0">
                <a:latin typeface="Calibri"/>
              </a:rPr>
              <a:t>2</a:t>
            </a:r>
            <a:r>
              <a:rPr lang="en-US" dirty="0" smtClean="0">
                <a:latin typeface="Calibri"/>
              </a:rPr>
              <a:t> - ?</a:t>
            </a:r>
            <a:r>
              <a:rPr lang="ru-RU" dirty="0" smtClean="0">
                <a:latin typeface="Calibri"/>
              </a:rPr>
              <a:t>      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892943" y="3464719"/>
            <a:ext cx="350046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     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</a:t>
            </a:r>
            <a:r>
              <a:rPr lang="ru-RU" sz="1600" dirty="0" smtClean="0"/>
              <a:t>1</a:t>
            </a:r>
            <a:r>
              <a:rPr lang="ru-RU" dirty="0" smtClean="0"/>
              <a:t> = 6кг</a:t>
            </a:r>
            <a:r>
              <a:rPr lang="en-US" dirty="0" smtClean="0"/>
              <a:t>          F = m</a:t>
            </a:r>
            <a:r>
              <a:rPr lang="en-US" sz="1600" dirty="0" smtClean="0"/>
              <a:t>1</a:t>
            </a:r>
            <a:r>
              <a:rPr lang="en-US" dirty="0" smtClean="0"/>
              <a:t> a</a:t>
            </a:r>
            <a:r>
              <a:rPr lang="en-US" sz="1600" dirty="0" smtClean="0"/>
              <a:t>1</a:t>
            </a:r>
            <a:r>
              <a:rPr lang="en-US" dirty="0" smtClean="0"/>
              <a:t>      F = m</a:t>
            </a:r>
            <a:r>
              <a:rPr lang="en-US" sz="1600" dirty="0" smtClean="0"/>
              <a:t>2</a:t>
            </a:r>
            <a:r>
              <a:rPr lang="en-US" dirty="0" smtClean="0"/>
              <a:t> a</a:t>
            </a:r>
            <a:r>
              <a:rPr lang="en-US" sz="16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a</a:t>
            </a:r>
            <a:r>
              <a:rPr lang="en-US" sz="1600" dirty="0" smtClean="0"/>
              <a:t>1</a:t>
            </a:r>
            <a:r>
              <a:rPr lang="en-US" dirty="0" smtClean="0"/>
              <a:t> = 4</a:t>
            </a:r>
            <a:r>
              <a:rPr lang="ru-RU" dirty="0" smtClean="0"/>
              <a:t>м/с</a:t>
            </a:r>
            <a:r>
              <a:rPr lang="ru-RU" dirty="0" smtClean="0">
                <a:latin typeface="Calibri"/>
              </a:rPr>
              <a:t>²</a:t>
            </a:r>
            <a:r>
              <a:rPr lang="en-US" dirty="0" smtClean="0">
                <a:latin typeface="Calibri"/>
              </a:rPr>
              <a:t>      </a:t>
            </a:r>
            <a:r>
              <a:rPr lang="en-US" dirty="0" smtClean="0"/>
              <a:t> m</a:t>
            </a:r>
            <a:r>
              <a:rPr lang="en-US" sz="1600" dirty="0" smtClean="0"/>
              <a:t>1</a:t>
            </a:r>
            <a:r>
              <a:rPr lang="en-US" dirty="0" smtClean="0"/>
              <a:t> a</a:t>
            </a:r>
            <a:r>
              <a:rPr lang="en-US" sz="1600" dirty="0" smtClean="0"/>
              <a:t>1</a:t>
            </a:r>
            <a:r>
              <a:rPr lang="en-US" dirty="0" smtClean="0"/>
              <a:t> = m</a:t>
            </a:r>
            <a:r>
              <a:rPr lang="en-US" sz="1600" dirty="0" smtClean="0"/>
              <a:t>2</a:t>
            </a:r>
            <a:r>
              <a:rPr lang="en-US" dirty="0" smtClean="0"/>
              <a:t> a</a:t>
            </a:r>
            <a:r>
              <a:rPr lang="en-US" sz="1600" dirty="0" smtClean="0"/>
              <a:t>2   </a:t>
            </a:r>
            <a:r>
              <a:rPr lang="en-US" dirty="0" smtClean="0"/>
              <a:t>    </a:t>
            </a:r>
            <a:r>
              <a:rPr lang="en-US" dirty="0" err="1" smtClean="0"/>
              <a:t>a</a:t>
            </a:r>
            <a:r>
              <a:rPr lang="en-US" sz="1600" dirty="0" err="1" smtClean="0"/>
              <a:t>2</a:t>
            </a:r>
            <a:r>
              <a:rPr lang="en-US" dirty="0" smtClean="0"/>
              <a:t> = m</a:t>
            </a:r>
            <a:r>
              <a:rPr lang="en-US" sz="1600" dirty="0" smtClean="0"/>
              <a:t>1</a:t>
            </a:r>
            <a:r>
              <a:rPr lang="en-US" dirty="0" smtClean="0"/>
              <a:t>a</a:t>
            </a:r>
            <a:r>
              <a:rPr lang="en-US" sz="1600" dirty="0" smtClean="0"/>
              <a:t>1</a:t>
            </a:r>
            <a:r>
              <a:rPr lang="en-US" dirty="0" smtClean="0"/>
              <a:t>/m</a:t>
            </a:r>
            <a:r>
              <a:rPr lang="en-US" sz="1600" dirty="0" smtClean="0"/>
              <a:t>2</a:t>
            </a:r>
            <a:endParaRPr lang="ru-RU" dirty="0" smtClean="0">
              <a:latin typeface="Calibri"/>
            </a:endParaRPr>
          </a:p>
          <a:p>
            <a:pPr>
              <a:buNone/>
            </a:pPr>
            <a:r>
              <a:rPr lang="ru-RU" dirty="0" smtClean="0">
                <a:latin typeface="Calibri"/>
              </a:rPr>
              <a:t>    </a:t>
            </a:r>
            <a:r>
              <a:rPr lang="en-US" dirty="0" smtClean="0">
                <a:latin typeface="Calibri"/>
              </a:rPr>
              <a:t>m</a:t>
            </a:r>
            <a:r>
              <a:rPr lang="en-US" sz="1600" dirty="0" smtClean="0">
                <a:latin typeface="Calibri"/>
              </a:rPr>
              <a:t>2</a:t>
            </a:r>
            <a:r>
              <a:rPr lang="en-US" dirty="0" smtClean="0">
                <a:latin typeface="Calibri"/>
              </a:rPr>
              <a:t> = 10</a:t>
            </a:r>
            <a:r>
              <a:rPr lang="ru-RU" dirty="0" smtClean="0">
                <a:latin typeface="Calibri"/>
              </a:rPr>
              <a:t>кг        а</a:t>
            </a:r>
            <a:r>
              <a:rPr lang="ru-RU" sz="1600" dirty="0" smtClean="0">
                <a:latin typeface="Calibri"/>
              </a:rPr>
              <a:t>2</a:t>
            </a:r>
            <a:r>
              <a:rPr lang="ru-RU" dirty="0" smtClean="0">
                <a:latin typeface="Calibri"/>
              </a:rPr>
              <a:t> = 6</a:t>
            </a:r>
            <a:r>
              <a:rPr lang="ru-RU" dirty="0" smtClean="0">
                <a:latin typeface="Times New Roman"/>
                <a:cs typeface="Times New Roman"/>
              </a:rPr>
              <a:t>·4:10 = 2,4м/с</a:t>
            </a:r>
            <a:r>
              <a:rPr lang="ru-RU" dirty="0" smtClean="0">
                <a:latin typeface="Calibri"/>
                <a:cs typeface="Times New Roman"/>
              </a:rPr>
              <a:t>²</a:t>
            </a:r>
            <a:r>
              <a:rPr lang="en-US" dirty="0" smtClean="0">
                <a:latin typeface="Calibri"/>
              </a:rPr>
              <a:t>          </a:t>
            </a:r>
          </a:p>
          <a:p>
            <a:pPr>
              <a:buNone/>
            </a:pPr>
            <a:r>
              <a:rPr lang="en-US" dirty="0" smtClean="0">
                <a:latin typeface="Calibri"/>
              </a:rPr>
              <a:t>    a</a:t>
            </a:r>
            <a:r>
              <a:rPr lang="en-US" sz="1600" dirty="0" smtClean="0">
                <a:latin typeface="Calibri"/>
              </a:rPr>
              <a:t>2</a:t>
            </a:r>
            <a:r>
              <a:rPr lang="en-US" dirty="0" smtClean="0">
                <a:latin typeface="Calibri"/>
              </a:rPr>
              <a:t> - ?</a:t>
            </a:r>
            <a:r>
              <a:rPr lang="ru-RU" dirty="0" smtClean="0">
                <a:latin typeface="Calibri"/>
              </a:rPr>
              <a:t>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Calibri"/>
              </a:rPr>
              <a:t>                                    Ответ: 2,4м/с²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  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892943" y="3464719"/>
            <a:ext cx="350046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6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Тело массой  </a:t>
            </a:r>
            <a:r>
              <a:rPr lang="ru-RU" sz="4000" b="1" i="1" dirty="0" smtClean="0">
                <a:solidFill>
                  <a:srgbClr val="7030A0"/>
                </a:solidFill>
              </a:rPr>
              <a:t>5кг</a:t>
            </a:r>
            <a:r>
              <a:rPr lang="ru-RU" sz="4000" i="1" dirty="0" smtClean="0"/>
              <a:t> имело начальную скорость </a:t>
            </a:r>
            <a:r>
              <a:rPr lang="ru-RU" sz="4000" b="1" i="1" dirty="0" smtClean="0">
                <a:solidFill>
                  <a:srgbClr val="7030A0"/>
                </a:solidFill>
              </a:rPr>
              <a:t>10м/с</a:t>
            </a:r>
            <a:r>
              <a:rPr lang="ru-RU" sz="4000" i="1" dirty="0" smtClean="0"/>
              <a:t>. Какая </a:t>
            </a:r>
            <a:r>
              <a:rPr lang="ru-RU" sz="4000" b="1" i="1" dirty="0" smtClean="0">
                <a:solidFill>
                  <a:srgbClr val="00B050"/>
                </a:solidFill>
              </a:rPr>
              <a:t>скорость</a:t>
            </a:r>
            <a:r>
              <a:rPr lang="ru-RU" sz="4000" i="1" dirty="0" smtClean="0"/>
              <a:t> будет у этого тела, если в течении </a:t>
            </a:r>
            <a:r>
              <a:rPr lang="ru-RU" sz="4000" b="1" i="1" dirty="0" smtClean="0">
                <a:solidFill>
                  <a:srgbClr val="7030A0"/>
                </a:solidFill>
              </a:rPr>
              <a:t>6с</a:t>
            </a:r>
            <a:r>
              <a:rPr lang="ru-RU" sz="4000" i="1" dirty="0" smtClean="0"/>
              <a:t> на него действует в направлении движения сила </a:t>
            </a:r>
            <a:r>
              <a:rPr lang="ru-RU" sz="4000" b="1" i="1" dirty="0" smtClean="0">
                <a:solidFill>
                  <a:srgbClr val="7030A0"/>
                </a:solidFill>
              </a:rPr>
              <a:t>10Н</a:t>
            </a:r>
            <a:r>
              <a:rPr lang="ru-RU" sz="4000" i="1" dirty="0" smtClean="0"/>
              <a:t>?</a:t>
            </a:r>
            <a:endParaRPr lang="ru-RU" sz="4000" i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6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 = 5</a:t>
            </a:r>
            <a:r>
              <a:rPr lang="ru-RU" dirty="0" smtClean="0"/>
              <a:t>кг</a:t>
            </a:r>
            <a:r>
              <a:rPr lang="en-US" dirty="0" smtClean="0"/>
              <a:t>         </a:t>
            </a:r>
            <a:r>
              <a:rPr lang="ru-RU" dirty="0" smtClean="0"/>
              <a:t>(второй закон Ньютона + РУД)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v</a:t>
            </a:r>
            <a:r>
              <a:rPr lang="en-US" sz="1600" dirty="0" smtClean="0"/>
              <a:t>0</a:t>
            </a:r>
            <a:r>
              <a:rPr lang="en-US" dirty="0" smtClean="0"/>
              <a:t> = 10</a:t>
            </a:r>
            <a:r>
              <a:rPr lang="ru-RU" dirty="0" smtClean="0"/>
              <a:t>м/с</a:t>
            </a:r>
            <a:r>
              <a:rPr lang="en-US" dirty="0" smtClean="0"/>
              <a:t>     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t = 6c              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F = 10H</a:t>
            </a:r>
            <a:r>
              <a:rPr lang="ru-RU" dirty="0" smtClean="0"/>
              <a:t>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v - ?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678629" y="3821909"/>
            <a:ext cx="392909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6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 = 5</a:t>
            </a:r>
            <a:r>
              <a:rPr lang="ru-RU" dirty="0" smtClean="0"/>
              <a:t>кг</a:t>
            </a:r>
            <a:r>
              <a:rPr lang="en-US" dirty="0" smtClean="0"/>
              <a:t>          v = v</a:t>
            </a:r>
            <a:r>
              <a:rPr lang="en-US" sz="1600" dirty="0" smtClean="0"/>
              <a:t>0</a:t>
            </a:r>
            <a:r>
              <a:rPr lang="en-US" dirty="0" smtClean="0"/>
              <a:t> + at     a = F/m</a:t>
            </a:r>
          </a:p>
          <a:p>
            <a:pPr>
              <a:buNone/>
            </a:pPr>
            <a:r>
              <a:rPr lang="en-US" dirty="0" smtClean="0"/>
              <a:t>   v</a:t>
            </a:r>
            <a:r>
              <a:rPr lang="en-US" sz="1600" dirty="0" smtClean="0"/>
              <a:t>0</a:t>
            </a:r>
            <a:r>
              <a:rPr lang="en-US" dirty="0" smtClean="0"/>
              <a:t> = 10</a:t>
            </a:r>
            <a:r>
              <a:rPr lang="ru-RU" dirty="0" smtClean="0"/>
              <a:t>м/с</a:t>
            </a:r>
            <a:r>
              <a:rPr lang="en-US" dirty="0" smtClean="0"/>
              <a:t>     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t = 6c              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F = 10H</a:t>
            </a:r>
            <a:r>
              <a:rPr lang="ru-RU" dirty="0" smtClean="0"/>
              <a:t>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v - ?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678629" y="3821909"/>
            <a:ext cx="392909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6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 = 5</a:t>
            </a:r>
            <a:r>
              <a:rPr lang="ru-RU" dirty="0" smtClean="0"/>
              <a:t>кг</a:t>
            </a:r>
            <a:r>
              <a:rPr lang="en-US" dirty="0" smtClean="0"/>
              <a:t>          v = v</a:t>
            </a:r>
            <a:r>
              <a:rPr lang="en-US" sz="1600" dirty="0" smtClean="0"/>
              <a:t>0</a:t>
            </a:r>
            <a:r>
              <a:rPr lang="en-US" dirty="0" smtClean="0"/>
              <a:t> + at     a = F/m</a:t>
            </a:r>
          </a:p>
          <a:p>
            <a:pPr>
              <a:buNone/>
            </a:pPr>
            <a:r>
              <a:rPr lang="en-US" dirty="0" smtClean="0"/>
              <a:t>   v</a:t>
            </a:r>
            <a:r>
              <a:rPr lang="en-US" sz="1600" dirty="0" smtClean="0"/>
              <a:t>0</a:t>
            </a:r>
            <a:r>
              <a:rPr lang="en-US" dirty="0" smtClean="0"/>
              <a:t> = 10</a:t>
            </a:r>
            <a:r>
              <a:rPr lang="ru-RU" dirty="0" smtClean="0"/>
              <a:t>м/с</a:t>
            </a:r>
            <a:r>
              <a:rPr lang="en-US" dirty="0" smtClean="0"/>
              <a:t>     a = 10:5 = 2</a:t>
            </a:r>
            <a:r>
              <a:rPr lang="ru-RU" dirty="0" smtClean="0"/>
              <a:t> м/с</a:t>
            </a:r>
            <a:r>
              <a:rPr lang="ru-RU" dirty="0" smtClean="0">
                <a:latin typeface="Calibri"/>
              </a:rPr>
              <a:t>²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t = 6c              v = 10 + 2</a:t>
            </a:r>
            <a:r>
              <a:rPr lang="en-US" dirty="0" smtClean="0">
                <a:cs typeface="Times New Roman"/>
              </a:rPr>
              <a:t>·6 = 22</a:t>
            </a:r>
            <a:r>
              <a:rPr lang="ru-RU" dirty="0" smtClean="0">
                <a:cs typeface="Times New Roman"/>
              </a:rPr>
              <a:t> м/с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F = 10H</a:t>
            </a:r>
            <a:r>
              <a:rPr lang="ru-RU" dirty="0" smtClean="0"/>
              <a:t>           </a:t>
            </a:r>
            <a:r>
              <a:rPr lang="ru-RU" dirty="0" smtClean="0">
                <a:solidFill>
                  <a:srgbClr val="FF0000"/>
                </a:solidFill>
              </a:rPr>
              <a:t>Ответ: 22 м/с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    v - ?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678629" y="3821909"/>
            <a:ext cx="392909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СИ                       Решение</a:t>
            </a:r>
          </a:p>
          <a:p>
            <a:pPr>
              <a:buNone/>
            </a:pPr>
            <a:r>
              <a:rPr lang="en-US" dirty="0" smtClean="0"/>
              <a:t>   F = 500H</a:t>
            </a:r>
            <a:r>
              <a:rPr lang="ru-RU" dirty="0" smtClean="0"/>
              <a:t>      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x = 2</a:t>
            </a:r>
            <a:r>
              <a:rPr lang="ru-RU" dirty="0" smtClean="0"/>
              <a:t>см    0,02м</a:t>
            </a:r>
            <a:r>
              <a:rPr lang="en-US" dirty="0" smtClean="0"/>
              <a:t>     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k - ?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428596" y="3643314"/>
            <a:ext cx="385765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1572398" y="3642520"/>
            <a:ext cx="385765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7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Рассчитайте </a:t>
            </a:r>
            <a:r>
              <a:rPr lang="ru-RU" sz="4000" b="1" i="1" dirty="0" smtClean="0">
                <a:solidFill>
                  <a:srgbClr val="00B050"/>
                </a:solidFill>
              </a:rPr>
              <a:t>коэффициент трения </a:t>
            </a:r>
            <a:r>
              <a:rPr lang="ru-RU" sz="4000" i="1" dirty="0" smtClean="0"/>
              <a:t>скольжения, если сила трения бруска массой </a:t>
            </a:r>
            <a:r>
              <a:rPr lang="ru-RU" sz="4000" b="1" i="1" dirty="0" smtClean="0">
                <a:solidFill>
                  <a:srgbClr val="7030A0"/>
                </a:solidFill>
              </a:rPr>
              <a:t>300г </a:t>
            </a:r>
            <a:r>
              <a:rPr lang="ru-RU" sz="4000" i="1" dirty="0" smtClean="0"/>
              <a:t>о горизонтальную поверхность равна </a:t>
            </a:r>
            <a:r>
              <a:rPr lang="ru-RU" sz="4000" b="1" i="1" dirty="0" smtClean="0">
                <a:solidFill>
                  <a:srgbClr val="7030A0"/>
                </a:solidFill>
              </a:rPr>
              <a:t>0,06Н</a:t>
            </a:r>
            <a:r>
              <a:rPr lang="ru-RU" sz="4000" i="1" dirty="0" smtClean="0"/>
              <a:t>.</a:t>
            </a:r>
            <a:endParaRPr lang="ru-RU" sz="4000" i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7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 СИ                    Решение                 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m = 300</a:t>
            </a:r>
            <a:r>
              <a:rPr lang="ru-RU" dirty="0" smtClean="0"/>
              <a:t>г     = 0,3кг   Сила трения:   </a:t>
            </a:r>
            <a:r>
              <a:rPr lang="en-US" dirty="0" smtClean="0"/>
              <a:t>  </a:t>
            </a:r>
            <a:r>
              <a:rPr lang="ru-RU" dirty="0" smtClean="0"/>
              <a:t>     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F</a:t>
            </a:r>
            <a:r>
              <a:rPr lang="en-US" sz="1600" dirty="0" smtClean="0"/>
              <a:t>TP</a:t>
            </a:r>
            <a:r>
              <a:rPr lang="en-US" dirty="0" smtClean="0"/>
              <a:t> = 0,06H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dirty="0" smtClean="0">
                <a:latin typeface="Times New Roman"/>
                <a:cs typeface="Times New Roman"/>
              </a:rPr>
              <a:t> - ?                                    </a:t>
            </a:r>
            <a:r>
              <a:rPr lang="ru-RU" dirty="0" smtClean="0">
                <a:latin typeface="Times New Roman"/>
                <a:cs typeface="Times New Roman"/>
              </a:rPr>
              <a:t>       </a:t>
            </a:r>
          </a:p>
          <a:p>
            <a:pPr>
              <a:buNone/>
            </a:pPr>
            <a:r>
              <a:rPr lang="ru-RU" dirty="0" smtClean="0">
                <a:latin typeface="Times New Roman"/>
                <a:cs typeface="Times New Roman"/>
              </a:rPr>
              <a:t>                                        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1000100" y="3429000"/>
            <a:ext cx="3500462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2393141" y="3393281"/>
            <a:ext cx="3429024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7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 СИ                    Решение                 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m = 300</a:t>
            </a:r>
            <a:r>
              <a:rPr lang="ru-RU" dirty="0" smtClean="0"/>
              <a:t>г     = 0,3кг      </a:t>
            </a:r>
            <a:r>
              <a:rPr lang="en-US" dirty="0" smtClean="0"/>
              <a:t>  </a:t>
            </a:r>
            <a:r>
              <a:rPr lang="ru-RU" dirty="0" smtClean="0"/>
              <a:t>     </a:t>
            </a:r>
            <a:r>
              <a:rPr lang="en-US" dirty="0" smtClean="0"/>
              <a:t> F</a:t>
            </a:r>
            <a:r>
              <a:rPr lang="en-US" sz="1600" dirty="0" smtClean="0"/>
              <a:t>TP</a:t>
            </a:r>
            <a:r>
              <a:rPr lang="en-US" dirty="0" smtClean="0"/>
              <a:t> = 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dirty="0" smtClean="0">
                <a:latin typeface="Times New Roman"/>
                <a:cs typeface="Times New Roman"/>
              </a:rPr>
              <a:t>mg     </a:t>
            </a:r>
            <a:r>
              <a:rPr lang="ru-RU" dirty="0" smtClean="0"/>
              <a:t>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F</a:t>
            </a:r>
            <a:r>
              <a:rPr lang="en-US" sz="1600" dirty="0" smtClean="0"/>
              <a:t>TP</a:t>
            </a:r>
            <a:r>
              <a:rPr lang="en-US" dirty="0" smtClean="0"/>
              <a:t> = 0,06H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dirty="0" smtClean="0">
                <a:latin typeface="Times New Roman"/>
                <a:cs typeface="Times New Roman"/>
              </a:rPr>
              <a:t> - ?                                    </a:t>
            </a:r>
            <a:r>
              <a:rPr lang="ru-RU" dirty="0" smtClean="0">
                <a:latin typeface="Times New Roman"/>
                <a:cs typeface="Times New Roman"/>
              </a:rPr>
              <a:t>       </a:t>
            </a:r>
          </a:p>
          <a:p>
            <a:pPr>
              <a:buNone/>
            </a:pPr>
            <a:r>
              <a:rPr lang="ru-RU" dirty="0" smtClean="0">
                <a:latin typeface="Times New Roman"/>
                <a:cs typeface="Times New Roman"/>
              </a:rPr>
              <a:t>                                        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1000100" y="3429000"/>
            <a:ext cx="3500462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072066" y="2857496"/>
          <a:ext cx="1428760" cy="1122597"/>
        </p:xfrm>
        <a:graphic>
          <a:graphicData uri="http://schemas.openxmlformats.org/presentationml/2006/ole">
            <p:oleObj spid="_x0000_s33794" name="Equation" r:id="rId3" imgW="533160" imgH="419040" progId="Equation.3">
              <p:embed/>
            </p:oleObj>
          </a:graphicData>
        </a:graphic>
      </p:graphicFrame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2393141" y="3393281"/>
            <a:ext cx="3429024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7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 СИ                    Решение                 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m = 300</a:t>
            </a:r>
            <a:r>
              <a:rPr lang="ru-RU" dirty="0" smtClean="0"/>
              <a:t>г     = 0,3кг      </a:t>
            </a:r>
            <a:r>
              <a:rPr lang="en-US" dirty="0" smtClean="0"/>
              <a:t>  </a:t>
            </a:r>
            <a:r>
              <a:rPr lang="ru-RU" dirty="0" smtClean="0"/>
              <a:t>     </a:t>
            </a:r>
            <a:r>
              <a:rPr lang="en-US" dirty="0" smtClean="0"/>
              <a:t> F</a:t>
            </a:r>
            <a:r>
              <a:rPr lang="en-US" sz="1600" dirty="0" smtClean="0"/>
              <a:t>TP</a:t>
            </a:r>
            <a:r>
              <a:rPr lang="en-US" dirty="0" smtClean="0"/>
              <a:t> = 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dirty="0" smtClean="0">
                <a:latin typeface="Times New Roman"/>
                <a:cs typeface="Times New Roman"/>
              </a:rPr>
              <a:t>mg     </a:t>
            </a:r>
            <a:r>
              <a:rPr lang="ru-RU" dirty="0" smtClean="0"/>
              <a:t>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F</a:t>
            </a:r>
            <a:r>
              <a:rPr lang="en-US" sz="1600" dirty="0" smtClean="0"/>
              <a:t>TP</a:t>
            </a:r>
            <a:r>
              <a:rPr lang="en-US" dirty="0" smtClean="0"/>
              <a:t> = 0,06H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dirty="0" smtClean="0">
                <a:latin typeface="Times New Roman"/>
                <a:cs typeface="Times New Roman"/>
              </a:rPr>
              <a:t> - ?                                    </a:t>
            </a:r>
            <a:r>
              <a:rPr lang="ru-RU" dirty="0" smtClean="0">
                <a:latin typeface="Times New Roman"/>
                <a:cs typeface="Times New Roman"/>
              </a:rPr>
              <a:t>       </a:t>
            </a:r>
          </a:p>
          <a:p>
            <a:pPr>
              <a:buNone/>
            </a:pPr>
            <a:r>
              <a:rPr lang="ru-RU" dirty="0" smtClean="0">
                <a:latin typeface="Times New Roman"/>
                <a:cs typeface="Times New Roman"/>
              </a:rPr>
              <a:t>                                        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dirty="0" smtClean="0">
                <a:latin typeface="Times New Roman"/>
                <a:cs typeface="Times New Roman"/>
              </a:rPr>
              <a:t> = 0</a:t>
            </a:r>
            <a:r>
              <a:rPr lang="ru-RU" dirty="0" smtClean="0">
                <a:latin typeface="Times New Roman"/>
                <a:cs typeface="Times New Roman"/>
              </a:rPr>
              <a:t>,06:(0,3·10) = 0,02</a:t>
            </a:r>
          </a:p>
          <a:p>
            <a:pPr>
              <a:buNone/>
            </a:pPr>
            <a:r>
              <a:rPr lang="ru-RU" dirty="0" smtClean="0">
                <a:latin typeface="Times New Roman"/>
                <a:cs typeface="Times New Roman"/>
              </a:rPr>
              <a:t>                                      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Ответ: 0,02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1000100" y="3429000"/>
            <a:ext cx="3500462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072066" y="2857496"/>
          <a:ext cx="1428760" cy="1122597"/>
        </p:xfrm>
        <a:graphic>
          <a:graphicData uri="http://schemas.openxmlformats.org/presentationml/2006/ole">
            <p:oleObj spid="_x0000_s34818" name="Equation" r:id="rId3" imgW="533160" imgH="419040" progId="Equation.3">
              <p:embed/>
            </p:oleObj>
          </a:graphicData>
        </a:graphic>
      </p:graphicFrame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2393141" y="3393281"/>
            <a:ext cx="3429024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8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Снаряд массой </a:t>
            </a:r>
            <a:r>
              <a:rPr lang="ru-RU" sz="4000" b="1" i="1" dirty="0" smtClean="0">
                <a:solidFill>
                  <a:srgbClr val="7030A0"/>
                </a:solidFill>
              </a:rPr>
              <a:t>12кг</a:t>
            </a:r>
            <a:r>
              <a:rPr lang="ru-RU" sz="4000" i="1" dirty="0" smtClean="0"/>
              <a:t> при выстреле приобретает скорость </a:t>
            </a:r>
            <a:r>
              <a:rPr lang="ru-RU" sz="4000" b="1" i="1" dirty="0" smtClean="0">
                <a:solidFill>
                  <a:srgbClr val="7030A0"/>
                </a:solidFill>
              </a:rPr>
              <a:t>750м/с</a:t>
            </a:r>
            <a:r>
              <a:rPr lang="ru-RU" sz="4000" i="1" dirty="0" smtClean="0"/>
              <a:t>. Найдите </a:t>
            </a:r>
            <a:r>
              <a:rPr lang="ru-RU" sz="4000" b="1" i="1" dirty="0" smtClean="0">
                <a:solidFill>
                  <a:srgbClr val="00B050"/>
                </a:solidFill>
              </a:rPr>
              <a:t>силу</a:t>
            </a:r>
            <a:r>
              <a:rPr lang="ru-RU" sz="4000" i="1" dirty="0" smtClean="0"/>
              <a:t>, с которой пороховые газы давят на снаряд , если длина ствола орудия </a:t>
            </a:r>
            <a:r>
              <a:rPr lang="ru-RU" sz="4000" b="1" i="1" dirty="0" smtClean="0">
                <a:solidFill>
                  <a:srgbClr val="7030A0"/>
                </a:solidFill>
              </a:rPr>
              <a:t>1,5м</a:t>
            </a:r>
            <a:r>
              <a:rPr lang="ru-RU" sz="4000" i="1" dirty="0" smtClean="0"/>
              <a:t>. Движение равноускоренное. </a:t>
            </a:r>
            <a:endParaRPr lang="ru-RU" sz="4000" i="1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8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 = 12</a:t>
            </a:r>
            <a:r>
              <a:rPr lang="ru-RU" dirty="0" smtClean="0"/>
              <a:t>кг</a:t>
            </a:r>
            <a:r>
              <a:rPr lang="en-US" dirty="0" smtClean="0"/>
              <a:t> </a:t>
            </a:r>
            <a:r>
              <a:rPr lang="ru-RU" dirty="0" smtClean="0"/>
              <a:t>        (второй закон Ньютона + РУД)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v = 750</a:t>
            </a:r>
            <a:r>
              <a:rPr lang="ru-RU" dirty="0" smtClean="0"/>
              <a:t>м/с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s = 1,5</a:t>
            </a:r>
            <a:r>
              <a:rPr lang="ru-RU" dirty="0" smtClean="0"/>
              <a:t>м</a:t>
            </a:r>
            <a:r>
              <a:rPr lang="en-US" dirty="0" smtClean="0"/>
              <a:t>             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F - ?                    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142976" y="3429000"/>
            <a:ext cx="342902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8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 = 12</a:t>
            </a:r>
            <a:r>
              <a:rPr lang="ru-RU" dirty="0" smtClean="0"/>
              <a:t>кг</a:t>
            </a:r>
            <a:r>
              <a:rPr lang="en-US" dirty="0" smtClean="0"/>
              <a:t>             F = ma</a:t>
            </a:r>
          </a:p>
          <a:p>
            <a:pPr>
              <a:buNone/>
            </a:pPr>
            <a:r>
              <a:rPr lang="en-US" dirty="0" smtClean="0"/>
              <a:t>    v = 750</a:t>
            </a:r>
            <a:r>
              <a:rPr lang="ru-RU" dirty="0" smtClean="0"/>
              <a:t>м/с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s = 1,5</a:t>
            </a:r>
            <a:r>
              <a:rPr lang="ru-RU" dirty="0" smtClean="0"/>
              <a:t>м</a:t>
            </a:r>
            <a:r>
              <a:rPr lang="en-US" dirty="0" smtClean="0"/>
              <a:t>             </a:t>
            </a:r>
          </a:p>
          <a:p>
            <a:pPr>
              <a:buNone/>
            </a:pPr>
            <a:r>
              <a:rPr lang="en-US" dirty="0" smtClean="0"/>
              <a:t>    F - ?                    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142976" y="3429000"/>
            <a:ext cx="342902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643570" y="2071678"/>
          <a:ext cx="2060878" cy="1214446"/>
        </p:xfrm>
        <a:graphic>
          <a:graphicData uri="http://schemas.openxmlformats.org/presentationml/2006/ole">
            <p:oleObj spid="_x0000_s35842" name="Equation" r:id="rId3" imgW="71100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8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 = 12</a:t>
            </a:r>
            <a:r>
              <a:rPr lang="ru-RU" dirty="0" smtClean="0"/>
              <a:t>кг</a:t>
            </a:r>
            <a:r>
              <a:rPr lang="en-US" dirty="0" smtClean="0"/>
              <a:t>             F = ma</a:t>
            </a:r>
          </a:p>
          <a:p>
            <a:pPr>
              <a:buNone/>
            </a:pPr>
            <a:r>
              <a:rPr lang="en-US" dirty="0" smtClean="0"/>
              <a:t>    v = 750</a:t>
            </a:r>
            <a:r>
              <a:rPr lang="ru-RU" dirty="0" smtClean="0"/>
              <a:t>м/с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s = 1,5</a:t>
            </a:r>
            <a:r>
              <a:rPr lang="ru-RU" dirty="0" smtClean="0"/>
              <a:t>м</a:t>
            </a:r>
            <a:r>
              <a:rPr lang="en-US" dirty="0" smtClean="0"/>
              <a:t>             a = 750</a:t>
            </a:r>
            <a:r>
              <a:rPr lang="en-US" dirty="0" smtClean="0">
                <a:latin typeface="Calibri"/>
              </a:rPr>
              <a:t>²</a:t>
            </a:r>
            <a:r>
              <a:rPr lang="en-US" dirty="0" smtClean="0">
                <a:latin typeface="Times New Roman"/>
                <a:cs typeface="Times New Roman"/>
              </a:rPr>
              <a:t>/2·1,5 = 187500</a:t>
            </a:r>
            <a:r>
              <a:rPr lang="ru-RU" dirty="0" smtClean="0">
                <a:latin typeface="Times New Roman"/>
                <a:cs typeface="Times New Roman"/>
              </a:rPr>
              <a:t>м/с</a:t>
            </a:r>
            <a:r>
              <a:rPr lang="ru-RU" dirty="0" smtClean="0">
                <a:latin typeface="Calibri"/>
                <a:cs typeface="Times New Roman"/>
              </a:rPr>
              <a:t>²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F - ?                    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142976" y="3429000"/>
            <a:ext cx="342902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643570" y="2071678"/>
          <a:ext cx="2060878" cy="1214446"/>
        </p:xfrm>
        <a:graphic>
          <a:graphicData uri="http://schemas.openxmlformats.org/presentationml/2006/ole">
            <p:oleObj spid="_x0000_s36866" name="Equation" r:id="rId3" imgW="71100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8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 = 12</a:t>
            </a:r>
            <a:r>
              <a:rPr lang="ru-RU" dirty="0" smtClean="0"/>
              <a:t>кг</a:t>
            </a:r>
            <a:r>
              <a:rPr lang="en-US" dirty="0" smtClean="0"/>
              <a:t>             F = ma</a:t>
            </a:r>
          </a:p>
          <a:p>
            <a:pPr>
              <a:buNone/>
            </a:pPr>
            <a:r>
              <a:rPr lang="en-US" dirty="0" smtClean="0"/>
              <a:t>    v = 750</a:t>
            </a:r>
            <a:r>
              <a:rPr lang="ru-RU" dirty="0" smtClean="0"/>
              <a:t>м/с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s = 1,5</a:t>
            </a:r>
            <a:r>
              <a:rPr lang="ru-RU" dirty="0" smtClean="0"/>
              <a:t>м</a:t>
            </a:r>
            <a:r>
              <a:rPr lang="en-US" dirty="0" smtClean="0"/>
              <a:t>             a = 750</a:t>
            </a:r>
            <a:r>
              <a:rPr lang="en-US" dirty="0" smtClean="0">
                <a:latin typeface="Calibri"/>
              </a:rPr>
              <a:t>²</a:t>
            </a:r>
            <a:r>
              <a:rPr lang="en-US" dirty="0" smtClean="0">
                <a:latin typeface="Times New Roman"/>
                <a:cs typeface="Times New Roman"/>
              </a:rPr>
              <a:t>/2·1,5 = 187500</a:t>
            </a:r>
            <a:r>
              <a:rPr lang="ru-RU" dirty="0" smtClean="0">
                <a:latin typeface="Times New Roman"/>
                <a:cs typeface="Times New Roman"/>
              </a:rPr>
              <a:t>м/с</a:t>
            </a:r>
            <a:r>
              <a:rPr lang="ru-RU" dirty="0" smtClean="0">
                <a:latin typeface="Calibri"/>
                <a:cs typeface="Times New Roman"/>
              </a:rPr>
              <a:t>²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F - ?                    F = 187500</a:t>
            </a:r>
            <a:r>
              <a:rPr lang="en-US" dirty="0" smtClean="0">
                <a:latin typeface="Times New Roman"/>
                <a:cs typeface="Times New Roman"/>
              </a:rPr>
              <a:t>·12 = 2250000H</a:t>
            </a:r>
          </a:p>
          <a:p>
            <a:pPr>
              <a:buNone/>
            </a:pPr>
            <a:r>
              <a:rPr lang="en-US" dirty="0" smtClean="0">
                <a:latin typeface="Times New Roman"/>
                <a:cs typeface="Times New Roman"/>
              </a:rPr>
              <a:t>                             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Ответ: 2,25МН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142976" y="3429000"/>
            <a:ext cx="342902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643570" y="2071678"/>
          <a:ext cx="2060878" cy="1214446"/>
        </p:xfrm>
        <a:graphic>
          <a:graphicData uri="http://schemas.openxmlformats.org/presentationml/2006/ole">
            <p:oleObj spid="_x0000_s37890" name="Equation" r:id="rId3" imgW="71100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9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/>
              <a:t>С какой </a:t>
            </a:r>
            <a:r>
              <a:rPr lang="ru-RU" sz="3600" b="1" i="1" dirty="0" smtClean="0">
                <a:solidFill>
                  <a:srgbClr val="00B050"/>
                </a:solidFill>
              </a:rPr>
              <a:t>силой</a:t>
            </a:r>
            <a:r>
              <a:rPr lang="ru-RU" sz="3600" i="1" dirty="0" smtClean="0"/>
              <a:t> давит на дно лифта груз массой </a:t>
            </a:r>
            <a:r>
              <a:rPr lang="ru-RU" sz="3600" b="1" i="1" dirty="0" smtClean="0">
                <a:solidFill>
                  <a:srgbClr val="7030A0"/>
                </a:solidFill>
              </a:rPr>
              <a:t>100кг</a:t>
            </a:r>
            <a:r>
              <a:rPr lang="ru-RU" sz="3600" i="1" dirty="0" smtClean="0"/>
              <a:t>, если лифт</a:t>
            </a:r>
          </a:p>
          <a:p>
            <a:pPr>
              <a:buNone/>
            </a:pPr>
            <a:r>
              <a:rPr lang="ru-RU" sz="3600" i="1" dirty="0" smtClean="0"/>
              <a:t>А) поднимается </a:t>
            </a:r>
            <a:r>
              <a:rPr lang="ru-RU" sz="3600" b="1" i="1" dirty="0" smtClean="0">
                <a:solidFill>
                  <a:srgbClr val="002060"/>
                </a:solidFill>
              </a:rPr>
              <a:t>вверх</a:t>
            </a:r>
            <a:r>
              <a:rPr lang="ru-RU" sz="3600" i="1" dirty="0" smtClean="0"/>
              <a:t> с ускорением </a:t>
            </a:r>
            <a:r>
              <a:rPr lang="ru-RU" sz="3600" b="1" i="1" dirty="0" smtClean="0">
                <a:solidFill>
                  <a:srgbClr val="7030A0"/>
                </a:solidFill>
              </a:rPr>
              <a:t>0,5м/с</a:t>
            </a:r>
            <a:r>
              <a:rPr lang="ru-RU" sz="3600" b="1" i="1" dirty="0" smtClean="0">
                <a:solidFill>
                  <a:srgbClr val="7030A0"/>
                </a:solidFill>
                <a:latin typeface="Calibri"/>
              </a:rPr>
              <a:t>²</a:t>
            </a:r>
          </a:p>
          <a:p>
            <a:pPr>
              <a:buNone/>
            </a:pPr>
            <a:r>
              <a:rPr lang="ru-RU" sz="3600" i="1" dirty="0" smtClean="0">
                <a:latin typeface="Calibri"/>
              </a:rPr>
              <a:t>Б) опускается </a:t>
            </a:r>
            <a:r>
              <a:rPr lang="ru-RU" sz="3600" b="1" i="1" dirty="0" smtClean="0">
                <a:solidFill>
                  <a:srgbClr val="002060"/>
                </a:solidFill>
                <a:latin typeface="Calibri"/>
              </a:rPr>
              <a:t>вниз</a:t>
            </a:r>
            <a:r>
              <a:rPr lang="ru-RU" sz="3600" i="1" dirty="0" smtClean="0">
                <a:latin typeface="Calibri"/>
              </a:rPr>
              <a:t> с ускорением </a:t>
            </a:r>
            <a:r>
              <a:rPr lang="ru-RU" sz="3600" b="1" i="1" dirty="0" smtClean="0">
                <a:solidFill>
                  <a:srgbClr val="7030A0"/>
                </a:solidFill>
                <a:latin typeface="Calibri"/>
              </a:rPr>
              <a:t>0,8м/с²</a:t>
            </a:r>
          </a:p>
          <a:p>
            <a:pPr>
              <a:buNone/>
            </a:pPr>
            <a:r>
              <a:rPr lang="ru-RU" sz="3600" i="1" dirty="0" smtClean="0">
                <a:latin typeface="Calibri"/>
              </a:rPr>
              <a:t>В) движется </a:t>
            </a:r>
            <a:r>
              <a:rPr lang="ru-RU" sz="3600" b="1" i="1" dirty="0" smtClean="0">
                <a:solidFill>
                  <a:srgbClr val="002060"/>
                </a:solidFill>
                <a:latin typeface="Calibri"/>
              </a:rPr>
              <a:t>равномерно</a:t>
            </a:r>
            <a:r>
              <a:rPr lang="ru-RU" sz="3600" i="1" dirty="0" smtClean="0">
                <a:latin typeface="Calibri"/>
              </a:rPr>
              <a:t> со скоростью   </a:t>
            </a:r>
            <a:r>
              <a:rPr lang="ru-RU" sz="3600" b="1" i="1" dirty="0" smtClean="0">
                <a:solidFill>
                  <a:srgbClr val="7030A0"/>
                </a:solidFill>
                <a:latin typeface="Calibri"/>
              </a:rPr>
              <a:t>4м/с.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СИ                       Решение</a:t>
            </a:r>
          </a:p>
          <a:p>
            <a:pPr>
              <a:buNone/>
            </a:pPr>
            <a:r>
              <a:rPr lang="en-US" dirty="0" smtClean="0"/>
              <a:t>   F = 500H</a:t>
            </a:r>
            <a:r>
              <a:rPr lang="ru-RU" dirty="0" smtClean="0"/>
              <a:t>                       (закон Гука)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x = 2</a:t>
            </a:r>
            <a:r>
              <a:rPr lang="ru-RU" dirty="0" smtClean="0"/>
              <a:t>см    0,02м      </a:t>
            </a:r>
            <a:r>
              <a:rPr lang="en-US" dirty="0" smtClean="0"/>
              <a:t> F = kx             k = F/k</a:t>
            </a:r>
          </a:p>
          <a:p>
            <a:pPr>
              <a:buNone/>
            </a:pPr>
            <a:r>
              <a:rPr lang="en-US" dirty="0" smtClean="0"/>
              <a:t>   k - ?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428596" y="3643314"/>
            <a:ext cx="385765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1572398" y="3642520"/>
            <a:ext cx="385765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9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Дано:         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 = 100</a:t>
            </a:r>
            <a:r>
              <a:rPr lang="ru-RU" dirty="0" smtClean="0"/>
              <a:t>кг         Вес тела, движущегося 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a</a:t>
            </a:r>
            <a:r>
              <a:rPr lang="en-US" sz="1600" dirty="0" smtClean="0"/>
              <a:t>1</a:t>
            </a:r>
            <a:r>
              <a:rPr lang="en-US" dirty="0" smtClean="0"/>
              <a:t> = 0,5</a:t>
            </a:r>
            <a:r>
              <a:rPr lang="ru-RU" dirty="0" smtClean="0"/>
              <a:t>м/с</a:t>
            </a:r>
            <a:r>
              <a:rPr lang="ru-RU" dirty="0" smtClean="0">
                <a:latin typeface="Calibri"/>
              </a:rPr>
              <a:t>²             </a:t>
            </a:r>
            <a:r>
              <a:rPr lang="en-US" dirty="0" smtClean="0">
                <a:latin typeface="Calibri"/>
              </a:rPr>
              <a:t> </a:t>
            </a:r>
            <a:r>
              <a:rPr lang="ru-RU" dirty="0" smtClean="0"/>
              <a:t>ускорением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a</a:t>
            </a:r>
            <a:r>
              <a:rPr lang="en-US" sz="1600" dirty="0" smtClean="0"/>
              <a:t>2</a:t>
            </a:r>
            <a:r>
              <a:rPr lang="en-US" dirty="0" smtClean="0"/>
              <a:t> = 0,8</a:t>
            </a:r>
            <a:r>
              <a:rPr lang="ru-RU" dirty="0" smtClean="0"/>
              <a:t>м/с</a:t>
            </a:r>
            <a:r>
              <a:rPr lang="ru-RU" dirty="0" smtClean="0">
                <a:latin typeface="Calibri"/>
              </a:rPr>
              <a:t>²</a:t>
            </a:r>
            <a:r>
              <a:rPr lang="en-US" dirty="0" smtClean="0">
                <a:latin typeface="Calibri"/>
              </a:rPr>
              <a:t>     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P</a:t>
            </a:r>
            <a:r>
              <a:rPr lang="en-US" sz="1600" dirty="0" smtClean="0"/>
              <a:t>1</a:t>
            </a:r>
            <a:r>
              <a:rPr lang="en-US" dirty="0" smtClean="0"/>
              <a:t>, P</a:t>
            </a:r>
            <a:r>
              <a:rPr lang="en-US" sz="1600" dirty="0" smtClean="0"/>
              <a:t>2</a:t>
            </a:r>
            <a:r>
              <a:rPr lang="en-US" dirty="0" smtClean="0"/>
              <a:t>, P</a:t>
            </a:r>
            <a:r>
              <a:rPr lang="en-US" sz="1600" dirty="0" smtClean="0"/>
              <a:t>3</a:t>
            </a:r>
            <a:r>
              <a:rPr lang="en-US" dirty="0" smtClean="0"/>
              <a:t> -?</a:t>
            </a:r>
            <a:r>
              <a:rPr lang="ru-RU" dirty="0" smtClean="0"/>
              <a:t>      </a:t>
            </a:r>
            <a:r>
              <a:rPr lang="en-US" dirty="0" smtClean="0"/>
              <a:t>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857224" y="3857628"/>
            <a:ext cx="428628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9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Дано:         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 = 100</a:t>
            </a:r>
            <a:r>
              <a:rPr lang="ru-RU" dirty="0" smtClean="0"/>
              <a:t>кг                 </a:t>
            </a:r>
            <a:r>
              <a:rPr lang="en-US" dirty="0" smtClean="0"/>
              <a:t>P = m(g </a:t>
            </a:r>
            <a:r>
              <a:rPr lang="en-US" dirty="0" smtClean="0">
                <a:latin typeface="Calibri"/>
              </a:rPr>
              <a:t>± a)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a</a:t>
            </a:r>
            <a:r>
              <a:rPr lang="en-US" sz="1600" dirty="0" smtClean="0"/>
              <a:t>1</a:t>
            </a:r>
            <a:r>
              <a:rPr lang="en-US" dirty="0" smtClean="0"/>
              <a:t> = 0,5</a:t>
            </a:r>
            <a:r>
              <a:rPr lang="ru-RU" dirty="0" smtClean="0"/>
              <a:t>м/с</a:t>
            </a:r>
            <a:r>
              <a:rPr lang="ru-RU" dirty="0" smtClean="0">
                <a:latin typeface="Calibri"/>
              </a:rPr>
              <a:t>²</a:t>
            </a:r>
            <a:r>
              <a:rPr lang="en-US" dirty="0" smtClean="0">
                <a:latin typeface="Calibri"/>
              </a:rPr>
              <a:t>   </a:t>
            </a:r>
            <a:r>
              <a:rPr lang="ru-RU" dirty="0" smtClean="0">
                <a:latin typeface="Calibri"/>
              </a:rPr>
              <a:t>1) движение вверх  </a:t>
            </a:r>
            <a:r>
              <a:rPr lang="en-US" dirty="0" smtClean="0">
                <a:latin typeface="Calibri"/>
              </a:rPr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a</a:t>
            </a:r>
            <a:r>
              <a:rPr lang="en-US" sz="1600" dirty="0" smtClean="0"/>
              <a:t>2</a:t>
            </a:r>
            <a:r>
              <a:rPr lang="en-US" dirty="0" smtClean="0"/>
              <a:t> = 0,8</a:t>
            </a:r>
            <a:r>
              <a:rPr lang="ru-RU" dirty="0" smtClean="0"/>
              <a:t>м/с</a:t>
            </a:r>
            <a:r>
              <a:rPr lang="ru-RU" dirty="0" smtClean="0">
                <a:latin typeface="Calibri"/>
              </a:rPr>
              <a:t>²</a:t>
            </a:r>
            <a:r>
              <a:rPr lang="en-US" dirty="0" smtClean="0">
                <a:latin typeface="Calibri"/>
              </a:rPr>
              <a:t>     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P</a:t>
            </a:r>
            <a:r>
              <a:rPr lang="en-US" sz="1600" dirty="0" smtClean="0"/>
              <a:t>1</a:t>
            </a:r>
            <a:r>
              <a:rPr lang="en-US" dirty="0" smtClean="0"/>
              <a:t>, P</a:t>
            </a:r>
            <a:r>
              <a:rPr lang="en-US" sz="1600" dirty="0" smtClean="0"/>
              <a:t>2</a:t>
            </a:r>
            <a:r>
              <a:rPr lang="en-US" dirty="0" smtClean="0"/>
              <a:t>, P</a:t>
            </a:r>
            <a:r>
              <a:rPr lang="en-US" sz="1600" dirty="0" smtClean="0"/>
              <a:t>3</a:t>
            </a:r>
            <a:r>
              <a:rPr lang="en-US" dirty="0" smtClean="0"/>
              <a:t> -?</a:t>
            </a:r>
            <a:r>
              <a:rPr lang="ru-RU" dirty="0" smtClean="0"/>
              <a:t>      </a:t>
            </a:r>
            <a:r>
              <a:rPr lang="en-US" dirty="0" smtClean="0"/>
              <a:t>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857224" y="3857628"/>
            <a:ext cx="428628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9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Дано:         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 = 100</a:t>
            </a:r>
            <a:r>
              <a:rPr lang="ru-RU" dirty="0" smtClean="0"/>
              <a:t>кг                 </a:t>
            </a:r>
            <a:r>
              <a:rPr lang="en-US" dirty="0" smtClean="0"/>
              <a:t>P = m(g </a:t>
            </a:r>
            <a:r>
              <a:rPr lang="en-US" dirty="0" smtClean="0">
                <a:latin typeface="Calibri"/>
              </a:rPr>
              <a:t>± a)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a</a:t>
            </a:r>
            <a:r>
              <a:rPr lang="en-US" sz="1600" dirty="0" smtClean="0"/>
              <a:t>1</a:t>
            </a:r>
            <a:r>
              <a:rPr lang="en-US" dirty="0" smtClean="0"/>
              <a:t> = 0,5</a:t>
            </a:r>
            <a:r>
              <a:rPr lang="ru-RU" dirty="0" smtClean="0"/>
              <a:t>м/с</a:t>
            </a:r>
            <a:r>
              <a:rPr lang="ru-RU" dirty="0" smtClean="0">
                <a:latin typeface="Calibri"/>
              </a:rPr>
              <a:t>²</a:t>
            </a:r>
            <a:r>
              <a:rPr lang="en-US" dirty="0" smtClean="0">
                <a:latin typeface="Calibri"/>
              </a:rPr>
              <a:t>   </a:t>
            </a:r>
            <a:r>
              <a:rPr lang="ru-RU" dirty="0" smtClean="0">
                <a:latin typeface="Calibri"/>
              </a:rPr>
              <a:t>1) движение вверх  </a:t>
            </a:r>
            <a:r>
              <a:rPr lang="en-US" dirty="0" smtClean="0">
                <a:latin typeface="Calibri"/>
              </a:rPr>
              <a:t>P</a:t>
            </a:r>
            <a:r>
              <a:rPr lang="en-US" sz="1600" dirty="0" smtClean="0">
                <a:latin typeface="Calibri"/>
              </a:rPr>
              <a:t>1</a:t>
            </a:r>
            <a:r>
              <a:rPr lang="en-US" dirty="0" smtClean="0">
                <a:latin typeface="Calibri"/>
              </a:rPr>
              <a:t> = m(g+a</a:t>
            </a:r>
            <a:r>
              <a:rPr lang="en-US" sz="1600" dirty="0" smtClean="0">
                <a:latin typeface="Calibri"/>
              </a:rPr>
              <a:t>1</a:t>
            </a:r>
            <a:r>
              <a:rPr lang="en-US" dirty="0" smtClean="0">
                <a:latin typeface="Calibri"/>
              </a:rPr>
              <a:t>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a</a:t>
            </a:r>
            <a:r>
              <a:rPr lang="en-US" sz="1600" dirty="0" smtClean="0"/>
              <a:t>2</a:t>
            </a:r>
            <a:r>
              <a:rPr lang="en-US" dirty="0" smtClean="0"/>
              <a:t> = 0,8</a:t>
            </a:r>
            <a:r>
              <a:rPr lang="ru-RU" dirty="0" smtClean="0"/>
              <a:t>м/с</a:t>
            </a:r>
            <a:r>
              <a:rPr lang="ru-RU" dirty="0" smtClean="0">
                <a:latin typeface="Calibri"/>
              </a:rPr>
              <a:t>²</a:t>
            </a:r>
            <a:r>
              <a:rPr lang="en-US" dirty="0" smtClean="0">
                <a:latin typeface="Calibri"/>
              </a:rPr>
              <a:t>                </a:t>
            </a:r>
            <a:r>
              <a:rPr lang="ru-RU" dirty="0" smtClean="0">
                <a:latin typeface="Calibri"/>
              </a:rPr>
              <a:t>Р</a:t>
            </a:r>
            <a:r>
              <a:rPr lang="ru-RU" sz="1600" dirty="0" smtClean="0">
                <a:latin typeface="Calibri"/>
              </a:rPr>
              <a:t>1</a:t>
            </a:r>
            <a:r>
              <a:rPr lang="ru-RU" dirty="0" smtClean="0">
                <a:latin typeface="Calibri"/>
              </a:rPr>
              <a:t> = 1050Н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P</a:t>
            </a:r>
            <a:r>
              <a:rPr lang="en-US" sz="1600" dirty="0" smtClean="0"/>
              <a:t>1</a:t>
            </a:r>
            <a:r>
              <a:rPr lang="en-US" dirty="0" smtClean="0"/>
              <a:t>, P</a:t>
            </a:r>
            <a:r>
              <a:rPr lang="en-US" sz="1600" dirty="0" smtClean="0"/>
              <a:t>2</a:t>
            </a:r>
            <a:r>
              <a:rPr lang="en-US" dirty="0" smtClean="0"/>
              <a:t>, P</a:t>
            </a:r>
            <a:r>
              <a:rPr lang="en-US" sz="1600" dirty="0" smtClean="0"/>
              <a:t>3</a:t>
            </a:r>
            <a:r>
              <a:rPr lang="en-US" dirty="0" smtClean="0"/>
              <a:t> -?</a:t>
            </a:r>
            <a:r>
              <a:rPr lang="ru-RU" dirty="0" smtClean="0"/>
              <a:t>      </a:t>
            </a:r>
            <a:r>
              <a:rPr lang="en-US" dirty="0" smtClean="0"/>
              <a:t>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857224" y="3857628"/>
            <a:ext cx="428628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9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Дано:         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 = 100</a:t>
            </a:r>
            <a:r>
              <a:rPr lang="ru-RU" dirty="0" smtClean="0"/>
              <a:t>кг                 </a:t>
            </a:r>
            <a:r>
              <a:rPr lang="en-US" dirty="0" smtClean="0"/>
              <a:t>P = m(g </a:t>
            </a:r>
            <a:r>
              <a:rPr lang="en-US" dirty="0" smtClean="0">
                <a:latin typeface="Calibri"/>
              </a:rPr>
              <a:t>± a)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a</a:t>
            </a:r>
            <a:r>
              <a:rPr lang="en-US" sz="1600" dirty="0" smtClean="0"/>
              <a:t>1</a:t>
            </a:r>
            <a:r>
              <a:rPr lang="en-US" dirty="0" smtClean="0"/>
              <a:t> = 0,5</a:t>
            </a:r>
            <a:r>
              <a:rPr lang="ru-RU" dirty="0" smtClean="0"/>
              <a:t>м/с</a:t>
            </a:r>
            <a:r>
              <a:rPr lang="ru-RU" dirty="0" smtClean="0">
                <a:latin typeface="Calibri"/>
              </a:rPr>
              <a:t>²</a:t>
            </a:r>
            <a:r>
              <a:rPr lang="en-US" dirty="0" smtClean="0">
                <a:latin typeface="Calibri"/>
              </a:rPr>
              <a:t>   </a:t>
            </a:r>
            <a:r>
              <a:rPr lang="ru-RU" dirty="0" smtClean="0">
                <a:latin typeface="Calibri"/>
              </a:rPr>
              <a:t>1) движение вверх  </a:t>
            </a:r>
            <a:r>
              <a:rPr lang="en-US" dirty="0" smtClean="0">
                <a:latin typeface="Calibri"/>
              </a:rPr>
              <a:t>P</a:t>
            </a:r>
            <a:r>
              <a:rPr lang="en-US" sz="1600" dirty="0" smtClean="0">
                <a:latin typeface="Calibri"/>
              </a:rPr>
              <a:t>1</a:t>
            </a:r>
            <a:r>
              <a:rPr lang="en-US" dirty="0" smtClean="0">
                <a:latin typeface="Calibri"/>
              </a:rPr>
              <a:t> = m(g+a</a:t>
            </a:r>
            <a:r>
              <a:rPr lang="en-US" sz="1600" dirty="0" smtClean="0">
                <a:latin typeface="Calibri"/>
              </a:rPr>
              <a:t>1</a:t>
            </a:r>
            <a:r>
              <a:rPr lang="en-US" dirty="0" smtClean="0">
                <a:latin typeface="Calibri"/>
              </a:rPr>
              <a:t>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a</a:t>
            </a:r>
            <a:r>
              <a:rPr lang="en-US" sz="1600" dirty="0" smtClean="0"/>
              <a:t>2</a:t>
            </a:r>
            <a:r>
              <a:rPr lang="en-US" dirty="0" smtClean="0"/>
              <a:t> = 0,8</a:t>
            </a:r>
            <a:r>
              <a:rPr lang="ru-RU" dirty="0" smtClean="0"/>
              <a:t>м/с</a:t>
            </a:r>
            <a:r>
              <a:rPr lang="ru-RU" dirty="0" smtClean="0">
                <a:latin typeface="Calibri"/>
              </a:rPr>
              <a:t>²</a:t>
            </a:r>
            <a:r>
              <a:rPr lang="en-US" dirty="0" smtClean="0">
                <a:latin typeface="Calibri"/>
              </a:rPr>
              <a:t>                </a:t>
            </a:r>
            <a:r>
              <a:rPr lang="ru-RU" dirty="0" smtClean="0">
                <a:latin typeface="Calibri"/>
              </a:rPr>
              <a:t>Р</a:t>
            </a:r>
            <a:r>
              <a:rPr lang="ru-RU" sz="1600" dirty="0" smtClean="0">
                <a:latin typeface="Calibri"/>
              </a:rPr>
              <a:t>1</a:t>
            </a:r>
            <a:r>
              <a:rPr lang="ru-RU" dirty="0" smtClean="0">
                <a:latin typeface="Calibri"/>
              </a:rPr>
              <a:t> = 1050Н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P</a:t>
            </a:r>
            <a:r>
              <a:rPr lang="en-US" sz="1600" dirty="0" smtClean="0"/>
              <a:t>1</a:t>
            </a:r>
            <a:r>
              <a:rPr lang="en-US" dirty="0" smtClean="0"/>
              <a:t>, P</a:t>
            </a:r>
            <a:r>
              <a:rPr lang="en-US" sz="1600" dirty="0" smtClean="0"/>
              <a:t>2</a:t>
            </a:r>
            <a:r>
              <a:rPr lang="en-US" dirty="0" smtClean="0"/>
              <a:t>, P</a:t>
            </a:r>
            <a:r>
              <a:rPr lang="en-US" sz="1600" dirty="0" smtClean="0"/>
              <a:t>3</a:t>
            </a:r>
            <a:r>
              <a:rPr lang="en-US" dirty="0" smtClean="0"/>
              <a:t> -?</a:t>
            </a:r>
            <a:r>
              <a:rPr lang="ru-RU" dirty="0" smtClean="0"/>
              <a:t>      2) движение вниз  </a:t>
            </a:r>
            <a:r>
              <a:rPr lang="en-US" dirty="0" smtClean="0"/>
              <a:t>P</a:t>
            </a:r>
            <a:r>
              <a:rPr lang="en-US" sz="1600" dirty="0" smtClean="0"/>
              <a:t>2</a:t>
            </a:r>
            <a:r>
              <a:rPr lang="en-US" dirty="0" smtClean="0"/>
              <a:t> = m(g-a</a:t>
            </a:r>
            <a:r>
              <a:rPr lang="en-US" sz="1600" dirty="0" smtClean="0"/>
              <a:t>2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                                          </a:t>
            </a:r>
            <a:r>
              <a:rPr lang="ru-RU" dirty="0" smtClean="0"/>
              <a:t>Р</a:t>
            </a:r>
            <a:r>
              <a:rPr lang="ru-RU" sz="1600" dirty="0" smtClean="0"/>
              <a:t>2</a:t>
            </a:r>
            <a:r>
              <a:rPr lang="ru-RU" dirty="0" smtClean="0"/>
              <a:t> = 920 Н</a:t>
            </a:r>
          </a:p>
          <a:p>
            <a:pPr>
              <a:buNone/>
            </a:pPr>
            <a:r>
              <a:rPr lang="ru-RU" dirty="0" smtClean="0"/>
              <a:t>                             </a:t>
            </a:r>
            <a:r>
              <a:rPr lang="en-US" dirty="0" smtClean="0"/>
              <a:t>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857224" y="3857628"/>
            <a:ext cx="428628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9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/>
              <a:t>Дано:         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 = 100</a:t>
            </a:r>
            <a:r>
              <a:rPr lang="ru-RU" dirty="0" smtClean="0"/>
              <a:t>кг                 </a:t>
            </a:r>
            <a:r>
              <a:rPr lang="en-US" dirty="0" smtClean="0"/>
              <a:t>P = m(g </a:t>
            </a:r>
            <a:r>
              <a:rPr lang="en-US" dirty="0" smtClean="0">
                <a:latin typeface="Calibri"/>
              </a:rPr>
              <a:t>± a)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a</a:t>
            </a:r>
            <a:r>
              <a:rPr lang="en-US" sz="1600" dirty="0" smtClean="0"/>
              <a:t>1</a:t>
            </a:r>
            <a:r>
              <a:rPr lang="en-US" dirty="0" smtClean="0"/>
              <a:t> = 0,5</a:t>
            </a:r>
            <a:r>
              <a:rPr lang="ru-RU" dirty="0" smtClean="0"/>
              <a:t>м/с</a:t>
            </a:r>
            <a:r>
              <a:rPr lang="ru-RU" dirty="0" smtClean="0">
                <a:latin typeface="Calibri"/>
              </a:rPr>
              <a:t>²</a:t>
            </a:r>
            <a:r>
              <a:rPr lang="en-US" dirty="0" smtClean="0">
                <a:latin typeface="Calibri"/>
              </a:rPr>
              <a:t>   </a:t>
            </a:r>
            <a:r>
              <a:rPr lang="ru-RU" dirty="0" smtClean="0">
                <a:latin typeface="Calibri"/>
              </a:rPr>
              <a:t>1) движение вверх  </a:t>
            </a:r>
            <a:r>
              <a:rPr lang="en-US" dirty="0" smtClean="0">
                <a:latin typeface="Calibri"/>
              </a:rPr>
              <a:t>P</a:t>
            </a:r>
            <a:r>
              <a:rPr lang="en-US" sz="1600" dirty="0" smtClean="0">
                <a:latin typeface="Calibri"/>
              </a:rPr>
              <a:t>1</a:t>
            </a:r>
            <a:r>
              <a:rPr lang="en-US" dirty="0" smtClean="0">
                <a:latin typeface="Calibri"/>
              </a:rPr>
              <a:t> = m(g+a</a:t>
            </a:r>
            <a:r>
              <a:rPr lang="en-US" sz="1600" dirty="0" smtClean="0">
                <a:latin typeface="Calibri"/>
              </a:rPr>
              <a:t>1</a:t>
            </a:r>
            <a:r>
              <a:rPr lang="en-US" dirty="0" smtClean="0">
                <a:latin typeface="Calibri"/>
              </a:rPr>
              <a:t>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a</a:t>
            </a:r>
            <a:r>
              <a:rPr lang="en-US" sz="1600" dirty="0" smtClean="0"/>
              <a:t>2</a:t>
            </a:r>
            <a:r>
              <a:rPr lang="en-US" dirty="0" smtClean="0"/>
              <a:t> = 0,8</a:t>
            </a:r>
            <a:r>
              <a:rPr lang="ru-RU" dirty="0" smtClean="0"/>
              <a:t>м/с</a:t>
            </a:r>
            <a:r>
              <a:rPr lang="ru-RU" dirty="0" smtClean="0">
                <a:latin typeface="Calibri"/>
              </a:rPr>
              <a:t>²</a:t>
            </a:r>
            <a:r>
              <a:rPr lang="en-US" dirty="0" smtClean="0">
                <a:latin typeface="Calibri"/>
              </a:rPr>
              <a:t>                </a:t>
            </a:r>
            <a:r>
              <a:rPr lang="ru-RU" dirty="0" smtClean="0">
                <a:latin typeface="Calibri"/>
              </a:rPr>
              <a:t>Р</a:t>
            </a:r>
            <a:r>
              <a:rPr lang="ru-RU" sz="1600" dirty="0" smtClean="0">
                <a:latin typeface="Calibri"/>
              </a:rPr>
              <a:t>1</a:t>
            </a:r>
            <a:r>
              <a:rPr lang="ru-RU" dirty="0" smtClean="0">
                <a:latin typeface="Calibri"/>
              </a:rPr>
              <a:t> = 1050Н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P</a:t>
            </a:r>
            <a:r>
              <a:rPr lang="en-US" sz="1600" dirty="0" smtClean="0"/>
              <a:t>1</a:t>
            </a:r>
            <a:r>
              <a:rPr lang="en-US" dirty="0" smtClean="0"/>
              <a:t>, P</a:t>
            </a:r>
            <a:r>
              <a:rPr lang="en-US" sz="1600" dirty="0" smtClean="0"/>
              <a:t>2</a:t>
            </a:r>
            <a:r>
              <a:rPr lang="en-US" dirty="0" smtClean="0"/>
              <a:t>, P</a:t>
            </a:r>
            <a:r>
              <a:rPr lang="en-US" sz="1600" dirty="0" smtClean="0"/>
              <a:t>3</a:t>
            </a:r>
            <a:r>
              <a:rPr lang="en-US" dirty="0" smtClean="0"/>
              <a:t> -?</a:t>
            </a:r>
            <a:r>
              <a:rPr lang="ru-RU" dirty="0" smtClean="0"/>
              <a:t>      2) движение вниз  </a:t>
            </a:r>
            <a:r>
              <a:rPr lang="en-US" dirty="0" smtClean="0"/>
              <a:t>P</a:t>
            </a:r>
            <a:r>
              <a:rPr lang="en-US" sz="1600" dirty="0" smtClean="0"/>
              <a:t>2</a:t>
            </a:r>
            <a:r>
              <a:rPr lang="en-US" dirty="0" smtClean="0"/>
              <a:t> = m(g-a</a:t>
            </a:r>
            <a:r>
              <a:rPr lang="en-US" sz="1600" dirty="0" smtClean="0"/>
              <a:t>2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                                          </a:t>
            </a:r>
            <a:r>
              <a:rPr lang="ru-RU" dirty="0" smtClean="0"/>
              <a:t>Р</a:t>
            </a:r>
            <a:r>
              <a:rPr lang="ru-RU" sz="1600" dirty="0" smtClean="0"/>
              <a:t>2</a:t>
            </a:r>
            <a:r>
              <a:rPr lang="ru-RU" dirty="0" smtClean="0"/>
              <a:t> = 920 Н</a:t>
            </a:r>
          </a:p>
          <a:p>
            <a:pPr>
              <a:buNone/>
            </a:pPr>
            <a:r>
              <a:rPr lang="ru-RU" dirty="0" smtClean="0"/>
              <a:t>                             3) равномерное движение</a:t>
            </a:r>
          </a:p>
          <a:p>
            <a:pPr>
              <a:buNone/>
            </a:pPr>
            <a:r>
              <a:rPr lang="ru-RU" dirty="0" smtClean="0"/>
              <a:t>                               а</a:t>
            </a:r>
            <a:r>
              <a:rPr lang="ru-RU" sz="1600" dirty="0" smtClean="0"/>
              <a:t>3</a:t>
            </a:r>
            <a:r>
              <a:rPr lang="ru-RU" dirty="0" smtClean="0"/>
              <a:t> = 0     Р</a:t>
            </a:r>
            <a:r>
              <a:rPr lang="ru-RU" sz="1600" dirty="0" smtClean="0"/>
              <a:t>3</a:t>
            </a:r>
            <a:r>
              <a:rPr lang="ru-RU" dirty="0" smtClean="0"/>
              <a:t> = </a:t>
            </a:r>
            <a:r>
              <a:rPr lang="en-US" dirty="0" smtClean="0"/>
              <a:t>mg   P</a:t>
            </a:r>
            <a:r>
              <a:rPr lang="en-US" sz="1600" dirty="0" smtClean="0"/>
              <a:t>3</a:t>
            </a:r>
            <a:r>
              <a:rPr lang="en-US" dirty="0" smtClean="0"/>
              <a:t> = 1000H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857224" y="3857628"/>
            <a:ext cx="428628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10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К концам шнура, перекинутого через неподвижный блок, подвешены грузы массами </a:t>
            </a:r>
            <a:r>
              <a:rPr lang="ru-RU" sz="4000" b="1" i="1" dirty="0" smtClean="0">
                <a:solidFill>
                  <a:srgbClr val="7030A0"/>
                </a:solidFill>
              </a:rPr>
              <a:t>2 </a:t>
            </a:r>
            <a:r>
              <a:rPr lang="ru-RU" sz="4000" i="1" dirty="0" smtClean="0"/>
              <a:t>и </a:t>
            </a:r>
            <a:r>
              <a:rPr lang="ru-RU" sz="4000" b="1" i="1" dirty="0" smtClean="0">
                <a:solidFill>
                  <a:srgbClr val="7030A0"/>
                </a:solidFill>
              </a:rPr>
              <a:t>3кг</a:t>
            </a:r>
            <a:r>
              <a:rPr lang="ru-RU" sz="4000" i="1" dirty="0" smtClean="0"/>
              <a:t>. С каким </a:t>
            </a:r>
            <a:r>
              <a:rPr lang="ru-RU" sz="4000" b="1" i="1" dirty="0" smtClean="0">
                <a:solidFill>
                  <a:srgbClr val="00B050"/>
                </a:solidFill>
              </a:rPr>
              <a:t>ускорением</a:t>
            </a:r>
            <a:r>
              <a:rPr lang="ru-RU" sz="4000" i="1" dirty="0" smtClean="0"/>
              <a:t> движутся грузы и какова </a:t>
            </a:r>
            <a:r>
              <a:rPr lang="ru-RU" sz="4000" b="1" i="1" dirty="0" smtClean="0">
                <a:solidFill>
                  <a:srgbClr val="00B050"/>
                </a:solidFill>
              </a:rPr>
              <a:t>сила натяжения </a:t>
            </a:r>
            <a:r>
              <a:rPr lang="ru-RU" sz="4000" i="1" dirty="0" smtClean="0"/>
              <a:t>шнура?</a:t>
            </a:r>
            <a:endParaRPr lang="ru-RU" sz="4000" i="1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10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i="1" dirty="0" smtClean="0"/>
              <a:t>Дано:            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</a:t>
            </a:r>
            <a:r>
              <a:rPr lang="en-US" sz="1600" dirty="0" smtClean="0"/>
              <a:t>1</a:t>
            </a:r>
            <a:r>
              <a:rPr lang="en-US" dirty="0" smtClean="0"/>
              <a:t> = 2</a:t>
            </a:r>
            <a:r>
              <a:rPr lang="ru-RU" dirty="0" smtClean="0"/>
              <a:t>кг</a:t>
            </a:r>
            <a:r>
              <a:rPr lang="en-US" dirty="0" smtClean="0"/>
              <a:t>   </a:t>
            </a:r>
            <a:r>
              <a:rPr lang="ru-RU" dirty="0" smtClean="0"/>
              <a:t>           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m</a:t>
            </a:r>
            <a:r>
              <a:rPr lang="en-US" sz="1600" dirty="0" smtClean="0"/>
              <a:t>2</a:t>
            </a:r>
            <a:r>
              <a:rPr lang="en-US" dirty="0" smtClean="0"/>
              <a:t> = 3</a:t>
            </a:r>
            <a:r>
              <a:rPr lang="ru-RU" dirty="0" smtClean="0"/>
              <a:t>кг        Т      Т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a - ?</a:t>
            </a:r>
            <a:r>
              <a:rPr lang="ru-RU" dirty="0" smtClean="0"/>
              <a:t>          </a:t>
            </a:r>
            <a:r>
              <a:rPr lang="en-US" dirty="0" smtClean="0"/>
              <a:t>m</a:t>
            </a:r>
            <a:r>
              <a:rPr lang="ru-RU" sz="1600" dirty="0" smtClean="0"/>
              <a:t>1</a:t>
            </a:r>
            <a:r>
              <a:rPr lang="en-US" dirty="0" smtClean="0"/>
              <a:t>g</a:t>
            </a:r>
            <a:r>
              <a:rPr lang="ru-RU" dirty="0" smtClean="0"/>
              <a:t>              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T - ?                        m</a:t>
            </a:r>
            <a:r>
              <a:rPr lang="ru-RU" sz="1600" dirty="0" smtClean="0"/>
              <a:t>2</a:t>
            </a:r>
            <a:r>
              <a:rPr lang="en-US" dirty="0" smtClean="0"/>
              <a:t>g</a:t>
            </a:r>
            <a:r>
              <a:rPr lang="ru-RU" dirty="0" smtClean="0"/>
              <a:t>    </a:t>
            </a:r>
            <a:r>
              <a:rPr lang="en-US" dirty="0" smtClean="0"/>
              <a:t>    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607191" y="3464719"/>
            <a:ext cx="335758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3214678" y="2285992"/>
            <a:ext cx="428628" cy="42862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9" name="Прямая соединительная линия 8"/>
          <p:cNvCxnSpPr>
            <a:stCxn id="7" idx="2"/>
          </p:cNvCxnSpPr>
          <p:nvPr/>
        </p:nvCxnSpPr>
        <p:spPr>
          <a:xfrm rot="10800000" flipV="1">
            <a:off x="3214678" y="2500306"/>
            <a:ext cx="1588" cy="785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7" idx="6"/>
          </p:cNvCxnSpPr>
          <p:nvPr/>
        </p:nvCxnSpPr>
        <p:spPr>
          <a:xfrm>
            <a:off x="3643306" y="2500306"/>
            <a:ext cx="1588" cy="1214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3143240" y="3286124"/>
            <a:ext cx="21431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500430" y="364331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 rot="10800000" flipV="1">
            <a:off x="3214678" y="3429000"/>
            <a:ext cx="1588" cy="67866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 flipH="1" flipV="1">
            <a:off x="3000364" y="3214686"/>
            <a:ext cx="571506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3" idx="0"/>
          </p:cNvCxnSpPr>
          <p:nvPr/>
        </p:nvCxnSpPr>
        <p:spPr>
          <a:xfrm rot="5400000" flipH="1" flipV="1">
            <a:off x="3357554" y="3357562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3321835" y="4107661"/>
            <a:ext cx="642942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 10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i="1" dirty="0" smtClean="0"/>
              <a:t>Дано:            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</a:t>
            </a:r>
            <a:r>
              <a:rPr lang="en-US" sz="1600" dirty="0" smtClean="0"/>
              <a:t>1</a:t>
            </a:r>
            <a:r>
              <a:rPr lang="en-US" dirty="0" smtClean="0"/>
              <a:t> = 2</a:t>
            </a:r>
            <a:r>
              <a:rPr lang="ru-RU" dirty="0" smtClean="0"/>
              <a:t>кг</a:t>
            </a:r>
            <a:r>
              <a:rPr lang="en-US" dirty="0" smtClean="0"/>
              <a:t>                           </a:t>
            </a:r>
            <a:r>
              <a:rPr lang="ru-RU" dirty="0" smtClean="0"/>
              <a:t>Ускорения одинаковы,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m</a:t>
            </a:r>
            <a:r>
              <a:rPr lang="en-US" sz="1600" dirty="0" smtClean="0"/>
              <a:t>2</a:t>
            </a:r>
            <a:r>
              <a:rPr lang="en-US" dirty="0" smtClean="0"/>
              <a:t> = 3</a:t>
            </a:r>
            <a:r>
              <a:rPr lang="ru-RU" dirty="0" smtClean="0"/>
              <a:t>кг         Т      Т      т.к. тела связаны нитью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a - ?</a:t>
            </a:r>
            <a:r>
              <a:rPr lang="ru-RU" dirty="0" smtClean="0"/>
              <a:t>          </a:t>
            </a:r>
            <a:r>
              <a:rPr lang="en-US" dirty="0" smtClean="0"/>
              <a:t>m</a:t>
            </a:r>
            <a:r>
              <a:rPr lang="ru-RU" sz="1600" dirty="0" smtClean="0"/>
              <a:t>1</a:t>
            </a:r>
            <a:r>
              <a:rPr lang="en-US" dirty="0" smtClean="0"/>
              <a:t>g</a:t>
            </a:r>
            <a:r>
              <a:rPr lang="ru-RU" dirty="0" smtClean="0"/>
              <a:t>               по </a:t>
            </a:r>
            <a:r>
              <a:rPr lang="en-US" dirty="0" smtClean="0"/>
              <a:t>II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. Ньютона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T - ?                        m</a:t>
            </a:r>
            <a:r>
              <a:rPr lang="ru-RU" sz="1600" dirty="0" smtClean="0"/>
              <a:t>2</a:t>
            </a:r>
            <a:r>
              <a:rPr lang="en-US" dirty="0" smtClean="0"/>
              <a:t>g</a:t>
            </a:r>
            <a:r>
              <a:rPr lang="ru-RU" dirty="0" smtClean="0"/>
              <a:t>    </a:t>
            </a:r>
            <a:r>
              <a:rPr lang="en-US" dirty="0" smtClean="0"/>
              <a:t>    </a:t>
            </a:r>
            <a:r>
              <a:rPr lang="ru-RU" dirty="0" smtClean="0"/>
              <a:t> </a:t>
            </a:r>
            <a:r>
              <a:rPr lang="en-US" dirty="0" smtClean="0"/>
              <a:t>m</a:t>
            </a:r>
            <a:r>
              <a:rPr lang="en-US" sz="1600" dirty="0" smtClean="0"/>
              <a:t>1</a:t>
            </a:r>
            <a:r>
              <a:rPr lang="en-US" dirty="0" smtClean="0"/>
              <a:t>a = T – m</a:t>
            </a:r>
            <a:r>
              <a:rPr lang="en-US" sz="1600" dirty="0" smtClean="0"/>
              <a:t>1</a:t>
            </a:r>
            <a:r>
              <a:rPr lang="en-US" dirty="0" smtClean="0"/>
              <a:t>g</a:t>
            </a:r>
          </a:p>
          <a:p>
            <a:pPr>
              <a:buNone/>
            </a:pPr>
            <a:r>
              <a:rPr lang="en-US" dirty="0" smtClean="0"/>
              <a:t>                                                    m</a:t>
            </a:r>
            <a:r>
              <a:rPr lang="en-US" sz="1600" dirty="0" smtClean="0"/>
              <a:t>2</a:t>
            </a:r>
            <a:r>
              <a:rPr lang="en-US" dirty="0" smtClean="0"/>
              <a:t>a = m</a:t>
            </a:r>
            <a:r>
              <a:rPr lang="en-US" sz="1600" dirty="0" smtClean="0"/>
              <a:t>2</a:t>
            </a:r>
            <a:r>
              <a:rPr lang="en-US" dirty="0" smtClean="0"/>
              <a:t>g - T</a:t>
            </a: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i="1" dirty="0" smtClean="0"/>
              <a:t>(решение задачи завершить дома)</a:t>
            </a:r>
            <a:endParaRPr lang="ru-RU" i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607191" y="3464719"/>
            <a:ext cx="335758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3214678" y="2285992"/>
            <a:ext cx="428628" cy="42862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9" name="Прямая соединительная линия 8"/>
          <p:cNvCxnSpPr>
            <a:stCxn id="7" idx="2"/>
          </p:cNvCxnSpPr>
          <p:nvPr/>
        </p:nvCxnSpPr>
        <p:spPr>
          <a:xfrm rot="10800000" flipV="1">
            <a:off x="3214678" y="2500306"/>
            <a:ext cx="1588" cy="785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7" idx="6"/>
          </p:cNvCxnSpPr>
          <p:nvPr/>
        </p:nvCxnSpPr>
        <p:spPr>
          <a:xfrm>
            <a:off x="3643306" y="2500306"/>
            <a:ext cx="1588" cy="1214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3143240" y="3286124"/>
            <a:ext cx="21431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500430" y="364331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 rot="10800000" flipV="1">
            <a:off x="3214678" y="3429000"/>
            <a:ext cx="1588" cy="67866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 flipH="1" flipV="1">
            <a:off x="3000364" y="3214686"/>
            <a:ext cx="571506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3" idx="0"/>
          </p:cNvCxnSpPr>
          <p:nvPr/>
        </p:nvCxnSpPr>
        <p:spPr>
          <a:xfrm rot="5400000" flipH="1" flipV="1">
            <a:off x="3357554" y="3357562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3321835" y="4107661"/>
            <a:ext cx="642942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Левая фигурная скобка 27"/>
          <p:cNvSpPr/>
          <p:nvPr/>
        </p:nvSpPr>
        <p:spPr>
          <a:xfrm>
            <a:off x="4929190" y="4071942"/>
            <a:ext cx="285752" cy="1000132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Используемая литература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</a:t>
            </a:r>
            <a:r>
              <a:rPr lang="ru-RU" dirty="0"/>
              <a:t> Сборник задач по физике: для 10-11 кл. общеобразоват. учреждений / Сост. Г.Н. Степанова. – 9-е изд. М.: Просвещение, 2003. – 288 с</a:t>
            </a:r>
            <a:r>
              <a:rPr lang="ru-RU" dirty="0" smtClean="0"/>
              <a:t>.</a:t>
            </a:r>
          </a:p>
          <a:p>
            <a:r>
              <a:rPr lang="ru-RU" dirty="0" smtClean="0"/>
              <a:t>2.</a:t>
            </a:r>
            <a:r>
              <a:rPr lang="ru-RU" dirty="0"/>
              <a:t> Физика: Учеб. для 10 кл. общеобразоват. учреждений / Г.Я. Мякишев, Б.Б. Буховцев, Н.Н. Сотский. – 10-е изд. – М.: Просвещение, 2009. </a:t>
            </a:r>
            <a:r>
              <a:rPr lang="ru-RU"/>
              <a:t>– 336 с.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СИ                       Решение</a:t>
            </a:r>
          </a:p>
          <a:p>
            <a:pPr>
              <a:buNone/>
            </a:pPr>
            <a:r>
              <a:rPr lang="en-US" dirty="0" smtClean="0"/>
              <a:t>   F = 500H</a:t>
            </a:r>
            <a:r>
              <a:rPr lang="ru-RU" dirty="0" smtClean="0"/>
              <a:t>                 </a:t>
            </a:r>
            <a:r>
              <a:rPr lang="en-US" dirty="0" smtClean="0"/>
              <a:t>F = kx             k = F/k</a:t>
            </a:r>
          </a:p>
          <a:p>
            <a:pPr>
              <a:buNone/>
            </a:pPr>
            <a:r>
              <a:rPr lang="en-US" dirty="0" smtClean="0"/>
              <a:t>   x = 2</a:t>
            </a:r>
            <a:r>
              <a:rPr lang="ru-RU" dirty="0" smtClean="0"/>
              <a:t>см    0,02м</a:t>
            </a:r>
            <a:r>
              <a:rPr lang="en-US" dirty="0" smtClean="0"/>
              <a:t>     k = </a:t>
            </a:r>
            <a:r>
              <a:rPr lang="ru-RU" dirty="0" smtClean="0"/>
              <a:t>500:0,02 = 25000 Н/м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k - ?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Ответ: 25 кН/м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428596" y="3643314"/>
            <a:ext cx="385765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1572398" y="3642520"/>
            <a:ext cx="385765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Автомобиль массой </a:t>
            </a:r>
            <a:r>
              <a:rPr lang="ru-RU" sz="4000" b="1" i="1" dirty="0" smtClean="0">
                <a:solidFill>
                  <a:srgbClr val="7030A0"/>
                </a:solidFill>
              </a:rPr>
              <a:t>2т</a:t>
            </a:r>
            <a:r>
              <a:rPr lang="ru-RU" sz="4000" i="1" dirty="0" smtClean="0"/>
              <a:t> движется с места с ускорением </a:t>
            </a:r>
            <a:r>
              <a:rPr lang="ru-RU" sz="4000" b="1" i="1" dirty="0" smtClean="0">
                <a:solidFill>
                  <a:srgbClr val="7030A0"/>
                </a:solidFill>
              </a:rPr>
              <a:t>0,6м/с</a:t>
            </a:r>
            <a:r>
              <a:rPr lang="ru-RU" sz="4000" b="1" i="1" dirty="0" smtClean="0">
                <a:solidFill>
                  <a:srgbClr val="7030A0"/>
                </a:solidFill>
                <a:latin typeface="Times New Roman"/>
                <a:cs typeface="Times New Roman"/>
              </a:rPr>
              <a:t>²</a:t>
            </a:r>
            <a:r>
              <a:rPr lang="ru-RU" sz="4000" i="1" dirty="0" smtClean="0">
                <a:latin typeface="Times New Roman"/>
                <a:cs typeface="Times New Roman"/>
              </a:rPr>
              <a:t>. </a:t>
            </a:r>
            <a:r>
              <a:rPr lang="ru-RU" sz="4000" i="1" dirty="0" smtClean="0">
                <a:cs typeface="Times New Roman"/>
              </a:rPr>
              <a:t>Какую </a:t>
            </a:r>
            <a:r>
              <a:rPr lang="ru-RU" sz="4000" b="1" i="1" dirty="0" smtClean="0">
                <a:solidFill>
                  <a:srgbClr val="00B050"/>
                </a:solidFill>
                <a:cs typeface="Times New Roman"/>
              </a:rPr>
              <a:t>силу тяги </a:t>
            </a:r>
            <a:r>
              <a:rPr lang="ru-RU" sz="4000" i="1" dirty="0" smtClean="0">
                <a:cs typeface="Times New Roman"/>
              </a:rPr>
              <a:t>развивает двигатель при этом движении, если коэффициент трения </a:t>
            </a:r>
            <a:r>
              <a:rPr lang="ru-RU" sz="4000" b="1" i="1" dirty="0" smtClean="0">
                <a:solidFill>
                  <a:srgbClr val="7030A0"/>
                </a:solidFill>
                <a:cs typeface="Times New Roman"/>
              </a:rPr>
              <a:t>0,04</a:t>
            </a:r>
            <a:r>
              <a:rPr lang="ru-RU" sz="4000" i="1" dirty="0" smtClean="0">
                <a:cs typeface="Times New Roman"/>
              </a:rPr>
              <a:t>?</a:t>
            </a:r>
            <a:endParaRPr lang="ru-RU" sz="4000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СИ                 Решение</a:t>
            </a:r>
          </a:p>
          <a:p>
            <a:pPr>
              <a:buNone/>
            </a:pPr>
            <a:r>
              <a:rPr lang="en-US" dirty="0" smtClean="0"/>
              <a:t>   m = 2</a:t>
            </a:r>
            <a:r>
              <a:rPr lang="ru-RU" dirty="0" smtClean="0"/>
              <a:t>т           2000кг   (второй закон Ньютона)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a = 0,6</a:t>
            </a:r>
            <a:r>
              <a:rPr lang="ru-RU" dirty="0" smtClean="0"/>
              <a:t>м/с</a:t>
            </a:r>
            <a:r>
              <a:rPr lang="ru-RU" dirty="0" smtClean="0">
                <a:cs typeface="Times New Roman"/>
              </a:rPr>
              <a:t>²      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dirty="0" smtClean="0">
                <a:cs typeface="Times New Roman"/>
              </a:rPr>
              <a:t> = 0,04</a:t>
            </a:r>
            <a:r>
              <a:rPr lang="ru-RU" dirty="0" smtClean="0">
                <a:cs typeface="Times New Roman"/>
              </a:rPr>
              <a:t>                       </a:t>
            </a:r>
            <a:r>
              <a:rPr lang="ru-RU" dirty="0" smtClean="0"/>
              <a:t> 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F</a:t>
            </a:r>
            <a:r>
              <a:rPr lang="ru-RU" sz="1400" dirty="0" smtClean="0">
                <a:cs typeface="Times New Roman"/>
              </a:rPr>
              <a:t>тяг </a:t>
            </a:r>
            <a:r>
              <a:rPr lang="ru-RU" dirty="0" smtClean="0">
                <a:cs typeface="Times New Roman"/>
              </a:rPr>
              <a:t> - ?                             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                                               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964381" y="3679033"/>
            <a:ext cx="3786214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179621" y="3678239"/>
            <a:ext cx="3786214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СИ                 Решение</a:t>
            </a:r>
          </a:p>
          <a:p>
            <a:pPr>
              <a:buNone/>
            </a:pPr>
            <a:r>
              <a:rPr lang="en-US" dirty="0" smtClean="0"/>
              <a:t>   m = 2</a:t>
            </a:r>
            <a:r>
              <a:rPr lang="ru-RU" dirty="0" smtClean="0"/>
              <a:t>т           2000кг   </a:t>
            </a:r>
            <a:r>
              <a:rPr lang="en-US" dirty="0" smtClean="0"/>
              <a:t>ma = F</a:t>
            </a:r>
            <a:r>
              <a:rPr lang="ru-RU" sz="1600" dirty="0" smtClean="0"/>
              <a:t>тяг</a:t>
            </a:r>
            <a:r>
              <a:rPr lang="en-US" dirty="0" smtClean="0"/>
              <a:t>  - F</a:t>
            </a:r>
            <a:r>
              <a:rPr lang="ru-RU" sz="1600" dirty="0" err="1" smtClean="0"/>
              <a:t>тр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a = 0,6</a:t>
            </a:r>
            <a:r>
              <a:rPr lang="ru-RU" dirty="0" smtClean="0"/>
              <a:t>м/с</a:t>
            </a:r>
            <a:r>
              <a:rPr lang="ru-RU" dirty="0" smtClean="0">
                <a:cs typeface="Times New Roman"/>
              </a:rPr>
              <a:t>²      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dirty="0" smtClean="0">
                <a:cs typeface="Times New Roman"/>
              </a:rPr>
              <a:t> = 0,04</a:t>
            </a:r>
            <a:r>
              <a:rPr lang="ru-RU" dirty="0" smtClean="0">
                <a:cs typeface="Times New Roman"/>
              </a:rPr>
              <a:t>                       </a:t>
            </a:r>
            <a:r>
              <a:rPr lang="ru-RU" dirty="0" smtClean="0"/>
              <a:t> 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F</a:t>
            </a:r>
            <a:r>
              <a:rPr lang="ru-RU" sz="1400" dirty="0" smtClean="0">
                <a:cs typeface="Times New Roman"/>
              </a:rPr>
              <a:t>тяг </a:t>
            </a:r>
            <a:r>
              <a:rPr lang="ru-RU" dirty="0" smtClean="0">
                <a:cs typeface="Times New Roman"/>
              </a:rPr>
              <a:t> - ?                             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964381" y="3679033"/>
            <a:ext cx="3786214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179621" y="3678239"/>
            <a:ext cx="3786214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СИ                 Решение</a:t>
            </a:r>
          </a:p>
          <a:p>
            <a:pPr>
              <a:buNone/>
            </a:pPr>
            <a:r>
              <a:rPr lang="en-US" dirty="0" smtClean="0"/>
              <a:t>   m = 2</a:t>
            </a:r>
            <a:r>
              <a:rPr lang="ru-RU" dirty="0" smtClean="0"/>
              <a:t>т           2000кг   </a:t>
            </a:r>
            <a:r>
              <a:rPr lang="en-US" dirty="0" smtClean="0"/>
              <a:t>ma = F</a:t>
            </a:r>
            <a:r>
              <a:rPr lang="ru-RU" sz="1600" dirty="0" smtClean="0"/>
              <a:t>тяг</a:t>
            </a:r>
            <a:r>
              <a:rPr lang="en-US" dirty="0" smtClean="0"/>
              <a:t>  - F</a:t>
            </a:r>
            <a:r>
              <a:rPr lang="ru-RU" sz="1600" dirty="0" err="1" smtClean="0"/>
              <a:t>тр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a = 0,6</a:t>
            </a:r>
            <a:r>
              <a:rPr lang="ru-RU" dirty="0" smtClean="0"/>
              <a:t>м/с</a:t>
            </a:r>
            <a:r>
              <a:rPr lang="ru-RU" dirty="0" smtClean="0">
                <a:cs typeface="Times New Roman"/>
              </a:rPr>
              <a:t>²                 </a:t>
            </a:r>
            <a:r>
              <a:rPr lang="en-US" dirty="0" smtClean="0">
                <a:cs typeface="Times New Roman"/>
              </a:rPr>
              <a:t>F</a:t>
            </a:r>
            <a:r>
              <a:rPr lang="ru-RU" sz="1600" dirty="0" smtClean="0">
                <a:cs typeface="Times New Roman"/>
              </a:rPr>
              <a:t>тяг</a:t>
            </a:r>
            <a:r>
              <a:rPr lang="en-US" dirty="0" smtClean="0">
                <a:cs typeface="Times New Roman"/>
              </a:rPr>
              <a:t> = ma + F</a:t>
            </a:r>
            <a:r>
              <a:rPr lang="ru-RU" sz="1600" dirty="0" err="1" smtClean="0">
                <a:cs typeface="Times New Roman"/>
              </a:rPr>
              <a:t>тр</a:t>
            </a:r>
            <a:r>
              <a:rPr lang="ru-RU" sz="1600" dirty="0" smtClean="0">
                <a:cs typeface="Times New Roman"/>
              </a:rPr>
              <a:t>  </a:t>
            </a:r>
            <a:r>
              <a:rPr lang="ru-RU" sz="2800" dirty="0" smtClean="0">
                <a:cs typeface="Times New Roman"/>
              </a:rPr>
              <a:t> </a:t>
            </a:r>
            <a:r>
              <a:rPr lang="en-US" sz="2800" dirty="0" smtClean="0"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F</a:t>
            </a:r>
            <a:r>
              <a:rPr lang="ru-RU" sz="1600" dirty="0" err="1" smtClean="0">
                <a:cs typeface="Times New Roman"/>
              </a:rPr>
              <a:t>тр</a:t>
            </a:r>
            <a:r>
              <a:rPr lang="en-US" dirty="0" smtClean="0">
                <a:cs typeface="Times New Roman"/>
              </a:rPr>
              <a:t> = 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dirty="0" smtClean="0">
                <a:latin typeface="Times New Roman"/>
                <a:cs typeface="Times New Roman"/>
              </a:rPr>
              <a:t>mg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dirty="0" smtClean="0">
                <a:cs typeface="Times New Roman"/>
              </a:rPr>
              <a:t> = 0,04</a:t>
            </a:r>
            <a:r>
              <a:rPr lang="ru-RU" dirty="0" smtClean="0">
                <a:cs typeface="Times New Roman"/>
              </a:rPr>
              <a:t>                       </a:t>
            </a:r>
            <a:r>
              <a:rPr lang="ru-RU" dirty="0" smtClean="0"/>
              <a:t> 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F</a:t>
            </a:r>
            <a:r>
              <a:rPr lang="ru-RU" sz="1400" dirty="0" smtClean="0">
                <a:cs typeface="Times New Roman"/>
              </a:rPr>
              <a:t>тяг </a:t>
            </a:r>
            <a:r>
              <a:rPr lang="ru-RU" dirty="0" smtClean="0">
                <a:cs typeface="Times New Roman"/>
              </a:rPr>
              <a:t> - ?                             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964381" y="3679033"/>
            <a:ext cx="3786214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179621" y="3678239"/>
            <a:ext cx="3786214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</TotalTime>
  <Words>1749</Words>
  <PresentationFormat>Экран (4:3)</PresentationFormat>
  <Paragraphs>303</Paragraphs>
  <Slides>48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51" baseType="lpstr">
      <vt:lpstr>1_Трек</vt:lpstr>
      <vt:lpstr>Тема Office</vt:lpstr>
      <vt:lpstr>Equation</vt:lpstr>
      <vt:lpstr>УРОК  ФИЗИКИ  В  10  КЛАССЕ</vt:lpstr>
      <vt:lpstr>ЗАДАЧА  1</vt:lpstr>
      <vt:lpstr>ЗАДАЧА  1</vt:lpstr>
      <vt:lpstr>ЗАДАЧА  1</vt:lpstr>
      <vt:lpstr>ЗАДАЧА  1</vt:lpstr>
      <vt:lpstr>ЗАДАЧА  2</vt:lpstr>
      <vt:lpstr>ЗАДАЧА  2</vt:lpstr>
      <vt:lpstr>ЗАДАЧА  2</vt:lpstr>
      <vt:lpstr>ЗАДАЧА  2</vt:lpstr>
      <vt:lpstr>ЗАДАЧА  2</vt:lpstr>
      <vt:lpstr>ЗАДАЧА  2</vt:lpstr>
      <vt:lpstr>ЗАДАЧА  3</vt:lpstr>
      <vt:lpstr>ЗАДАЧА  3</vt:lpstr>
      <vt:lpstr>ЗАДАЧА  3</vt:lpstr>
      <vt:lpstr>ЗАДАЧА  3</vt:lpstr>
      <vt:lpstr>ЗАДАЧА  3</vt:lpstr>
      <vt:lpstr>ЗАДАЧА  3</vt:lpstr>
      <vt:lpstr>ЗАДАЧА  4</vt:lpstr>
      <vt:lpstr>ЗАДАЧА  4</vt:lpstr>
      <vt:lpstr>ЗАДАЧА  4</vt:lpstr>
      <vt:lpstr>ЗАДАЧА  4</vt:lpstr>
      <vt:lpstr>ЗАДАЧА   5</vt:lpstr>
      <vt:lpstr>ЗАДАЧА   5</vt:lpstr>
      <vt:lpstr>ЗАДАЧА   5</vt:lpstr>
      <vt:lpstr>ЗАДАЧА   5</vt:lpstr>
      <vt:lpstr>ЗАДАЧА   6</vt:lpstr>
      <vt:lpstr>ЗАДАЧА   6</vt:lpstr>
      <vt:lpstr>ЗАДАЧА   6</vt:lpstr>
      <vt:lpstr>ЗАДАЧА   6</vt:lpstr>
      <vt:lpstr>ЗАДАЧА   7</vt:lpstr>
      <vt:lpstr>ЗАДАЧА   7</vt:lpstr>
      <vt:lpstr>ЗАДАЧА   7</vt:lpstr>
      <vt:lpstr>ЗАДАЧА   7</vt:lpstr>
      <vt:lpstr>ЗАДАЧА   8</vt:lpstr>
      <vt:lpstr>ЗАДАЧА   8</vt:lpstr>
      <vt:lpstr>ЗАДАЧА   8</vt:lpstr>
      <vt:lpstr>ЗАДАЧА   8</vt:lpstr>
      <vt:lpstr>ЗАДАЧА   8</vt:lpstr>
      <vt:lpstr>ЗАДАЧА   9</vt:lpstr>
      <vt:lpstr>ЗАДАЧА   9</vt:lpstr>
      <vt:lpstr>ЗАДАЧА   9</vt:lpstr>
      <vt:lpstr>ЗАДАЧА   9</vt:lpstr>
      <vt:lpstr>ЗАДАЧА   9</vt:lpstr>
      <vt:lpstr>ЗАДАЧА   9</vt:lpstr>
      <vt:lpstr>ЗАДАЧА   10</vt:lpstr>
      <vt:lpstr>ЗАДАЧА   10</vt:lpstr>
      <vt:lpstr>ЗАДАЧА   10</vt:lpstr>
      <vt:lpstr>Используемая 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ЗАДАЧА  1</dc:title>
  <cp:lastModifiedBy>SamLab.ws</cp:lastModifiedBy>
  <cp:revision>3</cp:revision>
  <dcterms:modified xsi:type="dcterms:W3CDTF">2012-03-29T11:12:03Z</dcterms:modified>
</cp:coreProperties>
</file>