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7" r:id="rId5"/>
    <p:sldId id="269" r:id="rId6"/>
    <p:sldId id="270" r:id="rId7"/>
    <p:sldId id="271" r:id="rId8"/>
    <p:sldId id="272" r:id="rId9"/>
    <p:sldId id="273" r:id="rId10"/>
    <p:sldId id="278" r:id="rId11"/>
    <p:sldId id="279" r:id="rId12"/>
    <p:sldId id="280" r:id="rId13"/>
    <p:sldId id="274" r:id="rId14"/>
    <p:sldId id="275" r:id="rId15"/>
    <p:sldId id="276" r:id="rId16"/>
    <p:sldId id="277" r:id="rId17"/>
    <p:sldId id="282" r:id="rId18"/>
    <p:sldId id="284" r:id="rId19"/>
    <p:sldId id="285" r:id="rId20"/>
    <p:sldId id="286" r:id="rId21"/>
    <p:sldId id="262" r:id="rId22"/>
    <p:sldId id="263" r:id="rId23"/>
    <p:sldId id="265" r:id="rId24"/>
    <p:sldId id="26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60" r:id="rId34"/>
    <p:sldId id="261" r:id="rId35"/>
    <p:sldId id="264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wikiznanie.ru/ru-wz/index.php/%D0%A4%D0%B0%D0%B9%D0%BB:Murray_Gell-Mann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traditio-ru.org/wiki/%D0%A4%D0%B0%D0%B9%D0%BB:Hadron_colors.sv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hemport.ru/chemical_encyclopedia_article_4519.html" TargetMode="External"/><Relationship Id="rId13" Type="http://schemas.openxmlformats.org/officeDocument/2006/relationships/hyperlink" Target="http://www.milogiya.narod.ru/kvarki1.htm" TargetMode="External"/><Relationship Id="rId3" Type="http://schemas.openxmlformats.org/officeDocument/2006/relationships/hyperlink" Target="http://nuclphys.sinp.msu.ru/introduction/index.html" TargetMode="External"/><Relationship Id="rId7" Type="http://schemas.openxmlformats.org/officeDocument/2006/relationships/hyperlink" Target="http://www.chemport.ru/chemical_encyclopedia_letter_a.html" TargetMode="External"/><Relationship Id="rId12" Type="http://schemas.openxmlformats.org/officeDocument/2006/relationships/hyperlink" Target="http://ru.wikipedia.org/wiki/%CA%E2%E0%F0%EA" TargetMode="External"/><Relationship Id="rId2" Type="http://schemas.openxmlformats.org/officeDocument/2006/relationships/hyperlink" Target="http://www.organizmica.ru/archive/508/pic-011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hemport.ru/data/" TargetMode="External"/><Relationship Id="rId11" Type="http://schemas.openxmlformats.org/officeDocument/2006/relationships/hyperlink" Target="http://znaniya-sila.narod.ru/phisics/phisics_atom_04.htm" TargetMode="External"/><Relationship Id="rId5" Type="http://schemas.openxmlformats.org/officeDocument/2006/relationships/hyperlink" Target="http://www.pppa.ru/additional/02phy/07/phy23.php" TargetMode="External"/><Relationship Id="rId10" Type="http://schemas.openxmlformats.org/officeDocument/2006/relationships/hyperlink" Target="http://www.wikiznanie.ru/ru-wz/index.php/%D0%9A%D0%B2%D0%B0%D1%80%D0%BA" TargetMode="External"/><Relationship Id="rId4" Type="http://schemas.openxmlformats.org/officeDocument/2006/relationships/hyperlink" Target="http://lib.kemtipp.ru/lib/27/48.htm" TargetMode="External"/><Relationship Id="rId9" Type="http://schemas.openxmlformats.org/officeDocument/2006/relationships/hyperlink" Target="http://www.leforio.narod.ru/particles_physics.htm" TargetMode="External"/><Relationship Id="rId14" Type="http://schemas.openxmlformats.org/officeDocument/2006/relationships/hyperlink" Target="http://www.milogiya2008.ru/uzakon5.ht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wikiznanie.ru/ru-wz/index.php/%D0%A4%D0%B0%D0%B9%D0%BB:Standard_model_particles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r.wikipedia.org/wiki/%D0%94%D0%B0%D1%82%D0%BE%D1%82%D0%B5%D0%BA%D0%B0:Quark_structure_proton.sv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/>
              <a:t>Элементарные частицы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143900" cy="114298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Муниципальное бюджетное нетиповое общеобразовательное учреждение</a:t>
            </a:r>
            <a:br>
              <a:rPr lang="ru-RU" dirty="0" smtClean="0"/>
            </a:br>
            <a:r>
              <a:rPr lang="ru-RU" dirty="0" smtClean="0"/>
              <a:t>"Гимназия №1 имени </a:t>
            </a:r>
            <a:r>
              <a:rPr lang="ru-RU" dirty="0" err="1" smtClean="0"/>
              <a:t>Тасирова</a:t>
            </a:r>
            <a:r>
              <a:rPr lang="ru-RU" dirty="0" smtClean="0"/>
              <a:t> Г.Х. города Белово"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71472" y="3214686"/>
            <a:ext cx="8143900" cy="1214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Презентация к уроку физики в 11 классе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>
                <a:solidFill>
                  <a:schemeClr val="tx1">
                    <a:tint val="75000"/>
                  </a:schemeClr>
                </a:solidFill>
              </a:rPr>
              <a:t>(профильный уровень)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143108" y="4572008"/>
            <a:ext cx="6786578" cy="1214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900113"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Выполнила: Попова И.А., </a:t>
            </a:r>
          </a:p>
          <a:p>
            <a:pPr marL="3141663"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физики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714348" y="6072206"/>
            <a:ext cx="8143900" cy="5714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Белово, 2012 г.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Кварки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5072066" cy="557214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Гелл-Манн</a:t>
            </a:r>
            <a:r>
              <a:rPr lang="ru-RU" dirty="0" smtClean="0"/>
              <a:t> и </a:t>
            </a:r>
            <a:r>
              <a:rPr lang="ru-RU" b="1" dirty="0" smtClean="0">
                <a:solidFill>
                  <a:srgbClr val="C00000"/>
                </a:solidFill>
              </a:rPr>
              <a:t>Георг Цвейг</a:t>
            </a:r>
            <a:r>
              <a:rPr lang="ru-RU" dirty="0" smtClean="0"/>
              <a:t> предложили </a:t>
            </a:r>
            <a:r>
              <a:rPr lang="ru-RU" b="1" dirty="0" err="1" smtClean="0">
                <a:solidFill>
                  <a:srgbClr val="C00000"/>
                </a:solidFill>
              </a:rPr>
              <a:t>кварковую</a:t>
            </a:r>
            <a:r>
              <a:rPr lang="ru-RU" b="1" dirty="0" smtClean="0">
                <a:solidFill>
                  <a:srgbClr val="C00000"/>
                </a:solidFill>
              </a:rPr>
              <a:t> модель </a:t>
            </a:r>
            <a:r>
              <a:rPr lang="ru-RU" dirty="0" smtClean="0"/>
              <a:t>в 1964 г.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Принцип Паули</a:t>
            </a:r>
            <a:r>
              <a:rPr lang="ru-RU" dirty="0" smtClean="0"/>
              <a:t>: </a:t>
            </a:r>
            <a:r>
              <a:rPr lang="ru-RU" b="1" dirty="0" smtClean="0"/>
              <a:t>в одной системе</a:t>
            </a:r>
            <a:r>
              <a:rPr lang="ru-RU" dirty="0" smtClean="0"/>
              <a:t> взаимосвязанных частиц никогда </a:t>
            </a:r>
            <a:r>
              <a:rPr lang="ru-RU" b="1" dirty="0" smtClean="0"/>
              <a:t>не существует</a:t>
            </a:r>
            <a:r>
              <a:rPr lang="ru-RU" dirty="0" smtClean="0"/>
              <a:t> хотя бы </a:t>
            </a:r>
            <a:r>
              <a:rPr lang="ru-RU" b="1" dirty="0" smtClean="0">
                <a:solidFill>
                  <a:srgbClr val="C00000"/>
                </a:solidFill>
              </a:rPr>
              <a:t>две частицы с тождественными параметрами</a:t>
            </a:r>
            <a:r>
              <a:rPr lang="ru-RU" dirty="0" smtClean="0"/>
              <a:t>, </a:t>
            </a:r>
            <a:r>
              <a:rPr lang="ru-RU" b="1" dirty="0" smtClean="0"/>
              <a:t>если</a:t>
            </a:r>
            <a:r>
              <a:rPr lang="ru-RU" dirty="0" smtClean="0"/>
              <a:t> эти частицы обладают </a:t>
            </a:r>
            <a:r>
              <a:rPr lang="ru-RU" b="1" dirty="0" err="1" smtClean="0">
                <a:solidFill>
                  <a:srgbClr val="C00000"/>
                </a:solidFill>
              </a:rPr>
              <a:t>полуцелым</a:t>
            </a:r>
            <a:r>
              <a:rPr lang="ru-RU" b="1" dirty="0" smtClean="0">
                <a:solidFill>
                  <a:srgbClr val="C00000"/>
                </a:solidFill>
              </a:rPr>
              <a:t> спином</a:t>
            </a:r>
            <a:r>
              <a:rPr lang="ru-RU" dirty="0" smtClean="0"/>
              <a:t>.</a:t>
            </a:r>
          </a:p>
        </p:txBody>
      </p:sp>
      <p:pic>
        <p:nvPicPr>
          <p:cNvPr id="33794" name="Picture 2" descr=" М. Гелл-Манн на конференции в 2007 г. Гелл-Манн и Георг Цвейг предложили кварковую модель в 1964 г.">
            <a:hlinkClick r:id="rId2" tooltip=" М. Гелл-Манн на конференции в 2007 г. Гелл-Манн и Георг Цвейг предложили кварковую модель в 1964 г.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1788" y="1142985"/>
            <a:ext cx="4122212" cy="478634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86314" y="6000768"/>
            <a:ext cx="4143404" cy="857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rgbClr val="C00000"/>
                </a:solidFill>
              </a:rPr>
              <a:t>М. </a:t>
            </a:r>
            <a:r>
              <a:rPr lang="ru-RU" sz="2400" b="1" dirty="0" err="1" smtClean="0">
                <a:solidFill>
                  <a:srgbClr val="C00000"/>
                </a:solidFill>
              </a:rPr>
              <a:t>Гелл-Манн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/>
              <a:t>на конференции в </a:t>
            </a:r>
            <a:r>
              <a:rPr lang="ru-RU" sz="2400" b="1" dirty="0" smtClean="0">
                <a:solidFill>
                  <a:srgbClr val="C00000"/>
                </a:solidFill>
              </a:rPr>
              <a:t>2007 г.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спин?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35785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Спин</a:t>
            </a:r>
            <a:r>
              <a:rPr lang="ru-RU" dirty="0" smtClean="0"/>
              <a:t> демонстрирует, что существует пространство состояний, никак не связанное с перемещением частицы в обычном пространстве;</a:t>
            </a:r>
          </a:p>
          <a:p>
            <a:r>
              <a:rPr lang="ru-RU" dirty="0" smtClean="0"/>
              <a:t>Спин (от англ. </a:t>
            </a:r>
            <a:r>
              <a:rPr lang="en-US" dirty="0" smtClean="0"/>
              <a:t>to spin</a:t>
            </a:r>
            <a:r>
              <a:rPr lang="ru-RU" dirty="0" smtClean="0"/>
              <a:t> – </a:t>
            </a:r>
            <a:r>
              <a:rPr lang="ru-RU" b="1" dirty="0" smtClean="0">
                <a:solidFill>
                  <a:srgbClr val="C00000"/>
                </a:solidFill>
              </a:rPr>
              <a:t>крутиться</a:t>
            </a:r>
            <a:r>
              <a:rPr lang="ru-RU" dirty="0" smtClean="0"/>
              <a:t>) часто сравнивают с угловым моментом «быстро вращающегося волчка»</a:t>
            </a:r>
            <a:r>
              <a:rPr lang="ru-RU" b="1" dirty="0" smtClean="0">
                <a:solidFill>
                  <a:srgbClr val="C00000"/>
                </a:solidFill>
              </a:rPr>
              <a:t> - это неверно!</a:t>
            </a:r>
          </a:p>
          <a:p>
            <a:r>
              <a:rPr lang="ru-RU" dirty="0" smtClean="0"/>
              <a:t>Спин является </a:t>
            </a:r>
            <a:r>
              <a:rPr lang="ru-RU" b="1" dirty="0" smtClean="0">
                <a:solidFill>
                  <a:srgbClr val="C00000"/>
                </a:solidFill>
              </a:rPr>
              <a:t>внутренней квантовой характеристикой частицы</a:t>
            </a:r>
            <a:r>
              <a:rPr lang="ru-RU" dirty="0" smtClean="0"/>
              <a:t>, которая </a:t>
            </a:r>
            <a:r>
              <a:rPr lang="ru-RU" b="1" dirty="0" smtClean="0"/>
              <a:t>не имеет аналога</a:t>
            </a:r>
            <a:r>
              <a:rPr lang="ru-RU" dirty="0" smtClean="0"/>
              <a:t> в классической механике;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214282" y="1428736"/>
            <a:ext cx="8715436" cy="3571900"/>
          </a:xfrm>
          <a:prstGeom prst="wedgeRectCallout">
            <a:avLst>
              <a:gd name="adj1" fmla="val -12986"/>
              <a:gd name="adj2" fmla="val -560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Спин</a:t>
            </a:r>
            <a:r>
              <a:rPr lang="ru-RU" sz="4000" dirty="0" smtClean="0"/>
              <a:t> (от англ. </a:t>
            </a:r>
            <a:r>
              <a:rPr lang="ru-RU" sz="4000" i="1" dirty="0" err="1" smtClean="0"/>
              <a:t>spin</a:t>
            </a:r>
            <a:r>
              <a:rPr lang="ru-RU" sz="4000" dirty="0" smtClean="0"/>
              <a:t> — вертеть[-</a:t>
            </a:r>
            <a:r>
              <a:rPr lang="ru-RU" sz="4000" dirty="0" err="1" smtClean="0"/>
              <a:t>ся</a:t>
            </a:r>
            <a:r>
              <a:rPr lang="ru-RU" sz="4000" dirty="0" smtClean="0"/>
              <a:t>], вращение) — </a:t>
            </a:r>
            <a:r>
              <a:rPr lang="ru-RU" sz="4000" b="1" dirty="0" smtClean="0"/>
              <a:t>собственный момент импульса элементарных частиц, имеющий квантовую природу и не связанный с перемещением частицы как целого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Спины некоторых микрочастиц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785794"/>
          <a:ext cx="9144000" cy="607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14"/>
                <a:gridCol w="3071834"/>
                <a:gridCol w="4857752"/>
              </a:tblGrid>
              <a:tr h="50560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Спин</a:t>
                      </a:r>
                      <a:endParaRPr lang="ru-RU" sz="2000" dirty="0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/>
                        <a:t>Ообщее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2000" dirty="0"/>
                        <a:t>название частиц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Примеры</a:t>
                      </a:r>
                      <a:endParaRPr lang="ru-RU" sz="2000" dirty="0"/>
                    </a:p>
                  </a:txBody>
                  <a:tcPr marL="38100" marR="38100" marT="38100" marB="38100" anchor="ctr"/>
                </a:tc>
              </a:tr>
              <a:tr h="1838735">
                <a:tc>
                  <a:txBody>
                    <a:bodyPr/>
                    <a:lstStyle/>
                    <a:p>
                      <a:pPr algn="ctr"/>
                      <a:r>
                        <a:rPr lang="ru-RU" sz="2800"/>
                        <a:t>0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скалярные частицы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>
                          <a:latin typeface="times"/>
                        </a:rPr>
                        <a:t>π</a:t>
                      </a:r>
                      <a:r>
                        <a:rPr lang="ru-RU" sz="2800" dirty="0" err="1"/>
                        <a:t>-мезоны, </a:t>
                      </a:r>
                      <a:r>
                        <a:rPr lang="ru-RU" sz="2800" dirty="0"/>
                        <a:t>K-мезоны, </a:t>
                      </a:r>
                      <a:r>
                        <a:rPr lang="ru-RU" sz="2800" dirty="0" err="1"/>
                        <a:t>хиггсовский</a:t>
                      </a:r>
                      <a:r>
                        <a:rPr lang="ru-RU" sz="2800" dirty="0"/>
                        <a:t> бозон, атомы и ядра </a:t>
                      </a:r>
                      <a:r>
                        <a:rPr lang="ru-RU" sz="2800" baseline="30000" dirty="0"/>
                        <a:t>4</a:t>
                      </a:r>
                      <a:r>
                        <a:rPr lang="ru-RU" sz="2800" dirty="0"/>
                        <a:t>He, чётно-чётные ядра, парапозитроний</a:t>
                      </a:r>
                    </a:p>
                  </a:txBody>
                  <a:tcPr marL="38100" marR="38100" marT="38100" marB="38100" anchor="ctr"/>
                </a:tc>
              </a:tr>
              <a:tr h="958657">
                <a:tc>
                  <a:txBody>
                    <a:bodyPr/>
                    <a:lstStyle/>
                    <a:p>
                      <a:pPr algn="ctr"/>
                      <a:r>
                        <a:rPr lang="ru-RU" sz="2800"/>
                        <a:t>1/2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/>
                        <a:t>спинорные частицы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электрон, кварки, протон, нейтрон, атомы и ядра </a:t>
                      </a:r>
                      <a:r>
                        <a:rPr lang="ru-RU" sz="2800" baseline="30000" dirty="0"/>
                        <a:t>3</a:t>
                      </a:r>
                      <a:r>
                        <a:rPr lang="ru-RU" sz="2800" dirty="0"/>
                        <a:t>He</a:t>
                      </a:r>
                    </a:p>
                  </a:txBody>
                  <a:tcPr marL="38100" marR="38100" marT="38100" marB="38100" anchor="ctr"/>
                </a:tc>
              </a:tr>
              <a:tr h="958657">
                <a:tc>
                  <a:txBody>
                    <a:bodyPr/>
                    <a:lstStyle/>
                    <a:p>
                      <a:pPr algn="ctr"/>
                      <a:r>
                        <a:rPr lang="ru-RU" sz="2800"/>
                        <a:t>1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/>
                        <a:t>векторные частицы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фотон, глюон, векторные мезоны, ортопозитроний</a:t>
                      </a:r>
                    </a:p>
                  </a:txBody>
                  <a:tcPr marL="38100" marR="38100" marT="38100" marB="38100" anchor="ctr"/>
                </a:tc>
              </a:tr>
              <a:tr h="958657">
                <a:tc>
                  <a:txBody>
                    <a:bodyPr/>
                    <a:lstStyle/>
                    <a:p>
                      <a:pPr algn="ctr"/>
                      <a:r>
                        <a:rPr lang="ru-RU" sz="2800"/>
                        <a:t>3/2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/>
                        <a:t>спин-векторные частицы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800" dirty="0"/>
                        <a:t>Δ-</a:t>
                      </a:r>
                      <a:r>
                        <a:rPr lang="ru-RU" sz="2800" dirty="0"/>
                        <a:t>изобары</a:t>
                      </a:r>
                    </a:p>
                  </a:txBody>
                  <a:tcPr marL="38100" marR="38100" marT="38100" marB="38100" anchor="ctr"/>
                </a:tc>
              </a:tr>
              <a:tr h="851901">
                <a:tc>
                  <a:txBody>
                    <a:bodyPr/>
                    <a:lstStyle/>
                    <a:p>
                      <a:pPr algn="ctr"/>
                      <a:r>
                        <a:rPr lang="ru-RU" sz="2800"/>
                        <a:t>2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/>
                        <a:t>тензорные частицы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гравитон, тензорные мезоны</a:t>
                      </a: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Кварки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214422"/>
            <a:ext cx="6500826" cy="4911741"/>
          </a:xfrm>
        </p:spPr>
        <p:txBody>
          <a:bodyPr/>
          <a:lstStyle/>
          <a:p>
            <a:r>
              <a:rPr lang="ru-RU" dirty="0" smtClean="0"/>
              <a:t>Кварки </a:t>
            </a:r>
            <a:r>
              <a:rPr lang="ru-RU" b="1" dirty="0" smtClean="0"/>
              <a:t>участвуют</a:t>
            </a:r>
            <a:r>
              <a:rPr lang="ru-RU" dirty="0" smtClean="0"/>
              <a:t> в </a:t>
            </a:r>
            <a:r>
              <a:rPr lang="ru-RU" b="1" dirty="0" smtClean="0">
                <a:solidFill>
                  <a:srgbClr val="C00000"/>
                </a:solidFill>
              </a:rPr>
              <a:t>сильных</a:t>
            </a:r>
            <a:r>
              <a:rPr lang="ru-RU" dirty="0" smtClean="0"/>
              <a:t> взаимодействиях, а также в </a:t>
            </a:r>
            <a:r>
              <a:rPr lang="ru-RU" b="1" dirty="0" smtClean="0">
                <a:solidFill>
                  <a:srgbClr val="C00000"/>
                </a:solidFill>
              </a:rPr>
              <a:t>слабых</a:t>
            </a:r>
            <a:r>
              <a:rPr lang="ru-RU" dirty="0" smtClean="0"/>
              <a:t> и в </a:t>
            </a:r>
            <a:r>
              <a:rPr lang="ru-RU" b="1" dirty="0" smtClean="0">
                <a:solidFill>
                  <a:srgbClr val="C00000"/>
                </a:solidFill>
              </a:rPr>
              <a:t>электромагнитных</a:t>
            </a:r>
            <a:r>
              <a:rPr lang="ru-RU" dirty="0" smtClean="0"/>
              <a:t>. </a:t>
            </a:r>
          </a:p>
          <a:p>
            <a:r>
              <a:rPr lang="ru-RU" b="1" dirty="0" smtClean="0"/>
              <a:t>Заряды</a:t>
            </a:r>
            <a:r>
              <a:rPr lang="ru-RU" dirty="0" smtClean="0"/>
              <a:t> кварков </a:t>
            </a:r>
            <a:r>
              <a:rPr lang="ru-RU" b="1" dirty="0" smtClean="0"/>
              <a:t>дробные</a:t>
            </a:r>
            <a:r>
              <a:rPr lang="ru-RU" dirty="0" smtClean="0"/>
              <a:t> - от </a:t>
            </a:r>
            <a:r>
              <a:rPr lang="ru-RU" b="1" i="1" dirty="0" smtClean="0">
                <a:solidFill>
                  <a:srgbClr val="C00000"/>
                </a:solidFill>
              </a:rPr>
              <a:t>-1/3e </a:t>
            </a:r>
            <a:r>
              <a:rPr lang="ru-RU" dirty="0" smtClean="0"/>
              <a:t>до </a:t>
            </a:r>
            <a:r>
              <a:rPr lang="ru-RU" b="1" i="1" dirty="0" smtClean="0">
                <a:solidFill>
                  <a:srgbClr val="C00000"/>
                </a:solidFill>
              </a:rPr>
              <a:t>+2/3e </a:t>
            </a:r>
            <a:r>
              <a:rPr lang="ru-RU" dirty="0" smtClean="0"/>
              <a:t>(</a:t>
            </a:r>
            <a:r>
              <a:rPr lang="ru-RU" i="1" dirty="0" err="1" smtClean="0"/>
              <a:t>e</a:t>
            </a:r>
            <a:r>
              <a:rPr lang="ru-RU" dirty="0" smtClean="0"/>
              <a:t> - заряд электрона).</a:t>
            </a:r>
          </a:p>
          <a:p>
            <a:r>
              <a:rPr lang="ru-RU" dirty="0" smtClean="0"/>
              <a:t>Кварки в сегодняшней Вселенной существуют </a:t>
            </a:r>
            <a:r>
              <a:rPr lang="ru-RU" b="1" dirty="0" smtClean="0"/>
              <a:t>только в связанных состояниях</a:t>
            </a:r>
            <a:r>
              <a:rPr lang="ru-RU" dirty="0" smtClean="0"/>
              <a:t> - только в составе адронов. Например, протон - </a:t>
            </a:r>
            <a:r>
              <a:rPr lang="ru-RU" dirty="0" err="1" smtClean="0"/>
              <a:t>uud</a:t>
            </a:r>
            <a:r>
              <a:rPr lang="ru-RU" dirty="0" smtClean="0"/>
              <a:t>, нейтрон - </a:t>
            </a:r>
            <a:r>
              <a:rPr lang="ru-RU" dirty="0" err="1" smtClean="0"/>
              <a:t>udd</a:t>
            </a:r>
            <a:r>
              <a:rPr lang="ru-RU" dirty="0" smtClean="0"/>
              <a:t>.</a:t>
            </a:r>
          </a:p>
        </p:txBody>
      </p:sp>
      <p:pic>
        <p:nvPicPr>
          <p:cNvPr id="30722" name="Picture 2" descr="http://upload.wikimedia.org/wikipedia/commons/thumb/9/92/Quark_structure_proton.svg/220px-Quark_structure_proton.svg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86512" y="0"/>
            <a:ext cx="2857488" cy="2857488"/>
          </a:xfrm>
          <a:prstGeom prst="rect">
            <a:avLst/>
          </a:prstGeom>
          <a:noFill/>
        </p:spPr>
      </p:pic>
      <p:pic>
        <p:nvPicPr>
          <p:cNvPr id="30724" name="Picture 4" descr="http://f5.ru/files/images/compiled/997/997f8a42930f13d1450f101039df2b6c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2357430"/>
            <a:ext cx="7643834" cy="4164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001024" cy="11429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Четыре вида физических взаимодействий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778" y="1142984"/>
            <a:ext cx="4929222" cy="2357454"/>
          </a:xfrm>
        </p:spPr>
        <p:txBody>
          <a:bodyPr/>
          <a:lstStyle/>
          <a:p>
            <a:r>
              <a:rPr lang="ru-RU" dirty="0" smtClean="0"/>
              <a:t>гравитационные, </a:t>
            </a:r>
          </a:p>
          <a:p>
            <a:r>
              <a:rPr lang="ru-RU" dirty="0" smtClean="0"/>
              <a:t>электромагнитные, </a:t>
            </a:r>
          </a:p>
          <a:p>
            <a:r>
              <a:rPr lang="ru-RU" dirty="0" smtClean="0"/>
              <a:t>слабые, </a:t>
            </a:r>
          </a:p>
          <a:p>
            <a:r>
              <a:rPr lang="ru-RU" dirty="0" smtClean="0"/>
              <a:t>сильные.</a:t>
            </a:r>
            <a:endParaRPr lang="ru-RU" dirty="0"/>
          </a:p>
        </p:txBody>
      </p:sp>
      <p:pic>
        <p:nvPicPr>
          <p:cNvPr id="31746" name="Picture 2" descr="http://www.leforio.narod.ru/images/l4img07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357298"/>
            <a:ext cx="3467100" cy="278130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285720" y="4071942"/>
            <a:ext cx="8858280" cy="24288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Слабое взаимодействие </a:t>
            </a:r>
            <a:r>
              <a:rPr lang="ru-RU" sz="3200" dirty="0" smtClean="0"/>
              <a:t>- меняет внутреннюю природу частиц. 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Сильные взаимодействия </a:t>
            </a:r>
            <a:r>
              <a:rPr lang="ru-RU" sz="3200" dirty="0" smtClean="0"/>
              <a:t>- обусловливают различные ядерные реакции, а также возникновение сил, связывающих нейтроны и протоны в ядрах.</a:t>
            </a:r>
            <a:endParaRPr lang="ru-RU" sz="3200" dirty="0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6143636" y="2428868"/>
            <a:ext cx="428628" cy="1143008"/>
          </a:xfrm>
          <a:prstGeom prst="righ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6929454" y="2643182"/>
            <a:ext cx="2071702" cy="785818"/>
          </a:xfrm>
          <a:prstGeom prst="wedgeRectCallout">
            <a:avLst>
              <a:gd name="adj1" fmla="val -62123"/>
              <a:gd name="adj2" fmla="val -50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Ядерные</a:t>
            </a:r>
            <a:endParaRPr lang="ru-RU" sz="3600" dirty="0"/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4500562" y="3571876"/>
            <a:ext cx="4357686" cy="2857520"/>
          </a:xfrm>
          <a:prstGeom prst="wedgeRectCallout">
            <a:avLst>
              <a:gd name="adj1" fmla="val -75661"/>
              <a:gd name="adj2" fmla="val -453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Механизм взаимодействий один: за счет обмена другими частицами - переносчиками взаимодействия.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8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5786446" cy="578645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Электромагнитное взаимодействие</a:t>
            </a:r>
            <a:r>
              <a:rPr lang="ru-RU" dirty="0" smtClean="0"/>
              <a:t>: переносчик - </a:t>
            </a:r>
            <a:r>
              <a:rPr lang="ru-RU" b="1" dirty="0" smtClean="0">
                <a:solidFill>
                  <a:srgbClr val="C00000"/>
                </a:solidFill>
              </a:rPr>
              <a:t>фотон</a:t>
            </a:r>
            <a:r>
              <a:rPr lang="ru-RU" dirty="0" smtClean="0"/>
              <a:t>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Гравитационное взаимодействие</a:t>
            </a:r>
            <a:r>
              <a:rPr lang="ru-RU" dirty="0" smtClean="0"/>
              <a:t>: переносчики - кванты поля тяготения - </a:t>
            </a:r>
            <a:r>
              <a:rPr lang="ru-RU" b="1" dirty="0" smtClean="0">
                <a:solidFill>
                  <a:srgbClr val="C00000"/>
                </a:solidFill>
              </a:rPr>
              <a:t>гравитоны</a:t>
            </a:r>
            <a:r>
              <a:rPr lang="ru-RU" dirty="0" smtClean="0"/>
              <a:t>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Слабые взаимодействия</a:t>
            </a:r>
            <a:r>
              <a:rPr lang="ru-RU" dirty="0" smtClean="0"/>
              <a:t>: переносчики - векторные </a:t>
            </a:r>
            <a:r>
              <a:rPr lang="ru-RU" b="1" dirty="0" smtClean="0">
                <a:solidFill>
                  <a:srgbClr val="C00000"/>
                </a:solidFill>
              </a:rPr>
              <a:t>бозоны</a:t>
            </a:r>
            <a:r>
              <a:rPr lang="ru-RU" dirty="0" smtClean="0"/>
              <a:t>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Переносчики сильных взаимодействий</a:t>
            </a:r>
            <a:r>
              <a:rPr lang="ru-RU" dirty="0" smtClean="0"/>
              <a:t>: </a:t>
            </a:r>
            <a:r>
              <a:rPr lang="ru-RU" b="1" dirty="0" err="1" smtClean="0">
                <a:solidFill>
                  <a:srgbClr val="C00000"/>
                </a:solidFill>
              </a:rPr>
              <a:t>глюоны</a:t>
            </a:r>
            <a:r>
              <a:rPr lang="ru-RU" dirty="0" smtClean="0"/>
              <a:t> (от английского слова </a:t>
            </a:r>
            <a:r>
              <a:rPr lang="ru-RU" dirty="0" err="1" smtClean="0"/>
              <a:t>glue</a:t>
            </a:r>
            <a:r>
              <a:rPr lang="ru-RU" dirty="0" smtClean="0"/>
              <a:t> - клей), с массой покоя равной нулю.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001024" cy="11429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Четыре вида физических взаимодействий</a:t>
            </a:r>
            <a:endParaRPr lang="ru-RU" dirty="0"/>
          </a:p>
        </p:txBody>
      </p:sp>
      <p:pic>
        <p:nvPicPr>
          <p:cNvPr id="32770" name="Picture 2" descr="http://www.leforio.narod.ru/images/l4img07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76900" y="1214422"/>
            <a:ext cx="3467100" cy="2781300"/>
          </a:xfrm>
          <a:prstGeom prst="rect">
            <a:avLst/>
          </a:prstGeom>
          <a:noFill/>
        </p:spPr>
      </p:pic>
      <p:sp>
        <p:nvSpPr>
          <p:cNvPr id="6" name="Прямоугольная выноска 5"/>
          <p:cNvSpPr/>
          <p:nvPr/>
        </p:nvSpPr>
        <p:spPr>
          <a:xfrm>
            <a:off x="5857884" y="1142984"/>
            <a:ext cx="3286116" cy="3429024"/>
          </a:xfrm>
          <a:prstGeom prst="wedgeRectCallout">
            <a:avLst>
              <a:gd name="adj1" fmla="val -78958"/>
              <a:gd name="adj2" fmla="val 55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 фотоны, и гравитоны не имеют массы (</a:t>
            </a:r>
            <a:r>
              <a:rPr lang="ru-RU" sz="3200" dirty="0" err="1" smtClean="0"/>
              <a:t>массы</a:t>
            </a:r>
            <a:r>
              <a:rPr lang="ru-RU" sz="3200" dirty="0" smtClean="0"/>
              <a:t> покоя) и всегда движутся со скоростью света.</a:t>
            </a:r>
            <a:endParaRPr lang="ru-RU" sz="3200" dirty="0"/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5357818" y="4643446"/>
            <a:ext cx="3786182" cy="2214554"/>
          </a:xfrm>
          <a:prstGeom prst="wedgeRectCallout">
            <a:avLst>
              <a:gd name="adj1" fmla="val -59457"/>
              <a:gd name="adj2" fmla="val -119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Существенным отличием переносчиков слабого взаимодействия от фотона и гравитона является их массивность.</a:t>
            </a:r>
            <a:endParaRPr lang="ru-RU" sz="2400" dirty="0"/>
          </a:p>
        </p:txBody>
      </p:sp>
      <p:graphicFrame>
        <p:nvGraphicFramePr>
          <p:cNvPr id="8" name="Содержимое 3"/>
          <p:cNvGraphicFramePr>
            <a:graphicFrameLocks/>
          </p:cNvGraphicFramePr>
          <p:nvPr/>
        </p:nvGraphicFramePr>
        <p:xfrm>
          <a:off x="357126" y="1142984"/>
          <a:ext cx="8786874" cy="5414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3207"/>
                <a:gridCol w="3429024"/>
                <a:gridCol w="2714643"/>
              </a:tblGrid>
              <a:tr h="985844">
                <a:tc>
                  <a:txBody>
                    <a:bodyPr/>
                    <a:lstStyle/>
                    <a:p>
                      <a:r>
                        <a:rPr lang="ru-RU" sz="2400" dirty="0"/>
                        <a:t>Взаимодействие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Радиус действия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err="1"/>
                        <a:t>Конст</a:t>
                      </a:r>
                      <a:r>
                        <a:rPr lang="ru-RU" sz="2400" dirty="0"/>
                        <a:t>. </a:t>
                      </a:r>
                      <a:r>
                        <a:rPr lang="ru-RU" sz="2400" dirty="0" err="1"/>
                        <a:t>взаимдств</a:t>
                      </a:r>
                      <a:r>
                        <a:rPr lang="ru-RU" sz="2400" dirty="0"/>
                        <a:t>.</a:t>
                      </a:r>
                    </a:p>
                  </a:txBody>
                  <a:tcPr anchor="ctr"/>
                </a:tc>
              </a:tr>
              <a:tr h="985844">
                <a:tc>
                  <a:txBody>
                    <a:bodyPr/>
                    <a:lstStyle/>
                    <a:p>
                      <a:r>
                        <a:rPr lang="ru-RU" sz="2400" dirty="0"/>
                        <a:t>Гравитационное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Бесконечно большой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/>
                        <a:t>6.10</a:t>
                      </a:r>
                      <a:r>
                        <a:rPr lang="ru-RU" sz="2400" baseline="30000"/>
                        <a:t>-39</a:t>
                      </a:r>
                      <a:endParaRPr lang="ru-RU" sz="2400"/>
                    </a:p>
                  </a:txBody>
                  <a:tcPr anchor="ctr"/>
                </a:tc>
              </a:tr>
              <a:tr h="985844">
                <a:tc>
                  <a:txBody>
                    <a:bodyPr/>
                    <a:lstStyle/>
                    <a:p>
                      <a:r>
                        <a:rPr lang="ru-RU" sz="2400"/>
                        <a:t>Электромагнитное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Бесконечно большой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1/137</a:t>
                      </a:r>
                    </a:p>
                  </a:txBody>
                  <a:tcPr anchor="ctr"/>
                </a:tc>
              </a:tr>
              <a:tr h="1471622">
                <a:tc>
                  <a:txBody>
                    <a:bodyPr/>
                    <a:lstStyle/>
                    <a:p>
                      <a:r>
                        <a:rPr lang="ru-RU" sz="2400"/>
                        <a:t>Слабое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Не превышает 10</a:t>
                      </a:r>
                      <a:r>
                        <a:rPr lang="ru-RU" sz="2400" baseline="30000" dirty="0"/>
                        <a:t>-16</a:t>
                      </a:r>
                      <a:r>
                        <a:rPr lang="ru-RU" sz="2400" dirty="0"/>
                        <a:t> см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10</a:t>
                      </a:r>
                      <a:r>
                        <a:rPr lang="ru-RU" sz="2400" baseline="30000" dirty="0"/>
                        <a:t>-14</a:t>
                      </a:r>
                      <a:endParaRPr lang="ru-RU" sz="2400" dirty="0"/>
                    </a:p>
                  </a:txBody>
                  <a:tcPr anchor="ctr"/>
                </a:tc>
              </a:tr>
              <a:tr h="98584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Сильное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Не превышает 10</a:t>
                      </a:r>
                      <a:r>
                        <a:rPr lang="ru-RU" sz="2400" baseline="30000" dirty="0" smtClean="0"/>
                        <a:t>-13</a:t>
                      </a:r>
                      <a:r>
                        <a:rPr lang="ru-RU" sz="2400" dirty="0" smtClean="0"/>
                        <a:t> см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dirty="0" smtClean="0"/>
              <a:t>Свойства кварков</a:t>
            </a:r>
            <a:endParaRPr lang="ru-RU" dirty="0"/>
          </a:p>
        </p:txBody>
      </p:sp>
      <p:pic>
        <p:nvPicPr>
          <p:cNvPr id="34818" name="Picture 2" descr="http://www.milogiya.narod.ru/4/klark01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71546"/>
            <a:ext cx="8929718" cy="485365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5429264"/>
            <a:ext cx="8929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 smtClean="0"/>
              <a:t>Кварковые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супермультиплеты</a:t>
            </a:r>
            <a:r>
              <a:rPr lang="ru-RU" sz="3600" b="1" dirty="0" smtClean="0"/>
              <a:t> </a:t>
            </a:r>
          </a:p>
          <a:p>
            <a:pPr algn="ctr"/>
            <a:r>
              <a:rPr lang="ru-RU" sz="3600" b="1" dirty="0" smtClean="0"/>
              <a:t>(триада &lt;</a:t>
            </a:r>
            <a:r>
              <a:rPr lang="ru-RU" sz="3600" b="1" dirty="0" err="1" smtClean="0"/>
              <a:t>u,d,s</a:t>
            </a:r>
            <a:r>
              <a:rPr lang="ru-RU" sz="3600" b="1" dirty="0" smtClean="0"/>
              <a:t>&gt; и </a:t>
            </a:r>
            <a:r>
              <a:rPr lang="ru-RU" sz="3600" b="1" dirty="0" err="1" smtClean="0"/>
              <a:t>антитриада</a:t>
            </a:r>
            <a:r>
              <a:rPr lang="ru-RU" sz="3600" b="1" dirty="0" smtClean="0"/>
              <a:t> &lt;</a:t>
            </a:r>
            <a:r>
              <a:rPr lang="ru-RU" sz="3600" b="1" dirty="0" err="1" smtClean="0"/>
              <a:t>u,d,s</a:t>
            </a:r>
            <a:r>
              <a:rPr lang="ru-RU" sz="3600" b="1" dirty="0" smtClean="0"/>
              <a:t>&gt;)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6000760" cy="557216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Кварки имеют свойство, называемое </a:t>
            </a:r>
            <a:r>
              <a:rPr lang="ru-RU" b="1" dirty="0" smtClean="0">
                <a:solidFill>
                  <a:srgbClr val="C00000"/>
                </a:solidFill>
              </a:rPr>
              <a:t>цветовой заряд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Существуют три вида цветового заряда, условно обозначаемые как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синий,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зелёный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Красный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Каждый цвет имеет дополнение в виде своего </a:t>
            </a:r>
            <a:r>
              <a:rPr lang="ru-RU" b="1" dirty="0" err="1" smtClean="0">
                <a:solidFill>
                  <a:srgbClr val="C00000"/>
                </a:solidFill>
              </a:rPr>
              <a:t>антицвета</a:t>
            </a:r>
            <a:r>
              <a:rPr lang="ru-RU" dirty="0" smtClean="0"/>
              <a:t> —</a:t>
            </a:r>
            <a:r>
              <a:rPr lang="ru-RU" dirty="0" err="1" smtClean="0">
                <a:solidFill>
                  <a:srgbClr val="C00000"/>
                </a:solidFill>
              </a:rPr>
              <a:t>антисиний</a:t>
            </a:r>
            <a:r>
              <a:rPr lang="ru-RU" dirty="0" smtClean="0"/>
              <a:t>, </a:t>
            </a:r>
            <a:r>
              <a:rPr lang="ru-RU" dirty="0" err="1" smtClean="0">
                <a:solidFill>
                  <a:srgbClr val="C00000"/>
                </a:solidFill>
              </a:rPr>
              <a:t>антизелёный</a:t>
            </a:r>
            <a:r>
              <a:rPr lang="ru-RU" dirty="0" smtClean="0"/>
              <a:t> и </a:t>
            </a:r>
            <a:r>
              <a:rPr lang="ru-RU" dirty="0" err="1" smtClean="0">
                <a:solidFill>
                  <a:srgbClr val="C00000"/>
                </a:solidFill>
              </a:rPr>
              <a:t>антикрасный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В отличие от кварков, </a:t>
            </a:r>
            <a:r>
              <a:rPr lang="ru-RU" dirty="0" err="1" smtClean="0"/>
              <a:t>антикварки</a:t>
            </a:r>
            <a:r>
              <a:rPr lang="ru-RU" dirty="0" smtClean="0"/>
              <a:t> обладают не цветом, а </a:t>
            </a:r>
            <a:r>
              <a:rPr lang="ru-RU" dirty="0" err="1" smtClean="0"/>
              <a:t>антицветом</a:t>
            </a:r>
            <a:r>
              <a:rPr lang="ru-RU" dirty="0" smtClean="0"/>
              <a:t>, то есть противоположным цветовым зарядом.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dirty="0" smtClean="0"/>
              <a:t>Свойства кварков: цвет</a:t>
            </a:r>
            <a:endParaRPr lang="ru-RU" dirty="0"/>
          </a:p>
        </p:txBody>
      </p:sp>
      <p:pic>
        <p:nvPicPr>
          <p:cNvPr id="38914" name="Picture 2" descr="http://traditio-ru.org/images/thumb/Hadron_colors.svg/140px-Hadron_colors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72330" y="1069505"/>
            <a:ext cx="1833566" cy="5553087"/>
          </a:xfrm>
          <a:prstGeom prst="rect">
            <a:avLst/>
          </a:prstGeom>
          <a:noFill/>
        </p:spPr>
      </p:pic>
      <p:pic>
        <p:nvPicPr>
          <p:cNvPr id="38916" name="Picture 4" descr="http://www.milogiya2008.ru/7/raduga2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1071546"/>
            <a:ext cx="4643438" cy="4214813"/>
          </a:xfrm>
          <a:prstGeom prst="rect">
            <a:avLst/>
          </a:prstGeom>
          <a:noFill/>
        </p:spPr>
      </p:pic>
      <p:pic>
        <p:nvPicPr>
          <p:cNvPr id="38918" name="Picture 6" descr="http://upload.wikimedia.org/wikipedia/commons/thumb/9/92/Quark_structure_proton.svg/200px-Quark_structure_proton.svg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28860" y="-293706"/>
            <a:ext cx="7151706" cy="7151706"/>
          </a:xfrm>
          <a:prstGeom prst="rect">
            <a:avLst/>
          </a:prstGeom>
          <a:noFill/>
        </p:spPr>
      </p:pic>
      <p:pic>
        <p:nvPicPr>
          <p:cNvPr id="38920" name="Picture 8" descr="http://filearchive.cnews.ru/img/reviews/2011/05/27/collider_2_1549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85786" y="857232"/>
            <a:ext cx="7786742" cy="57473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286412"/>
          </a:xfrm>
        </p:spPr>
        <p:txBody>
          <a:bodyPr>
            <a:normAutofit/>
          </a:bodyPr>
          <a:lstStyle/>
          <a:p>
            <a:r>
              <a:rPr lang="ru-RU" dirty="0" smtClean="0"/>
              <a:t>У кварков имеется два основных типа масс, несовпадающих по величине: 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масса токового кварка</a:t>
            </a:r>
            <a:r>
              <a:rPr lang="ru-RU" dirty="0" smtClean="0"/>
              <a:t>, оцениваемая в процессах со значительной передачей квадрата 4-импульса, и 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структурная масса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(блоковая, </a:t>
            </a:r>
            <a:r>
              <a:rPr lang="ru-RU" dirty="0" err="1" smtClean="0"/>
              <a:t>конституэнтная</a:t>
            </a:r>
            <a:r>
              <a:rPr lang="ru-RU" dirty="0" smtClean="0"/>
              <a:t> масса); включает в себя ещё массу </a:t>
            </a:r>
            <a:r>
              <a:rPr lang="ru-RU" dirty="0" err="1" smtClean="0"/>
              <a:t>глюонного</a:t>
            </a:r>
            <a:r>
              <a:rPr lang="ru-RU" dirty="0" smtClean="0"/>
              <a:t> поля вокруг кварка и оценивается из массы адронов и их </a:t>
            </a:r>
            <a:r>
              <a:rPr lang="ru-RU" dirty="0" err="1" smtClean="0"/>
              <a:t>кваркового</a:t>
            </a:r>
            <a:r>
              <a:rPr lang="ru-RU" dirty="0" smtClean="0"/>
              <a:t> состава.</a:t>
            </a:r>
            <a:endParaRPr lang="ru-RU" baseline="30000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dirty="0" smtClean="0"/>
              <a:t>Свойства кварков: масса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929718" cy="5286412"/>
          </a:xfrm>
        </p:spPr>
        <p:txBody>
          <a:bodyPr/>
          <a:lstStyle/>
          <a:p>
            <a:r>
              <a:rPr lang="ru-RU" dirty="0" smtClean="0"/>
              <a:t>Каждый аромат (вид) кварка характеризуется такими квантовыми числами, как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изоспин </a:t>
            </a:r>
            <a:r>
              <a:rPr lang="ru-RU" b="1" i="1" dirty="0" err="1" smtClean="0">
                <a:solidFill>
                  <a:srgbClr val="C00000"/>
                </a:solidFill>
              </a:rPr>
              <a:t>I</a:t>
            </a:r>
            <a:r>
              <a:rPr lang="ru-RU" b="1" baseline="-25000" dirty="0" err="1" smtClean="0">
                <a:solidFill>
                  <a:srgbClr val="C00000"/>
                </a:solidFill>
              </a:rPr>
              <a:t>z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странность </a:t>
            </a:r>
            <a:r>
              <a:rPr lang="ru-RU" b="1" i="1" dirty="0" smtClean="0">
                <a:solidFill>
                  <a:srgbClr val="C00000"/>
                </a:solidFill>
              </a:rPr>
              <a:t>S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очарование </a:t>
            </a:r>
            <a:r>
              <a:rPr lang="ru-RU" b="1" i="1" dirty="0" smtClean="0">
                <a:solidFill>
                  <a:srgbClr val="C00000"/>
                </a:solidFill>
              </a:rPr>
              <a:t>C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прелесть (</a:t>
            </a:r>
            <a:r>
              <a:rPr lang="ru-RU" b="1" dirty="0" err="1" smtClean="0">
                <a:solidFill>
                  <a:srgbClr val="C00000"/>
                </a:solidFill>
              </a:rPr>
              <a:t>боттомность</a:t>
            </a:r>
            <a:r>
              <a:rPr lang="ru-RU" b="1" dirty="0" smtClean="0">
                <a:solidFill>
                  <a:srgbClr val="C00000"/>
                </a:solidFill>
              </a:rPr>
              <a:t>, красота) </a:t>
            </a:r>
            <a:r>
              <a:rPr lang="ru-RU" b="1" i="1" dirty="0" smtClean="0">
                <a:solidFill>
                  <a:srgbClr val="C00000"/>
                </a:solidFill>
              </a:rPr>
              <a:t>B</a:t>
            </a:r>
            <a:r>
              <a:rPr lang="ru-RU" b="1" dirty="0" smtClean="0">
                <a:solidFill>
                  <a:srgbClr val="C00000"/>
                </a:solidFill>
              </a:rPr>
              <a:t>′,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истинность (</a:t>
            </a:r>
            <a:r>
              <a:rPr lang="ru-RU" b="1" dirty="0" err="1" smtClean="0">
                <a:solidFill>
                  <a:srgbClr val="C00000"/>
                </a:solidFill>
              </a:rPr>
              <a:t>топность</a:t>
            </a:r>
            <a:r>
              <a:rPr lang="ru-RU" b="1" dirty="0" smtClean="0">
                <a:solidFill>
                  <a:srgbClr val="C00000"/>
                </a:solidFill>
              </a:rPr>
              <a:t>) </a:t>
            </a:r>
            <a:r>
              <a:rPr lang="ru-RU" b="1" i="1" dirty="0" smtClean="0">
                <a:solidFill>
                  <a:srgbClr val="C00000"/>
                </a:solidFill>
              </a:rPr>
              <a:t>T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dirty="0" smtClean="0"/>
              <a:t>Свойства кварков: аромат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357298"/>
            <a:ext cx="7772400" cy="1362075"/>
          </a:xfrm>
        </p:spPr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2071678"/>
            <a:ext cx="8572560" cy="314327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Ознакомление с физикой элементарных частиц и систематизация знаний по теме. </a:t>
            </a:r>
          </a:p>
          <a:p>
            <a:r>
              <a:rPr lang="ru-RU" sz="3200" dirty="0" smtClean="0"/>
              <a:t>Развитие абстрактного, экологического и научного мышления учащихся на основе представлений об элементарных частицах и их взаимодействиях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5714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Свойства кварков: аромат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57125" y="642918"/>
          <a:ext cx="8786875" cy="5997517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642941"/>
                <a:gridCol w="2214578"/>
                <a:gridCol w="2143140"/>
                <a:gridCol w="1143008"/>
                <a:gridCol w="2643208"/>
              </a:tblGrid>
              <a:tr h="285754"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b="1" i="1" dirty="0"/>
                        <a:t>Символ</a:t>
                      </a:r>
                    </a:p>
                  </a:txBody>
                  <a:tcPr marL="76711" marR="76711" marT="38356" marB="38356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i="1" dirty="0"/>
                        <a:t>Название</a:t>
                      </a:r>
                    </a:p>
                  </a:txBody>
                  <a:tcPr marL="76711" marR="76711" marT="38356" marB="38356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b="1" i="1" dirty="0"/>
                        <a:t>Заряд</a:t>
                      </a:r>
                    </a:p>
                  </a:txBody>
                  <a:tcPr marL="76711" marR="76711" marT="38356" marB="38356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b="1" i="1" dirty="0"/>
                        <a:t>Масса</a:t>
                      </a:r>
                    </a:p>
                  </a:txBody>
                  <a:tcPr marL="76711" marR="76711" marT="38356" marB="38356" anchor="ctr"/>
                </a:tc>
              </a:tr>
              <a:tr h="2614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/>
                        <a:t>рус.</a:t>
                      </a:r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/>
                        <a:t>англ.</a:t>
                      </a:r>
                    </a:p>
                  </a:txBody>
                  <a:tcPr marL="76711" marR="76711" marT="38356" marB="38356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1424">
                <a:tc gridSpan="5"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C00000"/>
                          </a:solidFill>
                        </a:rPr>
                        <a:t>Первое поколение</a:t>
                      </a:r>
                    </a:p>
                  </a:txBody>
                  <a:tcPr marL="76711" marR="76711" marT="38356" marB="38356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4153">
                <a:tc>
                  <a:txBody>
                    <a:bodyPr/>
                    <a:lstStyle/>
                    <a:p>
                      <a:r>
                        <a:rPr lang="en-US" sz="2800"/>
                        <a:t>d</a:t>
                      </a:r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ru-RU" sz="2800" b="0" dirty="0">
                          <a:solidFill>
                            <a:srgbClr val="C00000"/>
                          </a:solidFill>
                        </a:rPr>
                        <a:t>нижний</a:t>
                      </a:r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down</a:t>
                      </a:r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−</a:t>
                      </a:r>
                      <a:r>
                        <a:rPr lang="ru-RU" sz="2800" baseline="30000" dirty="0"/>
                        <a:t>1</a:t>
                      </a:r>
                      <a:r>
                        <a:rPr lang="ru-RU" sz="2800" dirty="0"/>
                        <a:t>/</a:t>
                      </a:r>
                      <a:r>
                        <a:rPr lang="ru-RU" sz="2800" baseline="-25000" dirty="0"/>
                        <a:t>3</a:t>
                      </a:r>
                      <a:endParaRPr lang="ru-RU" sz="2800" dirty="0"/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~ 5 МэВ/</a:t>
                      </a:r>
                      <a:r>
                        <a:rPr lang="en-US" sz="2800" dirty="0"/>
                        <a:t>c²</a:t>
                      </a:r>
                    </a:p>
                  </a:txBody>
                  <a:tcPr marL="76711" marR="76711" marT="38356" marB="38356" anchor="ctr"/>
                </a:tc>
              </a:tr>
              <a:tr h="644153">
                <a:tc>
                  <a:txBody>
                    <a:bodyPr/>
                    <a:lstStyle/>
                    <a:p>
                      <a:r>
                        <a:rPr lang="en-US" sz="2800"/>
                        <a:t>u</a:t>
                      </a:r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ru-RU" sz="2800" b="0" dirty="0">
                          <a:solidFill>
                            <a:srgbClr val="C00000"/>
                          </a:solidFill>
                        </a:rPr>
                        <a:t>верхний</a:t>
                      </a:r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up</a:t>
                      </a:r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ru-RU" sz="2800"/>
                        <a:t>+</a:t>
                      </a:r>
                      <a:r>
                        <a:rPr lang="ru-RU" sz="2800" baseline="30000"/>
                        <a:t>2</a:t>
                      </a:r>
                      <a:r>
                        <a:rPr lang="ru-RU" sz="2800"/>
                        <a:t>/</a:t>
                      </a:r>
                      <a:r>
                        <a:rPr lang="ru-RU" sz="2800" baseline="-25000"/>
                        <a:t>3</a:t>
                      </a:r>
                      <a:endParaRPr lang="ru-RU" sz="2800"/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~ 3 МэВ/</a:t>
                      </a:r>
                      <a:r>
                        <a:rPr lang="en-US" sz="2800" dirty="0"/>
                        <a:t>c²</a:t>
                      </a:r>
                    </a:p>
                  </a:txBody>
                  <a:tcPr marL="76711" marR="76711" marT="38356" marB="38356" anchor="ctr"/>
                </a:tc>
              </a:tr>
              <a:tr h="368088">
                <a:tc gridSpan="5">
                  <a:txBody>
                    <a:bodyPr/>
                    <a:lstStyle/>
                    <a:p>
                      <a:pPr algn="ctr"/>
                      <a:r>
                        <a:rPr lang="ru-RU" sz="2800" b="1" i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Второе поколение</a:t>
                      </a:r>
                    </a:p>
                  </a:txBody>
                  <a:tcPr marL="76711" marR="76711" marT="38356" marB="38356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4153">
                <a:tc>
                  <a:txBody>
                    <a:bodyPr/>
                    <a:lstStyle/>
                    <a:p>
                      <a:r>
                        <a:rPr lang="en-US" sz="2800"/>
                        <a:t>s</a:t>
                      </a:r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ru-RU" sz="2800" b="0" dirty="0">
                          <a:solidFill>
                            <a:srgbClr val="C00000"/>
                          </a:solidFill>
                        </a:rPr>
                        <a:t>странный</a:t>
                      </a:r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strange</a:t>
                      </a:r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−</a:t>
                      </a:r>
                      <a:r>
                        <a:rPr lang="ru-RU" sz="2800" baseline="30000" dirty="0"/>
                        <a:t>1</a:t>
                      </a:r>
                      <a:r>
                        <a:rPr lang="ru-RU" sz="2800" dirty="0"/>
                        <a:t>/</a:t>
                      </a:r>
                      <a:r>
                        <a:rPr lang="ru-RU" sz="2800" baseline="-25000" dirty="0"/>
                        <a:t>3</a:t>
                      </a:r>
                      <a:endParaRPr lang="ru-RU" sz="2800" dirty="0"/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95 ± 25 МэВ/</a:t>
                      </a:r>
                      <a:r>
                        <a:rPr lang="en-US" sz="2800" dirty="0"/>
                        <a:t>c²</a:t>
                      </a:r>
                    </a:p>
                  </a:txBody>
                  <a:tcPr marL="76711" marR="76711" marT="38356" marB="38356" anchor="ctr"/>
                </a:tc>
              </a:tr>
              <a:tr h="644153">
                <a:tc>
                  <a:txBody>
                    <a:bodyPr/>
                    <a:lstStyle/>
                    <a:p>
                      <a:r>
                        <a:rPr lang="en-US" sz="2800"/>
                        <a:t>c</a:t>
                      </a:r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ru-RU" sz="2800" b="0" dirty="0">
                          <a:solidFill>
                            <a:srgbClr val="C00000"/>
                          </a:solidFill>
                        </a:rPr>
                        <a:t>очарованный</a:t>
                      </a:r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charm (charmed)</a:t>
                      </a:r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ru-RU" sz="2800"/>
                        <a:t>+</a:t>
                      </a:r>
                      <a:r>
                        <a:rPr lang="ru-RU" sz="2800" baseline="30000"/>
                        <a:t>2</a:t>
                      </a:r>
                      <a:r>
                        <a:rPr lang="ru-RU" sz="2800"/>
                        <a:t>/</a:t>
                      </a:r>
                      <a:r>
                        <a:rPr lang="ru-RU" sz="2800" baseline="-25000"/>
                        <a:t>3</a:t>
                      </a:r>
                      <a:endParaRPr lang="ru-RU" sz="2800"/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1,8 ГэВ/</a:t>
                      </a:r>
                      <a:r>
                        <a:rPr lang="en-US" sz="2800" dirty="0"/>
                        <a:t>c²</a:t>
                      </a:r>
                    </a:p>
                  </a:txBody>
                  <a:tcPr marL="76711" marR="76711" marT="38356" marB="38356" anchor="ctr"/>
                </a:tc>
              </a:tr>
              <a:tr h="368088">
                <a:tc gridSpan="5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i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Третье поколение</a:t>
                      </a:r>
                    </a:p>
                  </a:txBody>
                  <a:tcPr marL="76711" marR="76711" marT="38356" marB="38356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4153">
                <a:tc>
                  <a:txBody>
                    <a:bodyPr/>
                    <a:lstStyle/>
                    <a:p>
                      <a:r>
                        <a:rPr lang="en-US" sz="2800"/>
                        <a:t>b</a:t>
                      </a:r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rgbClr val="C00000"/>
                          </a:solidFill>
                        </a:rPr>
                        <a:t>прелестный</a:t>
                      </a:r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beauty (bottom)</a:t>
                      </a:r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−</a:t>
                      </a:r>
                      <a:r>
                        <a:rPr lang="ru-RU" sz="2800" baseline="30000" dirty="0"/>
                        <a:t>1</a:t>
                      </a:r>
                      <a:r>
                        <a:rPr lang="ru-RU" sz="2800" dirty="0"/>
                        <a:t>/</a:t>
                      </a:r>
                      <a:r>
                        <a:rPr lang="ru-RU" sz="2800" baseline="-25000" dirty="0"/>
                        <a:t>3</a:t>
                      </a:r>
                      <a:endParaRPr lang="ru-RU" sz="2800" dirty="0"/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4,5 ГэВ/</a:t>
                      </a:r>
                      <a:r>
                        <a:rPr lang="en-US" sz="2800" dirty="0"/>
                        <a:t>c²</a:t>
                      </a:r>
                    </a:p>
                  </a:txBody>
                  <a:tcPr marL="76711" marR="76711" marT="38356" marB="38356" anchor="ctr"/>
                </a:tc>
              </a:tr>
              <a:tr h="368088">
                <a:tc>
                  <a:txBody>
                    <a:bodyPr/>
                    <a:lstStyle/>
                    <a:p>
                      <a:r>
                        <a:rPr lang="en-US" sz="2800"/>
                        <a:t>t</a:t>
                      </a:r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rgbClr val="C00000"/>
                          </a:solidFill>
                        </a:rPr>
                        <a:t>истинный</a:t>
                      </a:r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truth (top)</a:t>
                      </a:r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ru-RU" sz="2800"/>
                        <a:t>+</a:t>
                      </a:r>
                      <a:r>
                        <a:rPr lang="ru-RU" sz="2800" baseline="30000"/>
                        <a:t>2</a:t>
                      </a:r>
                      <a:r>
                        <a:rPr lang="ru-RU" sz="2800"/>
                        <a:t>/</a:t>
                      </a:r>
                      <a:r>
                        <a:rPr lang="ru-RU" sz="2800" baseline="-25000"/>
                        <a:t>3</a:t>
                      </a:r>
                      <a:endParaRPr lang="ru-RU" sz="2800"/>
                    </a:p>
                  </a:txBody>
                  <a:tcPr marL="76711" marR="76711" marT="38356" marB="38356" anchor="ctr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171 ГэВ/</a:t>
                      </a:r>
                      <a:r>
                        <a:rPr lang="en-US" sz="2800" dirty="0"/>
                        <a:t>c²</a:t>
                      </a:r>
                    </a:p>
                  </a:txBody>
                  <a:tcPr marL="76711" marR="76711" marT="38356" marB="38356" anchor="ctr"/>
                </a:tc>
              </a:tr>
            </a:tbl>
          </a:graphicData>
        </a:graphic>
      </p:graphicFrame>
      <p:pic>
        <p:nvPicPr>
          <p:cNvPr id="37892" name="Picture 4" descr="http://www.milogiya.narod.ru/16/kvark00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571612"/>
            <a:ext cx="8286808" cy="5024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physbook.ru/images/thumb/6/6d/Tabl-23.1.jpg/570px-Tabl-23.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25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organizmica.ru/archive/508/pic-01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58367"/>
          <a:ext cx="9143999" cy="6699633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4643438"/>
                <a:gridCol w="714380"/>
                <a:gridCol w="857256"/>
                <a:gridCol w="785818"/>
                <a:gridCol w="714380"/>
                <a:gridCol w="642942"/>
                <a:gridCol w="785785"/>
              </a:tblGrid>
              <a:tr h="35649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Характеристика</a:t>
                      </a:r>
                      <a:endParaRPr lang="ru-RU" sz="1800" b="1" i="1" dirty="0"/>
                    </a:p>
                  </a:txBody>
                  <a:tcPr marL="61578" marR="61578" marT="30789" marB="30789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Тип кварка </a:t>
                      </a:r>
                      <a:endParaRPr lang="ru-RU" sz="1800" b="1" i="1" dirty="0"/>
                    </a:p>
                  </a:txBody>
                  <a:tcPr marL="61578" marR="61578" marT="30789" marB="30789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3548">
                <a:tc>
                  <a:txBody>
                    <a:bodyPr/>
                    <a:lstStyle/>
                    <a:p>
                      <a:r>
                        <a:rPr lang="ru-RU" sz="2400" dirty="0"/>
                        <a:t> 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d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u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b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t</a:t>
                      </a:r>
                    </a:p>
                  </a:txBody>
                  <a:tcPr marL="61578" marR="61578" marT="30789" marB="30789"/>
                </a:tc>
              </a:tr>
              <a:tr h="475841">
                <a:tc>
                  <a:txBody>
                    <a:bodyPr/>
                    <a:lstStyle/>
                    <a:p>
                      <a:r>
                        <a:rPr lang="ru-RU" sz="2400" dirty="0"/>
                        <a:t>Электрический заряд </a:t>
                      </a:r>
                      <a:r>
                        <a:rPr lang="en-US" sz="2400" dirty="0"/>
                        <a:t>Q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-1/3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+2/3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-1/3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+2/3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-1/3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+2/3</a:t>
                      </a:r>
                    </a:p>
                  </a:txBody>
                  <a:tcPr marL="61578" marR="61578" marT="30789" marB="30789"/>
                </a:tc>
              </a:tr>
              <a:tr h="453548">
                <a:tc>
                  <a:txBody>
                    <a:bodyPr/>
                    <a:lstStyle/>
                    <a:p>
                      <a:r>
                        <a:rPr lang="ru-RU" sz="2400"/>
                        <a:t>Барионное число </a:t>
                      </a:r>
                      <a:r>
                        <a:rPr lang="en-US" sz="2400"/>
                        <a:t>B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1/3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1/3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1/3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1/3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1/3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1/3</a:t>
                      </a:r>
                    </a:p>
                  </a:txBody>
                  <a:tcPr marL="61578" marR="61578" marT="30789" marB="30789"/>
                </a:tc>
              </a:tr>
              <a:tr h="453548">
                <a:tc>
                  <a:txBody>
                    <a:bodyPr/>
                    <a:lstStyle/>
                    <a:p>
                      <a:r>
                        <a:rPr lang="ru-RU" sz="2400"/>
                        <a:t>Спин </a:t>
                      </a:r>
                      <a:r>
                        <a:rPr lang="en-US" sz="2400"/>
                        <a:t>J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1/2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1/2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1/2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1/2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1/2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1/2</a:t>
                      </a:r>
                    </a:p>
                  </a:txBody>
                  <a:tcPr marL="61578" marR="61578" marT="30789" marB="30789"/>
                </a:tc>
              </a:tr>
              <a:tr h="453548">
                <a:tc>
                  <a:txBody>
                    <a:bodyPr/>
                    <a:lstStyle/>
                    <a:p>
                      <a:r>
                        <a:rPr lang="ru-RU" sz="2400" dirty="0"/>
                        <a:t>Четность </a:t>
                      </a:r>
                      <a:r>
                        <a:rPr lang="en-US" sz="2400" dirty="0"/>
                        <a:t>P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+1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+1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+1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+1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+1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+1</a:t>
                      </a:r>
                    </a:p>
                  </a:txBody>
                  <a:tcPr marL="61578" marR="61578" marT="30789" marB="30789"/>
                </a:tc>
              </a:tr>
              <a:tr h="453548">
                <a:tc>
                  <a:txBody>
                    <a:bodyPr/>
                    <a:lstStyle/>
                    <a:p>
                      <a:r>
                        <a:rPr lang="ru-RU" sz="2400" dirty="0" err="1"/>
                        <a:t>Изоспин</a:t>
                      </a:r>
                      <a:r>
                        <a:rPr lang="ru-RU" sz="2400" dirty="0"/>
                        <a:t> </a:t>
                      </a:r>
                      <a:r>
                        <a:rPr lang="en-US" sz="2400" dirty="0"/>
                        <a:t>I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1/2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1/2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0</a:t>
                      </a:r>
                    </a:p>
                  </a:txBody>
                  <a:tcPr marL="61578" marR="61578" marT="30789" marB="30789"/>
                </a:tc>
              </a:tr>
              <a:tr h="453548">
                <a:tc>
                  <a:txBody>
                    <a:bodyPr/>
                    <a:lstStyle/>
                    <a:p>
                      <a:r>
                        <a:rPr lang="ru-RU" sz="2400"/>
                        <a:t>Проекция изоспина </a:t>
                      </a:r>
                      <a:r>
                        <a:rPr lang="en-US" sz="2400"/>
                        <a:t>I</a:t>
                      </a:r>
                      <a:r>
                        <a:rPr lang="en-US" sz="2400" baseline="-25000"/>
                        <a:t>3</a:t>
                      </a:r>
                      <a:endParaRPr lang="en-US" sz="2400"/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-1/2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+1/2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0</a:t>
                      </a:r>
                    </a:p>
                  </a:txBody>
                  <a:tcPr marL="61578" marR="61578" marT="30789" marB="30789"/>
                </a:tc>
              </a:tr>
              <a:tr h="453548">
                <a:tc>
                  <a:txBody>
                    <a:bodyPr/>
                    <a:lstStyle/>
                    <a:p>
                      <a:r>
                        <a:rPr lang="ru-RU" sz="2400"/>
                        <a:t>Странность </a:t>
                      </a:r>
                      <a:r>
                        <a:rPr lang="en-US" sz="2400"/>
                        <a:t>s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-1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0</a:t>
                      </a:r>
                    </a:p>
                  </a:txBody>
                  <a:tcPr marL="61578" marR="61578" marT="30789" marB="30789"/>
                </a:tc>
              </a:tr>
              <a:tr h="453548">
                <a:tc>
                  <a:txBody>
                    <a:bodyPr/>
                    <a:lstStyle/>
                    <a:p>
                      <a:r>
                        <a:rPr lang="en-US" sz="2400"/>
                        <a:t>Charm c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+1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0</a:t>
                      </a:r>
                    </a:p>
                  </a:txBody>
                  <a:tcPr marL="61578" marR="61578" marT="30789" marB="30789"/>
                </a:tc>
              </a:tr>
              <a:tr h="453548">
                <a:tc>
                  <a:txBody>
                    <a:bodyPr/>
                    <a:lstStyle/>
                    <a:p>
                      <a:r>
                        <a:rPr lang="en-US" sz="2400"/>
                        <a:t>Bottomness b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-1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0</a:t>
                      </a:r>
                    </a:p>
                  </a:txBody>
                  <a:tcPr marL="61578" marR="61578" marT="30789" marB="30789"/>
                </a:tc>
              </a:tr>
              <a:tr h="453548">
                <a:tc>
                  <a:txBody>
                    <a:bodyPr/>
                    <a:lstStyle/>
                    <a:p>
                      <a:r>
                        <a:rPr lang="en-US" sz="2400"/>
                        <a:t>Topness t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0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+1</a:t>
                      </a:r>
                    </a:p>
                  </a:txBody>
                  <a:tcPr marL="61578" marR="61578" marT="30789" marB="30789"/>
                </a:tc>
              </a:tr>
              <a:tr h="490072">
                <a:tc>
                  <a:txBody>
                    <a:bodyPr/>
                    <a:lstStyle/>
                    <a:p>
                      <a:r>
                        <a:rPr lang="ru-RU" sz="2400"/>
                        <a:t>Масса в составе адрона, ГэВ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0.31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0.31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0.51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1.8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5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180</a:t>
                      </a:r>
                    </a:p>
                  </a:txBody>
                  <a:tcPr marL="61578" marR="61578" marT="30789" marB="30789"/>
                </a:tc>
              </a:tr>
              <a:tr h="841741">
                <a:tc>
                  <a:txBody>
                    <a:bodyPr/>
                    <a:lstStyle/>
                    <a:p>
                      <a:r>
                        <a:rPr lang="ru-RU" sz="2400" dirty="0"/>
                        <a:t>Масса "свободного" кварка, ГэВ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~0.006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~0.003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0.08-0.15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1.1-1.4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/>
                        <a:t>4.1-4.9</a:t>
                      </a:r>
                    </a:p>
                  </a:txBody>
                  <a:tcPr marL="61578" marR="61578" marT="30789" marB="3078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174</a:t>
                      </a:r>
                      <a:r>
                        <a:rPr lang="ru-RU" sz="2400" u="sng" dirty="0"/>
                        <a:t>+</a:t>
                      </a:r>
                      <a:r>
                        <a:rPr lang="ru-RU" sz="2400" dirty="0"/>
                        <a:t>5</a:t>
                      </a:r>
                    </a:p>
                  </a:txBody>
                  <a:tcPr marL="61578" marR="61578" marT="30789" marB="30789"/>
                </a:tc>
              </a:tr>
            </a:tbl>
          </a:graphicData>
        </a:graphic>
      </p:graphicFrame>
      <p:sp>
        <p:nvSpPr>
          <p:cNvPr id="6" name="Прямоугольная выноска 5"/>
          <p:cNvSpPr/>
          <p:nvPr/>
        </p:nvSpPr>
        <p:spPr>
          <a:xfrm>
            <a:off x="0" y="0"/>
            <a:ext cx="9144000" cy="1000132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Характеристики кварков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Рассмотрим задачи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243998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Какая энергия выделяется при аннигиляции электрона и позитрона?</a:t>
            </a:r>
            <a:endParaRPr lang="ru-RU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500438"/>
            <a:ext cx="857256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29520" y="3786190"/>
            <a:ext cx="126024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09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229600" cy="243998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Какая энергия выделяется при аннигиляции протона и антипротона?</a:t>
            </a:r>
            <a:endParaRPr lang="ru-RU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429000"/>
            <a:ext cx="8572560" cy="985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571876"/>
            <a:ext cx="1285884" cy="718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198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1357298"/>
            <a:ext cx="8501122" cy="128588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При каких ядерных процессах возникает нейтрино?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/>
          <a:lstStyle/>
          <a:p>
            <a:r>
              <a:rPr lang="ru-RU" dirty="0" smtClean="0"/>
              <a:t>А. При </a:t>
            </a:r>
            <a:r>
              <a:rPr lang="el-GR" dirty="0" smtClean="0"/>
              <a:t>α</a:t>
            </a:r>
            <a:r>
              <a:rPr lang="ru-RU" dirty="0" smtClean="0"/>
              <a:t> - распаде.</a:t>
            </a:r>
          </a:p>
          <a:p>
            <a:r>
              <a:rPr lang="ru-RU" dirty="0" smtClean="0"/>
              <a:t>Б. При </a:t>
            </a:r>
            <a:r>
              <a:rPr lang="el-GR" dirty="0" smtClean="0"/>
              <a:t>β</a:t>
            </a:r>
            <a:r>
              <a:rPr lang="ru-RU" dirty="0" smtClean="0"/>
              <a:t> - распаде.</a:t>
            </a:r>
          </a:p>
          <a:p>
            <a:r>
              <a:rPr lang="ru-RU" dirty="0" smtClean="0"/>
              <a:t>В. При излучении </a:t>
            </a:r>
            <a:r>
              <a:rPr lang="el-GR" dirty="0" smtClean="0"/>
              <a:t>γ</a:t>
            </a:r>
            <a:r>
              <a:rPr lang="ru-RU" dirty="0" smtClean="0"/>
              <a:t> - квантов. </a:t>
            </a:r>
          </a:p>
          <a:p>
            <a:r>
              <a:rPr lang="ru-RU" dirty="0" smtClean="0"/>
              <a:t>Г. При любых ядерных превращениях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1357298"/>
            <a:ext cx="8501122" cy="128588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При каких ядерных процессах возникает антинейтрино?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/>
          <a:lstStyle/>
          <a:p>
            <a:r>
              <a:rPr lang="ru-RU" dirty="0" smtClean="0"/>
              <a:t>А. При </a:t>
            </a:r>
            <a:r>
              <a:rPr lang="el-GR" dirty="0" smtClean="0"/>
              <a:t>α</a:t>
            </a:r>
            <a:r>
              <a:rPr lang="ru-RU" dirty="0" smtClean="0"/>
              <a:t> - распаде.</a:t>
            </a:r>
          </a:p>
          <a:p>
            <a:r>
              <a:rPr lang="ru-RU" dirty="0" smtClean="0"/>
              <a:t>Б. При </a:t>
            </a:r>
            <a:r>
              <a:rPr lang="el-GR" dirty="0" smtClean="0"/>
              <a:t>β</a:t>
            </a:r>
            <a:r>
              <a:rPr lang="ru-RU" dirty="0" smtClean="0"/>
              <a:t> - распаде.</a:t>
            </a:r>
          </a:p>
          <a:p>
            <a:r>
              <a:rPr lang="ru-RU" dirty="0" smtClean="0"/>
              <a:t>В. При излучении </a:t>
            </a:r>
            <a:r>
              <a:rPr lang="el-GR" dirty="0" smtClean="0"/>
              <a:t>γ</a:t>
            </a:r>
            <a:r>
              <a:rPr lang="ru-RU" dirty="0" smtClean="0"/>
              <a:t> - квантов. </a:t>
            </a:r>
          </a:p>
          <a:p>
            <a:r>
              <a:rPr lang="ru-RU" dirty="0" smtClean="0"/>
              <a:t>Г. При любых ядерных превращениях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/>
              <a:t>Протон состоит из ...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А. . . .нейтрона, позитрона и нейтрино.</a:t>
            </a:r>
          </a:p>
          <a:p>
            <a:r>
              <a:rPr lang="ru-RU" dirty="0" smtClean="0"/>
              <a:t>Б. . . .мезонов.</a:t>
            </a:r>
          </a:p>
          <a:p>
            <a:r>
              <a:rPr lang="ru-RU" dirty="0" smtClean="0"/>
              <a:t>В. . . .кварков.</a:t>
            </a:r>
          </a:p>
          <a:p>
            <a:r>
              <a:rPr lang="ru-RU" dirty="0" smtClean="0"/>
              <a:t>Г. Протон не имеет составных частей.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001024" cy="11429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Сколько элементов в таблице Менделеева?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715436" cy="500066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Всего лишь </a:t>
            </a:r>
            <a:r>
              <a:rPr lang="ru-RU" b="1" dirty="0" smtClean="0">
                <a:solidFill>
                  <a:srgbClr val="FF0000"/>
                </a:solidFill>
              </a:rPr>
              <a:t>92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Как? Там больше? </a:t>
            </a:r>
          </a:p>
          <a:p>
            <a:r>
              <a:rPr lang="ru-RU" dirty="0" smtClean="0"/>
              <a:t>Верно, но все остальные - </a:t>
            </a:r>
            <a:r>
              <a:rPr lang="ru-RU" b="1" dirty="0" smtClean="0">
                <a:solidFill>
                  <a:srgbClr val="FF0000"/>
                </a:solidFill>
              </a:rPr>
              <a:t>искусственно полученные</a:t>
            </a:r>
            <a:r>
              <a:rPr lang="ru-RU" dirty="0" smtClean="0"/>
              <a:t>, они </a:t>
            </a:r>
            <a:r>
              <a:rPr lang="ru-RU" b="1" dirty="0" smtClean="0">
                <a:solidFill>
                  <a:srgbClr val="FF0000"/>
                </a:solidFill>
              </a:rPr>
              <a:t>в природе не встречаются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Итак - 92 атома. Из них тоже можно составить молекулы, т.е. вещества! </a:t>
            </a:r>
          </a:p>
          <a:p>
            <a:r>
              <a:rPr lang="ru-RU" dirty="0" smtClean="0"/>
              <a:t>Но то, что </a:t>
            </a:r>
            <a:r>
              <a:rPr lang="ru-RU" b="1" dirty="0" smtClean="0">
                <a:solidFill>
                  <a:srgbClr val="FF0000"/>
                </a:solidFill>
              </a:rPr>
              <a:t>все вещества состоят из атомов</a:t>
            </a:r>
            <a:r>
              <a:rPr lang="ru-RU" dirty="0" smtClean="0"/>
              <a:t>, утверждал еще </a:t>
            </a:r>
            <a:r>
              <a:rPr lang="ru-RU" b="1" dirty="0" err="1" smtClean="0">
                <a:solidFill>
                  <a:srgbClr val="FF0000"/>
                </a:solidFill>
              </a:rPr>
              <a:t>Демокрит</a:t>
            </a:r>
            <a:r>
              <a:rPr lang="ru-RU" dirty="0" smtClean="0"/>
              <a:t> (</a:t>
            </a:r>
            <a:r>
              <a:rPr lang="ru-RU" b="1" dirty="0" smtClean="0"/>
              <a:t>400 лет до нашей эры</a:t>
            </a:r>
            <a:r>
              <a:rPr lang="ru-RU" dirty="0" smtClean="0"/>
              <a:t>). </a:t>
            </a:r>
          </a:p>
          <a:p>
            <a:r>
              <a:rPr lang="ru-RU" dirty="0" smtClean="0"/>
              <a:t>Он был большим путешественником, и его любимым изречением было:</a:t>
            </a:r>
            <a:endParaRPr lang="ru-RU" dirty="0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0" y="1428736"/>
            <a:ext cx="9144000" cy="2428892"/>
          </a:xfrm>
          <a:prstGeom prst="wedgeRectCallout">
            <a:avLst>
              <a:gd name="adj1" fmla="val -9543"/>
              <a:gd name="adj2" fmla="val 716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"Не существует ничего, кроме атомов и чистого пространства, все остальное - воззрение"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/>
              <a:t>Нейтрон состоит из ...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А. . . .протона, электрона и нейтрино. </a:t>
            </a:r>
          </a:p>
          <a:p>
            <a:r>
              <a:rPr lang="ru-RU" dirty="0" smtClean="0"/>
              <a:t>Б. . . .мезонов.</a:t>
            </a:r>
          </a:p>
          <a:p>
            <a:r>
              <a:rPr lang="ru-RU" dirty="0" smtClean="0"/>
              <a:t>В. . . . кварков.</a:t>
            </a:r>
          </a:p>
          <a:p>
            <a:r>
              <a:rPr lang="ru-RU" dirty="0" smtClean="0"/>
              <a:t>Г. Нейтрон не имеет составных частей.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Что было доказано опытами </a:t>
            </a:r>
            <a:r>
              <a:rPr lang="ru-RU" dirty="0" err="1" smtClean="0"/>
              <a:t>Дэвиссона</a:t>
            </a:r>
            <a:r>
              <a:rPr lang="ru-RU" dirty="0" smtClean="0"/>
              <a:t> и </a:t>
            </a:r>
            <a:r>
              <a:rPr lang="ru-RU" dirty="0" err="1" smtClean="0"/>
              <a:t>Джермера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А. Квантовый характер поглощения энергии атомами.</a:t>
            </a:r>
          </a:p>
          <a:p>
            <a:r>
              <a:rPr lang="ru-RU" dirty="0" smtClean="0"/>
              <a:t>Б. Квантовый характер излучения энергии атомами.</a:t>
            </a:r>
          </a:p>
          <a:p>
            <a:r>
              <a:rPr lang="ru-RU" dirty="0" smtClean="0"/>
              <a:t>В. Волновые свойства света.</a:t>
            </a:r>
          </a:p>
          <a:p>
            <a:r>
              <a:rPr lang="ru-RU" dirty="0" smtClean="0"/>
              <a:t>Г. Волновые свойства электронов.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Какая из приведенных формул определяет длину волны </a:t>
            </a:r>
            <a:r>
              <a:rPr lang="ru-RU" dirty="0" err="1" smtClean="0"/>
              <a:t>де-Бройля</a:t>
            </a:r>
            <a:r>
              <a:rPr lang="ru-RU" dirty="0" smtClean="0"/>
              <a:t> для электрона (</a:t>
            </a:r>
            <a:r>
              <a:rPr lang="en-US" dirty="0" smtClean="0"/>
              <a:t>m</a:t>
            </a:r>
            <a:r>
              <a:rPr lang="ru-RU" dirty="0" smtClean="0"/>
              <a:t> и </a:t>
            </a:r>
            <a:r>
              <a:rPr lang="en-US" dirty="0" smtClean="0"/>
              <a:t>v</a:t>
            </a:r>
            <a:r>
              <a:rPr lang="ru-RU" dirty="0" smtClean="0"/>
              <a:t> — масса и скорость электрона)?</a:t>
            </a:r>
            <a:endParaRPr lang="ru-RU" dirty="0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143248"/>
            <a:ext cx="864399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3214686"/>
            <a:ext cx="1000132" cy="881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30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2857500" y="0"/>
            <a:ext cx="3786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onstantia" pitchFamily="18" charset="0"/>
              </a:rPr>
              <a:t>Тест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313" y="642938"/>
            <a:ext cx="8715375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1.Какие физические системы образуются из элементарных частиц в результате электромагнитного взаимодействия?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Электроны, протоны.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Ядра атомов.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Атомы, молекулы вещества и античастицы.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313" y="2143125"/>
            <a:ext cx="87153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 С точки зрения взаимодействия все частицы делятся на три типа:  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Мезоны, фотоны и лептоны.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Фотоны, лептоны и барионы.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Фотоны, лептоны и адроны.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50" y="3429000"/>
            <a:ext cx="885825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Что является главным фактором существования элементарных частиц?   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Взаимное превращение.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Стабильность. 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Взаимодействие частиц друг с другом</a:t>
            </a:r>
            <a:r>
              <a:rPr lang="ru-RU" dirty="0">
                <a:latin typeface="+mn-lt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313" y="4572000"/>
            <a:ext cx="864393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Какие взаимодействия определяют устойчивость ядер в атомах? 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Гравитационные.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Электромагнитные.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Ядерные.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Слабые.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3" grpId="0"/>
      <p:bldP spid="4" grpId="0"/>
      <p:bldP spid="5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3" y="1428750"/>
            <a:ext cx="85725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6. Реальность превращения вещества в электромагнитное поле: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Подтверждается на опыте аннигиляции электрона и позитрона.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Подтверждается на опыте аннигиляции электрона и протона.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313" y="2928938"/>
            <a:ext cx="8572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7. Реакция превращения вещества в поле: 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е + 2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γ→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baseline="30000" dirty="0" err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е + 2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γ→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baseline="30000" dirty="0" err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+е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=2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3929063"/>
            <a:ext cx="914400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8. Какое взаимодействие ответственно за превращение элементарных частиц друг в друга? 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Сильное взаимодействие.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Гравитационное.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Слабое взаимодействие 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Сильное, слабое, электромагнитное.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4313" y="5832475"/>
            <a:ext cx="6643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</a:rPr>
              <a:t>Ответы: В; В; А; В; Б; А; В; Г.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50" y="428625"/>
            <a:ext cx="8429625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 Существуют ли в природе неизменные частицы?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Существуют.  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Не существуют.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Периодическая система элементарных частиц / </a:t>
            </a:r>
            <a:r>
              <a:rPr lang="en-US" dirty="0" smtClean="0">
                <a:hlinkClick r:id="rId2"/>
              </a:rPr>
              <a:t>http://www.organizmica.ru/archive/508/pic-011.gif</a:t>
            </a:r>
            <a:r>
              <a:rPr lang="ru-RU" dirty="0" smtClean="0"/>
              <a:t>;</a:t>
            </a:r>
          </a:p>
          <a:p>
            <a:r>
              <a:rPr lang="ru-RU" b="1" dirty="0" err="1" smtClean="0"/>
              <a:t>Ишханов</a:t>
            </a:r>
            <a:r>
              <a:rPr lang="ru-RU" b="1" dirty="0" smtClean="0"/>
              <a:t> Б.С. , </a:t>
            </a:r>
            <a:r>
              <a:rPr lang="ru-RU" b="1" dirty="0" err="1" smtClean="0"/>
              <a:t>Кэбин</a:t>
            </a:r>
            <a:r>
              <a:rPr lang="ru-RU" b="1" dirty="0" smtClean="0"/>
              <a:t> Э.И. Физика ядра и частиц, XX век / </a:t>
            </a:r>
            <a:r>
              <a:rPr lang="en-US" b="1" dirty="0" smtClean="0">
                <a:hlinkClick r:id="rId3"/>
              </a:rPr>
              <a:t>http://nuclphys.sinp.msu.ru/introduction/index.html</a:t>
            </a:r>
            <a:r>
              <a:rPr lang="ru-RU" b="1" dirty="0" smtClean="0"/>
              <a:t> </a:t>
            </a:r>
          </a:p>
          <a:p>
            <a:r>
              <a:rPr lang="ru-RU" b="1" cap="all" dirty="0" smtClean="0"/>
              <a:t>таблица элементарных частиц / </a:t>
            </a:r>
            <a:r>
              <a:rPr lang="en-US" b="1" cap="all" dirty="0" smtClean="0">
                <a:hlinkClick r:id="rId4"/>
              </a:rPr>
              <a:t>http://lib.kemtipp.ru/lib/27/48.htm</a:t>
            </a:r>
            <a:r>
              <a:rPr lang="ru-RU" b="1" cap="all" dirty="0" smtClean="0"/>
              <a:t> </a:t>
            </a:r>
          </a:p>
          <a:p>
            <a:r>
              <a:rPr lang="ru-RU" b="1" dirty="0" smtClean="0"/>
              <a:t>Частицы и античастицы / </a:t>
            </a:r>
            <a:r>
              <a:rPr lang="en-US" b="1" dirty="0" smtClean="0">
                <a:hlinkClick r:id="rId5"/>
              </a:rPr>
              <a:t>http://www.pppa.ru/additional/02phy/07/phy23.php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Элементарные частицы. </a:t>
            </a:r>
            <a:r>
              <a:rPr lang="ru-RU" b="1" dirty="0" smtClean="0">
                <a:hlinkClick r:id="rId6" action="ppaction://hlinkfile"/>
              </a:rPr>
              <a:t>справочник</a:t>
            </a:r>
            <a:r>
              <a:rPr lang="ru-RU" b="1" dirty="0" smtClean="0"/>
              <a:t> &gt; </a:t>
            </a:r>
            <a:r>
              <a:rPr lang="ru-RU" b="1" dirty="0" smtClean="0">
                <a:hlinkClick r:id="rId7"/>
              </a:rPr>
              <a:t>химическая энциклопедия</a:t>
            </a:r>
            <a:r>
              <a:rPr lang="ru-RU" b="1" dirty="0" smtClean="0"/>
              <a:t> / </a:t>
            </a:r>
            <a:r>
              <a:rPr lang="en-US" b="1" dirty="0" smtClean="0">
                <a:hlinkClick r:id="rId8"/>
              </a:rPr>
              <a:t>http://www.chemport.ru/chemical_encyclopedia_article_4519.html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Физика элементарных частиц / </a:t>
            </a:r>
            <a:r>
              <a:rPr lang="en-US" b="1" dirty="0" smtClean="0">
                <a:hlinkClick r:id="rId9"/>
              </a:rPr>
              <a:t>http://www.leforio.narod.ru/particles_physics.htm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Кварк / </a:t>
            </a:r>
            <a:r>
              <a:rPr lang="en-US" b="1" dirty="0" smtClean="0">
                <a:hlinkClick r:id="rId10"/>
              </a:rPr>
              <a:t>http://www.wikiznanie.ru/ru-wz/index.php/%D0%9A%D0%B2%D0%B0%D1%80%D0%BA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Физика ядра и элементарных частиц. Знания – сила. 	 / </a:t>
            </a:r>
            <a:r>
              <a:rPr lang="en-US" b="1" dirty="0" smtClean="0">
                <a:hlinkClick r:id="rId11"/>
              </a:rPr>
              <a:t>http://znaniya-sila.narod.ru/phisics/phisics_atom_04.htm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Кварк. </a:t>
            </a:r>
            <a:r>
              <a:rPr lang="ru-RU" dirty="0" smtClean="0"/>
              <a:t>Материал из </a:t>
            </a:r>
            <a:r>
              <a:rPr lang="ru-RU" dirty="0" err="1" smtClean="0"/>
              <a:t>Википедии</a:t>
            </a:r>
            <a:r>
              <a:rPr lang="ru-RU" dirty="0" smtClean="0"/>
              <a:t> — свободной энциклопедии / </a:t>
            </a:r>
            <a:r>
              <a:rPr lang="en-US" dirty="0" smtClean="0">
                <a:hlinkClick r:id="rId12"/>
              </a:rPr>
              <a:t>http://ru.wikipedia.org/wiki/%CA%E2%E0%F0%EA</a:t>
            </a:r>
            <a:r>
              <a:rPr lang="ru-RU" dirty="0" smtClean="0"/>
              <a:t> </a:t>
            </a:r>
          </a:p>
          <a:p>
            <a:r>
              <a:rPr lang="ru-RU" b="1" dirty="0" smtClean="0"/>
              <a:t>2.О кварках. / </a:t>
            </a:r>
            <a:r>
              <a:rPr lang="en-US" b="1" dirty="0" smtClean="0">
                <a:hlinkClick r:id="rId13"/>
              </a:rPr>
              <a:t>http://www.milogiya.narod.ru/kvarki1.htm</a:t>
            </a:r>
            <a:r>
              <a:rPr lang="ru-RU" b="1" dirty="0" smtClean="0"/>
              <a:t> </a:t>
            </a:r>
          </a:p>
          <a:p>
            <a:r>
              <a:rPr lang="ru-RU" dirty="0" smtClean="0"/>
              <a:t>Гармония радуги / </a:t>
            </a:r>
            <a:r>
              <a:rPr lang="en-US" dirty="0" smtClean="0">
                <a:hlinkClick r:id="rId14"/>
              </a:rPr>
              <a:t>http://www.milogiya2008.ru/uzakon5.htm</a:t>
            </a:r>
            <a:r>
              <a:rPr lang="ru-RU" dirty="0" smtClean="0"/>
              <a:t> 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" y="0"/>
          <a:ext cx="9143999" cy="6747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479"/>
                <a:gridCol w="2500330"/>
                <a:gridCol w="4929190"/>
              </a:tblGrid>
              <a:tr h="35716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Фамилия ученого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Открытие  (гипотеза)</a:t>
                      </a:r>
                      <a:endParaRPr lang="ru-RU" dirty="0"/>
                    </a:p>
                  </a:txBody>
                  <a:tcPr/>
                </a:tc>
              </a:tr>
              <a:tr h="579440">
                <a:tc>
                  <a:txBody>
                    <a:bodyPr/>
                    <a:lstStyle/>
                    <a:p>
                      <a:r>
                        <a:rPr lang="ru-RU" sz="1800" b="0" dirty="0" smtClean="0"/>
                        <a:t>400 лет до н.э.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Демокрит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Атом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3536">
                <a:tc>
                  <a:txBody>
                    <a:bodyPr/>
                    <a:lstStyle/>
                    <a:p>
                      <a:r>
                        <a:rPr lang="ru-RU" sz="1800" b="0" dirty="0" smtClean="0"/>
                        <a:t>Начало </a:t>
                      </a:r>
                      <a:r>
                        <a:rPr lang="en-US" sz="2400" b="0" dirty="0" smtClean="0"/>
                        <a:t>XX </a:t>
                      </a:r>
                      <a:r>
                        <a:rPr lang="ru-RU" sz="2400" b="0" dirty="0" smtClean="0"/>
                        <a:t>в.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Томсон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Электрон</a:t>
                      </a:r>
                      <a:endParaRPr lang="ru-RU" sz="2400" b="0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1910 г.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Э. Резерфорд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Протон</a:t>
                      </a:r>
                      <a:endParaRPr lang="ru-RU" sz="2400" b="0" dirty="0"/>
                    </a:p>
                  </a:txBody>
                  <a:tcPr/>
                </a:tc>
              </a:tr>
              <a:tr h="579440"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1928 г. 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Дирак и </a:t>
                      </a:r>
                      <a:r>
                        <a:rPr lang="ru-RU" sz="2400" b="0" dirty="0" err="1" smtClean="0"/>
                        <a:t>Андерсон</a:t>
                      </a:r>
                      <a:r>
                        <a:rPr lang="ru-RU" sz="2400" b="0" dirty="0" smtClean="0"/>
                        <a:t> 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Открытие позитрона</a:t>
                      </a:r>
                      <a:endParaRPr lang="ru-RU" sz="2400" b="0" dirty="0"/>
                    </a:p>
                  </a:txBody>
                  <a:tcPr/>
                </a:tc>
              </a:tr>
              <a:tr h="4343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/>
                        <a:t>1928 г.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А. Эйнштейн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Фотон </a:t>
                      </a:r>
                      <a:endParaRPr lang="ru-RU" sz="2400" b="0" dirty="0"/>
                    </a:p>
                  </a:txBody>
                  <a:tcPr/>
                </a:tc>
              </a:tr>
              <a:tr h="477218"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1929 г.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П. Дирак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/>
                        <a:t>Предсказание существования</a:t>
                      </a:r>
                      <a:r>
                        <a:rPr lang="ru-RU" sz="2400" b="0" dirty="0" smtClean="0"/>
                        <a:t> античастиц </a:t>
                      </a:r>
                      <a:endParaRPr lang="ru-RU" sz="2400" b="0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1931 г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Паули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Открытие нейтрино и антинейтрино</a:t>
                      </a:r>
                      <a:endParaRPr lang="ru-RU" sz="2400" b="0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1932 г.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Дж. Чедвик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Нейтрон </a:t>
                      </a:r>
                      <a:endParaRPr lang="ru-RU" sz="2400" b="0" dirty="0"/>
                    </a:p>
                  </a:txBody>
                  <a:tcPr/>
                </a:tc>
              </a:tr>
              <a:tr h="579440"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1932 г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античастица - позитрон </a:t>
                      </a:r>
                      <a:r>
                        <a:rPr lang="ru-RU" sz="2400" b="0" dirty="0" err="1" smtClean="0"/>
                        <a:t>е+</a:t>
                      </a:r>
                      <a:endParaRPr lang="ru-RU" sz="2400" b="0" dirty="0"/>
                    </a:p>
                  </a:txBody>
                  <a:tcPr/>
                </a:tc>
              </a:tr>
              <a:tr h="579440"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1930 г.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В. Паули 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Предсказание существования</a:t>
                      </a:r>
                      <a:r>
                        <a:rPr lang="ru-RU" sz="3200" b="0" dirty="0" smtClean="0"/>
                        <a:t> </a:t>
                      </a:r>
                      <a:r>
                        <a:rPr lang="ru-RU" sz="2400" b="0" dirty="0" smtClean="0"/>
                        <a:t> нейтрино </a:t>
                      </a:r>
                      <a:r>
                        <a:rPr lang="ru-RU" sz="2400" b="0" dirty="0" err="1" smtClean="0"/>
                        <a:t>n</a:t>
                      </a:r>
                      <a:endParaRPr lang="ru-RU" sz="2400" b="0" dirty="0"/>
                    </a:p>
                  </a:txBody>
                  <a:tcPr/>
                </a:tc>
              </a:tr>
              <a:tr h="579440"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1935 г.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err="1" smtClean="0"/>
                        <a:t>Юкава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/>
                        <a:t>Открытие  мезона</a:t>
                      </a:r>
                      <a:endParaRPr lang="ru-RU" sz="24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ая выноска 5"/>
          <p:cNvSpPr/>
          <p:nvPr/>
        </p:nvSpPr>
        <p:spPr>
          <a:xfrm>
            <a:off x="2428828" y="857232"/>
            <a:ext cx="6715172" cy="2286016"/>
          </a:xfrm>
          <a:prstGeom prst="wedgeRectCallout">
            <a:avLst>
              <a:gd name="adj1" fmla="val -7436"/>
              <a:gd name="adj2" fmla="val 637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Античастица</a:t>
            </a:r>
            <a:r>
              <a:rPr lang="ru-RU" sz="3200" dirty="0" smtClean="0"/>
              <a:t> - частица, имеющая ту же </a:t>
            </a:r>
            <a:r>
              <a:rPr lang="ru-RU" sz="3200" b="1" dirty="0" smtClean="0"/>
              <a:t>массу</a:t>
            </a:r>
            <a:r>
              <a:rPr lang="ru-RU" sz="3200" dirty="0" smtClean="0"/>
              <a:t> и </a:t>
            </a:r>
            <a:r>
              <a:rPr lang="ru-RU" sz="3200" b="1" dirty="0" smtClean="0"/>
              <a:t>спин</a:t>
            </a:r>
            <a:r>
              <a:rPr lang="ru-RU" sz="3200" dirty="0" smtClean="0"/>
              <a:t>, но противоположные значения зарядов всех типов;</a:t>
            </a:r>
            <a:endParaRPr lang="ru-RU" sz="3200" dirty="0"/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0" y="0"/>
            <a:ext cx="9144000" cy="71435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Хронология физики частиц </a:t>
            </a:r>
            <a:endParaRPr lang="ru-RU" sz="4800" dirty="0"/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2571736" y="3714752"/>
            <a:ext cx="6357982" cy="2143140"/>
          </a:xfrm>
          <a:prstGeom prst="wedgeRectCallout">
            <a:avLst>
              <a:gd name="adj1" fmla="val 3292"/>
              <a:gd name="adj2" fmla="val -682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u="sng" dirty="0" smtClean="0"/>
              <a:t>Для любой элементарной частицы есть своя античастица</a:t>
            </a:r>
            <a:endParaRPr lang="ru-RU" sz="4000" dirty="0"/>
          </a:p>
        </p:txBody>
      </p:sp>
      <p:pic>
        <p:nvPicPr>
          <p:cNvPr id="27650" name="Picture 2" descr="http://f5.ru/files/images/compiled/997/997f8a42930f13d1450f101039df2b6c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14356"/>
            <a:ext cx="9144000" cy="4982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785794"/>
          <a:ext cx="91440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07"/>
                <a:gridCol w="7000893"/>
              </a:tblGrid>
              <a:tr h="5714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Дата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Открытие  (гипотеза)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391462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Второй этап </a:t>
                      </a:r>
                      <a:endParaRPr lang="ru-RU" sz="3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1947 г.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Открытие </a:t>
                      </a:r>
                      <a:r>
                        <a:rPr lang="el-GR" sz="3200" dirty="0" smtClean="0"/>
                        <a:t>π</a:t>
                      </a:r>
                      <a:r>
                        <a:rPr lang="ru-RU" sz="3200" dirty="0" smtClean="0"/>
                        <a:t>-мезона </a:t>
                      </a:r>
                      <a:r>
                        <a:rPr lang="ru-RU" sz="3200" dirty="0" err="1" smtClean="0"/>
                        <a:t>p</a:t>
                      </a:r>
                      <a:r>
                        <a:rPr lang="ru-RU" sz="3200" dirty="0" smtClean="0"/>
                        <a:t> в космических лучах</a:t>
                      </a:r>
                      <a:endParaRPr lang="ru-RU" sz="3200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До начала 1960-х гг.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Было открыто несколько сотен новых элементарных частиц, имеющих массы в диапазоне от 140 МэВ до 2 ГэВ. 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ая выноска 3"/>
          <p:cNvSpPr/>
          <p:nvPr/>
        </p:nvSpPr>
        <p:spPr>
          <a:xfrm>
            <a:off x="0" y="0"/>
            <a:ext cx="9144000" cy="71435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Хронология физики частиц </a:t>
            </a:r>
            <a:endParaRPr lang="ru-RU" sz="4800" dirty="0"/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0" y="4786322"/>
            <a:ext cx="9144000" cy="2071678"/>
          </a:xfrm>
          <a:prstGeom prst="wedgeRectCallout">
            <a:avLst>
              <a:gd name="adj1" fmla="val -2575"/>
              <a:gd name="adj2" fmla="val -557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Все эти частицы были нестабильными, т.е. распадались на частицы с меньшими массами, в конечном счете превращаясь в стабильные протон, электрон, фотон и нейтрино (и их античастицы). </a:t>
            </a:r>
            <a:endParaRPr lang="ru-RU" sz="2800" dirty="0"/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0" y="785794"/>
            <a:ext cx="9144000" cy="4071966"/>
          </a:xfrm>
          <a:prstGeom prst="wedgeRectCallout">
            <a:avLst>
              <a:gd name="adj1" fmla="val -14543"/>
              <a:gd name="adj2" fmla="val 56906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Перед физиками - теоретиками встала труднейшая задача упорядочить весь обнаруженный "зоопарк" частиц и попытаться свести число фундаментальных частиц к минимуму, доказав, что другие частицы состоят из фундаментальных частиц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6" grpId="1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785794"/>
          <a:ext cx="9144001" cy="597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28"/>
                <a:gridCol w="2786082"/>
                <a:gridCol w="4929191"/>
              </a:tblGrid>
              <a:tr h="5714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Дата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Фамилия ученого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Открытие  (гипотеза)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391462">
                <a:tc gridSpan="3"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Третий этап </a:t>
                      </a:r>
                      <a:endParaRPr lang="ru-RU" sz="3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1962 г.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М. </a:t>
                      </a:r>
                      <a:r>
                        <a:rPr lang="ru-RU" sz="3200" dirty="0" err="1" smtClean="0"/>
                        <a:t>Гелл-Манн</a:t>
                      </a:r>
                      <a:r>
                        <a:rPr lang="ru-RU" sz="3200" dirty="0" smtClean="0"/>
                        <a:t> и независимо Дж. Цвейг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Предложили модель строения сильно взаимодействующих частиц из фундаментальных частиц - кварков</a:t>
                      </a:r>
                      <a:endParaRPr lang="ru-RU" sz="3200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1995 г.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Открытие последнего из ожидавшихся, шестого кварка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ая выноска 3"/>
          <p:cNvSpPr/>
          <p:nvPr/>
        </p:nvSpPr>
        <p:spPr>
          <a:xfrm>
            <a:off x="0" y="0"/>
            <a:ext cx="9144000" cy="71435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Хронология физики частиц </a:t>
            </a:r>
            <a:endParaRPr lang="ru-RU" sz="4800" dirty="0"/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0" y="5214926"/>
            <a:ext cx="9144000" cy="1643074"/>
          </a:xfrm>
          <a:prstGeom prst="wedgeRectCallout">
            <a:avLst>
              <a:gd name="adj1" fmla="val -2736"/>
              <a:gd name="adj2" fmla="val -1706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Эта модель к настоящему времени превратилась в стройную теорию всех известных типов взаимодействий частиц.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Как обнаружить элементарную частицу?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71612"/>
            <a:ext cx="8786842" cy="1071570"/>
          </a:xfrm>
        </p:spPr>
        <p:txBody>
          <a:bodyPr/>
          <a:lstStyle/>
          <a:p>
            <a:r>
              <a:rPr lang="ru-RU" dirty="0" smtClean="0"/>
              <a:t>Обычно </a:t>
            </a:r>
            <a:r>
              <a:rPr lang="ru-RU" b="1" dirty="0" smtClean="0"/>
              <a:t>изучают</a:t>
            </a:r>
            <a:r>
              <a:rPr lang="ru-RU" dirty="0" smtClean="0"/>
              <a:t> и </a:t>
            </a:r>
            <a:r>
              <a:rPr lang="ru-RU" b="1" dirty="0" smtClean="0"/>
              <a:t>анализируют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следы</a:t>
            </a:r>
            <a:r>
              <a:rPr lang="ru-RU" dirty="0" smtClean="0"/>
              <a:t> (траектории или треки), оставленные частицами, по фотографиям </a:t>
            </a:r>
            <a:endParaRPr lang="ru-RU" dirty="0"/>
          </a:p>
        </p:txBody>
      </p:sp>
      <p:pic>
        <p:nvPicPr>
          <p:cNvPr id="24578" name="Picture 2" descr="http://www.leforio.narod.ru/images/l4img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643182"/>
            <a:ext cx="4485642" cy="2571768"/>
          </a:xfrm>
          <a:prstGeom prst="rect">
            <a:avLst/>
          </a:prstGeom>
          <a:noFill/>
        </p:spPr>
      </p:pic>
      <p:pic>
        <p:nvPicPr>
          <p:cNvPr id="24580" name="Picture 4" descr="http://www.leforio.narod.ru/images/l4img06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33758" y="2643182"/>
            <a:ext cx="4610242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929586" cy="11429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Классификация элементарных частиц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Все частицы делятся на два класса: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Фермионы</a:t>
            </a:r>
            <a:r>
              <a:rPr lang="ru-RU" dirty="0" smtClean="0"/>
              <a:t>, которые </a:t>
            </a:r>
            <a:r>
              <a:rPr lang="ru-RU" b="1" dirty="0" smtClean="0"/>
              <a:t>составляют вещество;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Бозоны</a:t>
            </a:r>
            <a:r>
              <a:rPr lang="ru-RU" dirty="0" smtClean="0"/>
              <a:t>, через которые </a:t>
            </a:r>
            <a:r>
              <a:rPr lang="ru-RU" b="1" dirty="0" smtClean="0"/>
              <a:t>осуществляется</a:t>
            </a:r>
            <a:r>
              <a:rPr lang="ru-RU" dirty="0" smtClean="0"/>
              <a:t> </a:t>
            </a:r>
            <a:r>
              <a:rPr lang="ru-RU" b="1" dirty="0" smtClean="0"/>
              <a:t>взаимодействие</a:t>
            </a:r>
            <a:r>
              <a:rPr lang="ru-RU" dirty="0" smtClean="0"/>
              <a:t>. </a:t>
            </a:r>
          </a:p>
        </p:txBody>
      </p:sp>
      <p:pic>
        <p:nvPicPr>
          <p:cNvPr id="29698" name="Picture 2" descr=" Фундаментальные частицы в стандартной модели, включая фермионы как частицы материи, и бозоны, рассматриваемые как переносчики взаимодействий. Шесть кварков выделены фиолетовым цветом. Три столбца таблицы соответствуют трём поколениям фермионов.">
            <a:hlinkClick r:id="rId2" tooltip=" Фундаментальные частицы в стандартной модели, включая фермионы как частицы материи, и бозоны, рассматриваемые как переносчики взаимодействий. Шесть кварков выделены фиолетовым цветом. Три столбца таблицы соответствуют трём поколениям фермионов.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1142984"/>
            <a:ext cx="5786478" cy="5497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929586" cy="10715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Классификация элементарных частиц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4286248" cy="5000660"/>
          </a:xfrm>
        </p:spPr>
        <p:txBody>
          <a:bodyPr/>
          <a:lstStyle/>
          <a:p>
            <a:r>
              <a:rPr lang="ru-RU" b="1" dirty="0" smtClean="0"/>
              <a:t>Фермионы</a:t>
            </a:r>
            <a:r>
              <a:rPr lang="ru-RU" dirty="0" smtClean="0"/>
              <a:t> подразделяются на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лептоны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кварки</a:t>
            </a:r>
            <a:r>
              <a:rPr lang="ru-RU" dirty="0" smtClean="0"/>
              <a:t>.</a:t>
            </a:r>
          </a:p>
        </p:txBody>
      </p:sp>
      <p:pic>
        <p:nvPicPr>
          <p:cNvPr id="28674" name="Picture 2" descr="http://f5.ru/files/images/compiled/824/82451f2e53abc094649c552abe10f398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00475" y="1214422"/>
            <a:ext cx="5343525" cy="3562351"/>
          </a:xfrm>
          <a:prstGeom prst="rect">
            <a:avLst/>
          </a:prstGeom>
          <a:noFill/>
        </p:spPr>
      </p:pic>
      <p:pic>
        <p:nvPicPr>
          <p:cNvPr id="28676" name="Picture 4" descr="http://upload.wikimedia.org/wikipedia/commons/thumb/9/92/Quark_structure_proton.svg/220px-Quark_structure_proton.svg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214686"/>
            <a:ext cx="3643338" cy="3643340"/>
          </a:xfrm>
          <a:prstGeom prst="rect">
            <a:avLst/>
          </a:prstGeom>
          <a:noFill/>
        </p:spPr>
      </p:pic>
      <p:pic>
        <p:nvPicPr>
          <p:cNvPr id="28678" name="Picture 6" descr="http://www.leforio.narod.ru/images/tabl1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</p:spPr>
      </p:pic>
      <p:pic>
        <p:nvPicPr>
          <p:cNvPr id="28680" name="Picture 8" descr="http://www.leforio.narod.ru/images/tabl2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3809"/>
            <a:ext cx="9144000" cy="6814192"/>
          </a:xfrm>
          <a:prstGeom prst="rect">
            <a:avLst/>
          </a:prstGeom>
          <a:noFill/>
        </p:spPr>
      </p:pic>
      <p:sp>
        <p:nvSpPr>
          <p:cNvPr id="8" name="Прямоугольная выноска 7"/>
          <p:cNvSpPr/>
          <p:nvPr/>
        </p:nvSpPr>
        <p:spPr>
          <a:xfrm>
            <a:off x="0" y="357166"/>
            <a:ext cx="9144000" cy="114300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Кварки участвуют в сильных взаимодействиях, а также в слабых и в электромагнитных.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1833</Words>
  <Application>Microsoft Office PowerPoint</Application>
  <PresentationFormat>Экран (4:3)</PresentationFormat>
  <Paragraphs>360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Элементарные частицы</vt:lpstr>
      <vt:lpstr>Цель:</vt:lpstr>
      <vt:lpstr>Сколько элементов в таблице Менделеева?</vt:lpstr>
      <vt:lpstr>Слайд 4</vt:lpstr>
      <vt:lpstr>Слайд 5</vt:lpstr>
      <vt:lpstr>Слайд 6</vt:lpstr>
      <vt:lpstr>Как обнаружить элементарную частицу?</vt:lpstr>
      <vt:lpstr>Классификация элементарных частиц</vt:lpstr>
      <vt:lpstr>Классификация элементарных частиц</vt:lpstr>
      <vt:lpstr>Кварки</vt:lpstr>
      <vt:lpstr>Что такое спин?</vt:lpstr>
      <vt:lpstr>Спины некоторых микрочастиц</vt:lpstr>
      <vt:lpstr>Кварки</vt:lpstr>
      <vt:lpstr>Четыре вида физических взаимодействий</vt:lpstr>
      <vt:lpstr>Четыре вида физических взаимодействий</vt:lpstr>
      <vt:lpstr>Свойства кварков</vt:lpstr>
      <vt:lpstr>Свойства кварков: цвет</vt:lpstr>
      <vt:lpstr>Свойства кварков: масса</vt:lpstr>
      <vt:lpstr>Свойства кварков: аромат</vt:lpstr>
      <vt:lpstr>Свойства кварков: аромат</vt:lpstr>
      <vt:lpstr>Слайд 21</vt:lpstr>
      <vt:lpstr>Слайд 22</vt:lpstr>
      <vt:lpstr>Слайд 23</vt:lpstr>
      <vt:lpstr>Рассмотрим задачи</vt:lpstr>
      <vt:lpstr>Какая энергия выделяется при аннигиляции электрона и позитрона?</vt:lpstr>
      <vt:lpstr>Какая энергия выделяется при аннигиляции протона и антипротона?</vt:lpstr>
      <vt:lpstr>При каких ядерных процессах возникает нейтрино?</vt:lpstr>
      <vt:lpstr>При каких ядерных процессах возникает антинейтрино?</vt:lpstr>
      <vt:lpstr>Протон состоит из ...</vt:lpstr>
      <vt:lpstr>Нейтрон состоит из ...</vt:lpstr>
      <vt:lpstr>Что было доказано опытами Дэвиссона и Джермера?</vt:lpstr>
      <vt:lpstr>Какая из приведенных формул определяет длину волны де-Бройля для электрона (m и v — масса и скорость электрона)?</vt:lpstr>
      <vt:lpstr>Слайд 33</vt:lpstr>
      <vt:lpstr>Слайд 34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Олег</cp:lastModifiedBy>
  <cp:revision>32</cp:revision>
  <dcterms:modified xsi:type="dcterms:W3CDTF">2012-02-28T16:03:48Z</dcterms:modified>
</cp:coreProperties>
</file>