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0" r:id="rId3"/>
    <p:sldId id="261" r:id="rId4"/>
    <p:sldId id="259" r:id="rId5"/>
    <p:sldId id="257" r:id="rId6"/>
    <p:sldId id="263" r:id="rId7"/>
    <p:sldId id="262" r:id="rId8"/>
    <p:sldId id="264" r:id="rId9"/>
    <p:sldId id="265" r:id="rId10"/>
    <p:sldId id="267" r:id="rId11"/>
    <p:sldId id="268" r:id="rId12"/>
    <p:sldId id="266" r:id="rId13"/>
    <p:sldId id="269" r:id="rId14"/>
    <p:sldId id="270" r:id="rId15"/>
    <p:sldId id="25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BC3DA1C-ADF6-45DF-AE1D-DDD368E45D5D}" type="datetimeFigureOut">
              <a:rPr lang="ru-RU"/>
              <a:pPr>
                <a:defRPr/>
              </a:pPr>
              <a:t>14.09.2012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72CE027-CAE8-4085-A57D-6C2A9A6EE9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FDB8341-7EC1-40E5-BE0E-F29026F1D4A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F255BF0-0105-4EC7-8F02-FF5A0A8FA00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C391217-EB88-4F7B-8A72-E75D23124B2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12A5430-AAC4-44F8-8E19-AD745ACED34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DA310AE-1F42-404A-90E5-46F093B4DB2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B70157E-20E2-44C9-8D3E-1DBD48461AE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286D2A9-A11D-4FFB-B492-9FC7F6CFEC0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9C15F9B-83D5-44E4-85D7-22DBD6E50E8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FBF4255-849F-4D0E-B178-412B98F2F9E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BF38419-0DD0-481B-99A7-7AE6BED60CE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171DA57-84A2-495F-87E2-B3A6ED48C08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981D9F-685C-453D-83A0-8EBEF665240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CD2B966-6552-4745-95A3-03CC9992FDB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1EE5936-53A8-440B-8F11-199C1C364F2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4291A2C-85E3-4DCB-9576-CF625EF7B87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50513-605D-47CA-84A8-0E162C606B19}" type="datetimeFigureOut">
              <a:rPr lang="ru-RU"/>
              <a:pPr>
                <a:defRPr/>
              </a:pPr>
              <a:t>14.09.2012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82107-118D-4024-A965-6B8DD58343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5E5DF-F8ED-4FEC-B7EE-34C2B82A9E14}" type="datetimeFigureOut">
              <a:rPr lang="ru-RU"/>
              <a:pPr>
                <a:defRPr/>
              </a:pPr>
              <a:t>14.09.2012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7FBAD-AF42-41B4-9CB6-22D51AE2A4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298CC-58DB-4A9D-9396-F35A15A66879}" type="datetimeFigureOut">
              <a:rPr lang="ru-RU"/>
              <a:pPr>
                <a:defRPr/>
              </a:pPr>
              <a:t>14.09.2012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262CB-098F-46A8-A706-BBCB6DBA42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DF00F-CFE6-4E24-AEFB-C4498AEB6FAC}" type="datetimeFigureOut">
              <a:rPr lang="ru-RU"/>
              <a:pPr>
                <a:defRPr/>
              </a:pPr>
              <a:t>14.09.2012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B0E4A-1C43-4741-89BE-5AC72E3CD9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4E9E9-8DAD-4F99-8C92-C585A87AB07E}" type="datetimeFigureOut">
              <a:rPr lang="ru-RU"/>
              <a:pPr>
                <a:defRPr/>
              </a:pPr>
              <a:t>14.09.2012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FF7D0-A468-4E1A-B09B-83C89C866D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68930-827F-4DAB-A1DC-50517BF90F5B}" type="datetimeFigureOut">
              <a:rPr lang="ru-RU"/>
              <a:pPr>
                <a:defRPr/>
              </a:pPr>
              <a:t>14.09.2012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CB0A9-133A-4544-9CB1-A49975C5C5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F5071-9B71-4C45-B4E0-A25748949F71}" type="datetimeFigureOut">
              <a:rPr lang="ru-RU"/>
              <a:pPr>
                <a:defRPr/>
              </a:pPr>
              <a:t>14.09.2012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95476-DCA6-4AD5-999D-A3C8F05F93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DC016-39AE-4F0C-8304-0F0124B1A928}" type="datetimeFigureOut">
              <a:rPr lang="ru-RU"/>
              <a:pPr>
                <a:defRPr/>
              </a:pPr>
              <a:t>14.09.2012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57BB4-21FB-4E41-B334-876FEC3A01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B96B4-CDB0-45F7-B7F3-7A574A9B3F0F}" type="datetimeFigureOut">
              <a:rPr lang="ru-RU"/>
              <a:pPr>
                <a:defRPr/>
              </a:pPr>
              <a:t>14.09.2012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96DE9-642D-4AC3-B406-5BE8A681BB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586A3-5479-4D4F-AD9E-65CC506BDD61}" type="datetimeFigureOut">
              <a:rPr lang="ru-RU"/>
              <a:pPr>
                <a:defRPr/>
              </a:pPr>
              <a:t>14.09.2012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96FDE-5894-48AD-9B27-9330C8399B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2C9D2-023F-497C-9562-0BF388DC5B57}" type="datetimeFigureOut">
              <a:rPr lang="ru-RU"/>
              <a:pPr>
                <a:defRPr/>
              </a:pPr>
              <a:t>14.09.2012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DE208-8D8C-402E-94FC-C07E1C1D10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9B97604-27B4-4482-9809-7778335BBD4A}" type="datetimeFigureOut">
              <a:rPr lang="ru-RU"/>
              <a:pPr>
                <a:defRPr/>
              </a:pPr>
              <a:t>14.09.2012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8A704E-640E-46C5-B7D4-9940E2148B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ruskline.ru/analitika/2010/04/23/na_poroge_novyh_potryasenij_19021905/" TargetMode="External"/><Relationship Id="rId13" Type="http://schemas.openxmlformats.org/officeDocument/2006/relationships/hyperlink" Target="http://www.hrono.ru/1700ru.php" TargetMode="External"/><Relationship Id="rId3" Type="http://schemas.openxmlformats.org/officeDocument/2006/relationships/hyperlink" Target="http://infokanal55.ru/news/view?id=2676" TargetMode="External"/><Relationship Id="rId7" Type="http://schemas.openxmlformats.org/officeDocument/2006/relationships/hyperlink" Target="http://laila50.livejournal.com/224134.html?thread=223622" TargetMode="External"/><Relationship Id="rId12" Type="http://schemas.openxmlformats.org/officeDocument/2006/relationships/hyperlink" Target="http://ru.wikipedia.org/wiki/%D0%A1%D0%B2%D1%8F%D1%82%D0%BE%D0%BF%D0%BE%D0%BB%D0%BA-%D0%9C%D0%B8%D1%80%D1%81%D0%BA%D0%B8%D0%B9,_%D0%9F%D1%91%D1%82%D1%80_%D0%94%D0%BC%D0%B8%D1%82%D1%80%D0%B8%D0%B5%D0%B2%D0%B8%D1%87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iveinternet.ru/users/3575290/post121394598/" TargetMode="External"/><Relationship Id="rId11" Type="http://schemas.openxmlformats.org/officeDocument/2006/relationships/hyperlink" Target="http://pda.nakanune.ru/articles/16545" TargetMode="External"/><Relationship Id="rId5" Type="http://schemas.openxmlformats.org/officeDocument/2006/relationships/hyperlink" Target="http://pravdoiskatel77.livejournal.com/243752.html" TargetMode="External"/><Relationship Id="rId10" Type="http://schemas.openxmlformats.org/officeDocument/2006/relationships/hyperlink" Target="http://militera.lib.ru/bio/linder_churkin01/text.html" TargetMode="External"/><Relationship Id="rId4" Type="http://schemas.openxmlformats.org/officeDocument/2006/relationships/hyperlink" Target="http://www.stfond.ru/articles.htm?id=9299&amp;print=true" TargetMode="External"/><Relationship Id="rId9" Type="http://schemas.openxmlformats.org/officeDocument/2006/relationships/hyperlink" Target="http://www.segodnya.ua/ukraine/militsiju-khotjat-pereimenovat-v-cerdjukov-ili-zhandarmov.html" TargetMode="External"/><Relationship Id="rId14" Type="http://schemas.openxmlformats.org/officeDocument/2006/relationships/hyperlink" Target="http://alvishnev8391.narod.ru/shtetl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головок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3" y="182563"/>
            <a:ext cx="3760787" cy="65881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82600" y="2297113"/>
            <a:ext cx="4090988" cy="1081087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+mj-ea"/>
                <a:cs typeface="Times New Roman" pitchFamily="18" charset="0"/>
              </a:rPr>
              <a:t>4. Рост влияния Министерства внутренних дел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1700" y="560388"/>
            <a:ext cx="3871913" cy="515143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23875" y="3846513"/>
            <a:ext cx="4030663" cy="461962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+mj-ea"/>
                <a:cs typeface="Times New Roman" pitchFamily="18" charset="0"/>
              </a:rPr>
              <a:t>5. «Зубатовский социализм».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47688" y="4787900"/>
            <a:ext cx="4060825" cy="831850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+mj-ea"/>
                <a:cs typeface="Times New Roman" pitchFamily="18" charset="0"/>
              </a:rPr>
              <a:t>6. Недолгая </a:t>
            </a:r>
            <a:r>
              <a:rPr lang="ru-RU" sz="2400" dirty="0">
                <a:latin typeface="Times New Roman" pitchFamily="18" charset="0"/>
                <a:ea typeface="+mj-ea"/>
                <a:cs typeface="Times New Roman" pitchFamily="18" charset="0"/>
              </a:rPr>
              <a:t>«весна» П. Д. Святополк-Мирского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04825" y="5916613"/>
            <a:ext cx="3795713" cy="461962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ea typeface="+mj-ea"/>
                <a:cs typeface="Times New Roman" pitchFamily="18" charset="0"/>
              </a:rPr>
              <a:t>7. Национальная политика. </a:t>
            </a:r>
          </a:p>
        </p:txBody>
      </p:sp>
      <p:pic>
        <p:nvPicPr>
          <p:cNvPr id="17" name="Прямоугольник 16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6413" y="1262063"/>
            <a:ext cx="1554162" cy="474662"/>
          </a:xfrm>
          <a:prstGeom prst="rect">
            <a:avLst/>
          </a:prstGeom>
          <a:noFill/>
        </p:spPr>
      </p:pic>
      <p:sp>
        <p:nvSpPr>
          <p:cNvPr id="14344" name="TextBox 17"/>
          <p:cNvSpPr txBox="1">
            <a:spLocks noChangeArrowheads="1"/>
          </p:cNvSpPr>
          <p:nvPr/>
        </p:nvSpPr>
        <p:spPr bwMode="auto">
          <a:xfrm>
            <a:off x="285750" y="6643688"/>
            <a:ext cx="864393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00">
                <a:solidFill>
                  <a:srgbClr val="000000"/>
                </a:solidFill>
                <a:latin typeface="Calibri" pitchFamily="34" charset="0"/>
              </a:rPr>
              <a:t>Чупров Л.А МОУ СШ №3 с. Камень-Рыболов Ханкайского района Приморского края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5300" y="2179638"/>
            <a:ext cx="3916363" cy="427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575" y="109538"/>
            <a:ext cx="3968750" cy="371475"/>
          </a:xfrm>
          <a:prstGeom prst="rect">
            <a:avLst/>
          </a:prstGeom>
          <a:noFill/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39750" y="836613"/>
            <a:ext cx="3960813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Николай II продолжил курс своего отца и в национальном вопросе. Процесс модернизации страны требовал единообразия в административном, правовом и социальном устройстве всех территорий России, введения единого языка и образовательных стандартов.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575175" y="4868863"/>
            <a:ext cx="40179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В 1903 г. генерал-губернатору Финляндии были даны чрезвычайные полномочия. 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513263" y="-22225"/>
            <a:ext cx="4140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1899 г. был издан манифест, который дал императору право издавать законы для Финляндии без согласия ее сейма</a:t>
            </a:r>
            <a:endParaRPr lang="ru-RU">
              <a:latin typeface="Calibri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537075" y="1268413"/>
            <a:ext cx="40417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1901 г. национальные воинские части был расформированы, а финны должны были служить в русской армии. </a:t>
            </a:r>
            <a:endParaRPr lang="ru-RU">
              <a:latin typeface="Calibri" pitchFamily="34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4575175" y="2787650"/>
            <a:ext cx="40401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Делопроизводство в государственных учреждениях Финляндии должно было вестись только на русском языке. </a:t>
            </a:r>
            <a:endParaRPr lang="ru-RU">
              <a:latin typeface="Calibri" pitchFamily="34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557713" y="3860800"/>
            <a:ext cx="40671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Сейм Финляндии отказался одобрить эти законы, а финские чиновники объявили им бойкот. </a:t>
            </a:r>
            <a:endParaRPr lang="ru-RU">
              <a:latin typeface="Calibri" pitchFamily="34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513263" y="6062663"/>
            <a:ext cx="41544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 значительно обострило политическую обстановку в регионе.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" y="3860800"/>
            <a:ext cx="3781425" cy="287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611188" y="188913"/>
            <a:ext cx="3889375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Национальный гнет испытывало и еврейское население, проживавшее в так называемой черте оседлости (западные губернии России). 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506913" y="57150"/>
            <a:ext cx="4121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Значительный рост экономического влияния еврейского капитала.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643438" y="5451475"/>
            <a:ext cx="39052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Первый крупный еврейский погром произошел в апреле 1903 г. в Кишиневе. В ходе его пострадало около 500 человек, было разгромлено 700 жилых домов и 600 магазинов. В конце августа 1903 г. кровавые события произошли в Гомеле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656138" y="765175"/>
            <a:ext cx="3975100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 вызывало усиление антисемитских, антиеврейских настроений, нередко приводивших к погромам. </a:t>
            </a:r>
            <a:endParaRPr lang="ru-RU">
              <a:latin typeface="Calibri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81025" y="5173663"/>
            <a:ext cx="4032250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Жить в других местах разрешалось лишь евреям, принявшим православную веру, имевшим высшее образование, либо купцам первой гильдии и их приказчикам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5625" y="1928813"/>
            <a:ext cx="3871913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95825" y="2211388"/>
            <a:ext cx="3873500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95288" y="0"/>
            <a:ext cx="3960812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Неспокойно было и на Кавказе. В 1903 г. произошли волнения среди армянского населения. Они были спровоцированы указом о передаче имущества армяно-григорианской церкви в ведение властей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39750" y="5226050"/>
            <a:ext cx="3960813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При описях церковного и монастырского имущества начались столкновения, нередко заканчивавшиеся кровавыми побоищами.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800" y="2246313"/>
            <a:ext cx="3816350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643438" y="26988"/>
            <a:ext cx="3924300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Правительство Николая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продолжало политику заселения национальных окраин русским населением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635500" y="3995738"/>
            <a:ext cx="3932238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К началу XX в. русские проживали здесь преимущественно в городах и составляли значительную часть промышленных рабочих. Русское население преобладало в городах Белоруссии, Левобережной Украины, Новороссии (Причерноморье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29150" y="1484313"/>
            <a:ext cx="3952875" cy="237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Прямоугольник 1"/>
          <p:cNvSpPr>
            <a:spLocks noChangeArrowheads="1"/>
          </p:cNvSpPr>
          <p:nvPr/>
        </p:nvSpPr>
        <p:spPr bwMode="auto">
          <a:xfrm>
            <a:off x="290513" y="1196975"/>
            <a:ext cx="813593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Times New Roman" pitchFamily="18" charset="0"/>
                <a:ea typeface="Times New Roman" pitchFamily="18" charset="0"/>
                <a:cs typeface="Arial" charset="0"/>
              </a:rPr>
              <a:t>Внутренняя политика Николая </a:t>
            </a:r>
            <a:r>
              <a:rPr lang="en-US" sz="3600">
                <a:latin typeface="Times New Roman" pitchFamily="18" charset="0"/>
                <a:ea typeface="Times New Roman" pitchFamily="18" charset="0"/>
                <a:cs typeface="Arial" charset="0"/>
              </a:rPr>
              <a:t>II</a:t>
            </a:r>
            <a:r>
              <a:rPr lang="ru-RU" sz="3600">
                <a:latin typeface="Times New Roman" pitchFamily="18" charset="0"/>
                <a:ea typeface="Times New Roman" pitchFamily="18" charset="0"/>
                <a:cs typeface="Arial" charset="0"/>
              </a:rPr>
              <a:t> являлась прямым продолжением предыдущего царствования и не отвечала настроениям большинства русского общества, ждущего от нового царя решительных реформ.</a:t>
            </a:r>
            <a:endParaRPr lang="ru-RU" sz="3600">
              <a:latin typeface="Calibri" pitchFamily="34" charset="0"/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188" y="765175"/>
            <a:ext cx="3673475" cy="23034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Дома: § 3,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Выполнить задания в рабочей тетради.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Прямоугольник 1"/>
          <p:cNvSpPr>
            <a:spLocks noChangeArrowheads="1"/>
          </p:cNvSpPr>
          <p:nvPr/>
        </p:nvSpPr>
        <p:spPr bwMode="auto">
          <a:xfrm>
            <a:off x="474663" y="238125"/>
            <a:ext cx="37449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  <a:hlinkClick r:id="rId3"/>
              </a:rPr>
              <a:t>http://infokanal55.ru/news/view?id=2676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43010" name="Прямоугольник 2"/>
          <p:cNvSpPr>
            <a:spLocks noChangeArrowheads="1"/>
          </p:cNvSpPr>
          <p:nvPr/>
        </p:nvSpPr>
        <p:spPr bwMode="auto">
          <a:xfrm>
            <a:off x="474663" y="549275"/>
            <a:ext cx="39608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  <a:hlinkClick r:id="rId4"/>
              </a:rPr>
              <a:t>http://www.stfond.ru/articles.htm?id=9299&amp;print=true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43011" name="Прямоугольник 3"/>
          <p:cNvSpPr>
            <a:spLocks noChangeArrowheads="1"/>
          </p:cNvSpPr>
          <p:nvPr/>
        </p:nvSpPr>
        <p:spPr bwMode="auto">
          <a:xfrm>
            <a:off x="539750" y="981075"/>
            <a:ext cx="39608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  <a:hlinkClick r:id="rId5"/>
              </a:rPr>
              <a:t>http://pravdoiskatel77.livejournal.com/243752.html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43012" name="Прямоугольник 4"/>
          <p:cNvSpPr>
            <a:spLocks noChangeArrowheads="1"/>
          </p:cNvSpPr>
          <p:nvPr/>
        </p:nvSpPr>
        <p:spPr bwMode="auto">
          <a:xfrm>
            <a:off x="508000" y="1341438"/>
            <a:ext cx="39608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  <a:hlinkClick r:id="rId6"/>
              </a:rPr>
              <a:t>http://www.liveinternet.ru/users/3575290/post121394598/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43013" name="Прямоугольник 5"/>
          <p:cNvSpPr>
            <a:spLocks noChangeArrowheads="1"/>
          </p:cNvSpPr>
          <p:nvPr/>
        </p:nvSpPr>
        <p:spPr bwMode="auto">
          <a:xfrm>
            <a:off x="539750" y="1773238"/>
            <a:ext cx="38973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  <a:hlinkClick r:id="rId7"/>
              </a:rPr>
              <a:t>http://laila50.livejournal.com/224134.html?thread=223622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43014" name="Прямоугольник 6"/>
          <p:cNvSpPr>
            <a:spLocks noChangeArrowheads="1"/>
          </p:cNvSpPr>
          <p:nvPr/>
        </p:nvSpPr>
        <p:spPr bwMode="auto">
          <a:xfrm>
            <a:off x="539750" y="2276475"/>
            <a:ext cx="39608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  <a:hlinkClick r:id="rId8"/>
              </a:rPr>
              <a:t>http://ruskline.ru/analitika/2010/04/23/na_poroge_novyh_potryasenij_19021905/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43015" name="Прямоугольник 7"/>
          <p:cNvSpPr>
            <a:spLocks noChangeArrowheads="1"/>
          </p:cNvSpPr>
          <p:nvPr/>
        </p:nvSpPr>
        <p:spPr bwMode="auto">
          <a:xfrm>
            <a:off x="508000" y="2924175"/>
            <a:ext cx="3895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  <a:hlinkClick r:id="rId8"/>
              </a:rPr>
              <a:t>http://ruskline.ru/analitika/2010/04/23/na_poroge_novyh_potryasenij_19021905/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43016" name="Прямоугольник 8"/>
          <p:cNvSpPr>
            <a:spLocks noChangeArrowheads="1"/>
          </p:cNvSpPr>
          <p:nvPr/>
        </p:nvSpPr>
        <p:spPr bwMode="auto">
          <a:xfrm>
            <a:off x="576263" y="3500438"/>
            <a:ext cx="39243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  <a:hlinkClick r:id="rId9"/>
              </a:rPr>
              <a:t>http://www.segodnya.ua/ukraine/militsiju-khotjat-pereimenovat-v-cerdjukov-ili-zhandarmov.html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43017" name="Прямоугольник 9"/>
          <p:cNvSpPr>
            <a:spLocks noChangeArrowheads="1"/>
          </p:cNvSpPr>
          <p:nvPr/>
        </p:nvSpPr>
        <p:spPr bwMode="auto">
          <a:xfrm>
            <a:off x="576263" y="4149725"/>
            <a:ext cx="38925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  <a:hlinkClick r:id="rId10"/>
              </a:rPr>
              <a:t>http://militera.lib.ru/bio/linder_churkin01/text.html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43018" name="Прямоугольник 10"/>
          <p:cNvSpPr>
            <a:spLocks noChangeArrowheads="1"/>
          </p:cNvSpPr>
          <p:nvPr/>
        </p:nvSpPr>
        <p:spPr bwMode="auto">
          <a:xfrm>
            <a:off x="555625" y="4581525"/>
            <a:ext cx="26209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Calibri" pitchFamily="34" charset="0"/>
                <a:hlinkClick r:id="rId11"/>
              </a:rPr>
              <a:t>http://pda.nakanune.ru/articles/16545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43019" name="Прямоугольник 11"/>
          <p:cNvSpPr>
            <a:spLocks noChangeArrowheads="1"/>
          </p:cNvSpPr>
          <p:nvPr/>
        </p:nvSpPr>
        <p:spPr bwMode="auto">
          <a:xfrm>
            <a:off x="555625" y="5013325"/>
            <a:ext cx="38814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  <a:hlinkClick r:id="rId12"/>
              </a:rPr>
              <a:t>http://ru.wikipedia.org/wiki/%D0%A1%D0%B2%D1%8F%D1%82%D0%BE%D0%BF%D0%BE%D0%BB%D0%BA-%D0%9C%D0%B8%D1%80%D1%81%D0%BA%D0%B8%D0%B9,_%D0%9F%D1%91%D1%82%D1%80_%D0%94%D0%BC%D0%B8%D1%82%D1%80%D0%B8%D0%B5%D0%B2%D0%B8%D1%87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43020" name="Прямоугольник 12"/>
          <p:cNvSpPr>
            <a:spLocks noChangeArrowheads="1"/>
          </p:cNvSpPr>
          <p:nvPr/>
        </p:nvSpPr>
        <p:spPr bwMode="auto">
          <a:xfrm>
            <a:off x="603250" y="6381750"/>
            <a:ext cx="22971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Calibri" pitchFamily="34" charset="0"/>
                <a:hlinkClick r:id="rId13"/>
              </a:rPr>
              <a:t>http://www.hrono.ru/1700ru.php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43021" name="Прямоугольник 13"/>
          <p:cNvSpPr>
            <a:spLocks noChangeArrowheads="1"/>
          </p:cNvSpPr>
          <p:nvPr/>
        </p:nvSpPr>
        <p:spPr bwMode="auto">
          <a:xfrm>
            <a:off x="4572000" y="52388"/>
            <a:ext cx="4046538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  <a:hlinkClick r:id="rId14"/>
              </a:rPr>
              <a:t>http://alvishnev8391.narod.ru/shtetl.html</a:t>
            </a:r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Прямоугольник 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575" y="109538"/>
            <a:ext cx="1882775" cy="371475"/>
          </a:xfrm>
          <a:prstGeom prst="rect">
            <a:avLst/>
          </a:prstGeom>
          <a:noFill/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15938" y="908050"/>
            <a:ext cx="384016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ea typeface="Times New Roman" pitchFamily="18" charset="0"/>
                <a:cs typeface="Arial" charset="0"/>
              </a:rPr>
              <a:t>Николай Александрович Романов родился 6 мая 1868 г , в день святого Иона Многострадального, и потому считал себя обреченным на неудачи и мучения. И для подобной веры имелись основания. </a:t>
            </a:r>
            <a:endParaRPr lang="ru-RU" sz="2400">
              <a:latin typeface="Calibri" pitchFamily="34" charset="0"/>
              <a:ea typeface="Times New Roman" pitchFamily="18" charset="0"/>
              <a:cs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4643438" y="115888"/>
            <a:ext cx="399573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ea typeface="Times New Roman" pitchFamily="18" charset="0"/>
                <a:cs typeface="Arial" charset="0"/>
              </a:rPr>
              <a:t>В 1891г, в Японии, на него было совершено покушение</a:t>
            </a:r>
            <a:endParaRPr lang="ru-RU" sz="2400">
              <a:latin typeface="Calibri" pitchFamily="34" charset="0"/>
              <a:ea typeface="Times New Roman" pitchFamily="18" charset="0"/>
              <a:cs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573588" y="3281363"/>
            <a:ext cx="39830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ea typeface="Times New Roman" pitchFamily="18" charset="0"/>
                <a:cs typeface="Arial" charset="0"/>
              </a:rPr>
              <a:t>Коронация Николая II в мае 1896 г. вошла в историю и трагедией, случившейся в этот день.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4605338" y="5141913"/>
            <a:ext cx="3960812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ea typeface="Times New Roman" pitchFamily="18" charset="0"/>
                <a:cs typeface="Arial" charset="0"/>
              </a:rPr>
              <a:t>Его долгожданный единственный сын страдал неизлечимой тяжелой болезнью.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463" y="3956050"/>
            <a:ext cx="3889375" cy="275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9788" y="912813"/>
            <a:ext cx="3906837" cy="234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575" y="109538"/>
            <a:ext cx="3895725" cy="731837"/>
          </a:xfrm>
          <a:prstGeom prst="rect">
            <a:avLst/>
          </a:prstGeom>
          <a:noFill/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39750" y="3860800"/>
            <a:ext cx="4176713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ea typeface="Times New Roman" pitchFamily="18" charset="0"/>
                <a:cs typeface="Arial" charset="0"/>
              </a:rPr>
              <a:t>Многие надеялись, что новый император доведет до конца реформы, задуманные его дедом, Александром II, рассчитывали, что он возьмется за переустройство политической системы.</a:t>
            </a:r>
            <a:endParaRPr lang="ru-RU" sz="2400">
              <a:latin typeface="Calibri" pitchFamily="34" charset="0"/>
              <a:ea typeface="Times New Roman" pitchFamily="18" charset="0"/>
              <a:cs typeface="Arial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716463" y="34925"/>
            <a:ext cx="394176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Главной идеей либерально настроенного общества было введение в органы государственной власти «народных представителей». </a:t>
            </a:r>
            <a:endParaRPr lang="ru-RU" sz="240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Arial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981075"/>
            <a:ext cx="3871913" cy="258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65675" y="2309813"/>
            <a:ext cx="3694113" cy="258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572000" y="4956175"/>
            <a:ext cx="4059238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Но 17 января 1895 г. в своей первой публичной речи Николай заявил, что будет охранять основы самодержавия так же твердо и неуклонно, как это делал ею «незабвенный покойный родитель».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Прямоугольник 1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575" y="109538"/>
            <a:ext cx="3956050" cy="731837"/>
          </a:xfrm>
          <a:prstGeom prst="rect">
            <a:avLst/>
          </a:prstGeom>
          <a:noFill/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39750" y="1125538"/>
            <a:ext cx="394652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ea typeface="Times New Roman" pitchFamily="18" charset="0"/>
                <a:cs typeface="Arial" charset="0"/>
              </a:rPr>
              <a:t>В ближайшем окружении императора существовали различные точки зрения на перспективы развития России. </a:t>
            </a:r>
            <a:endParaRPr lang="ru-RU" sz="2400">
              <a:latin typeface="Calibri" pitchFamily="34" charset="0"/>
              <a:ea typeface="Times New Roman" pitchFamily="18" charset="0"/>
              <a:cs typeface="Arial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 b="-1573"/>
          <a:stretch>
            <a:fillRect/>
          </a:stretch>
        </p:blipFill>
        <p:spPr bwMode="auto">
          <a:xfrm>
            <a:off x="684213" y="3063875"/>
            <a:ext cx="3671887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643438" y="333375"/>
            <a:ext cx="3960812" cy="573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2352" bIns="38088" anchor="ctr">
            <a:spAutoFit/>
          </a:bodyPr>
          <a:lstStyle/>
          <a:p>
            <a:pPr marL="342900" indent="-342900" eaLnBrk="0" hangingPunct="0">
              <a:buFont typeface="Calibri" pitchFamily="34" charset="0"/>
              <a:buAutoNum type="arabicPeriod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1893-1903 г. – министр финансов.</a:t>
            </a:r>
          </a:p>
          <a:p>
            <a:pPr marL="342900" indent="-342900" eaLnBrk="0" hangingPunct="0">
              <a:buFont typeface="Calibri" pitchFamily="34" charset="0"/>
              <a:buAutoNum type="arabicPeriod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1895 г. – монополия на продажу винно-водочных изделий. «Пьяные деньги».</a:t>
            </a:r>
          </a:p>
          <a:p>
            <a:pPr marL="342900" indent="-342900" eaLnBrk="0" hangingPunct="0">
              <a:buFont typeface="Calibri" pitchFamily="34" charset="0"/>
              <a:buAutoNum type="arabicPeriod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Повышение косвенных налогов, пошлин на импорт промышленных товаров.</a:t>
            </a:r>
          </a:p>
          <a:p>
            <a:pPr marL="342900" indent="-342900" eaLnBrk="0" hangingPunct="0">
              <a:buFont typeface="Calibri" pitchFamily="34" charset="0"/>
              <a:buAutoNum type="arabicPeriod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1897 г. – реформа финансов. Золотое денежное обращение 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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ускоренный приток капиталов.</a:t>
            </a:r>
            <a:endParaRPr lang="ru-RU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93725" y="5861050"/>
            <a:ext cx="38385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«в России теперь происходит то же, что случилось в свое время на Западе: она переходит к капиталистическому строю... Это мировой непреложный закон». </a:t>
            </a:r>
            <a:endParaRPr lang="ru-RU" sz="1400" b="1">
              <a:solidFill>
                <a:srgbClr val="0070C0"/>
              </a:solidFill>
              <a:latin typeface="Calibri" pitchFamily="34" charset="0"/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68313" y="4919663"/>
            <a:ext cx="3986212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  <a:ea typeface="Times New Roman" pitchFamily="18" charset="0"/>
                <a:cs typeface="Arial" charset="0"/>
              </a:rPr>
              <a:t>Главным политическим оппонентом С. Ю. Витте выступал министр внутренних дел В. К. Плеве, имевший репутацию твердого защитника «русских устоев».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9288" y="115888"/>
            <a:ext cx="38163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676775" y="115888"/>
            <a:ext cx="3924300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  <a:ea typeface="Times New Roman" pitchFamily="18" charset="0"/>
                <a:cs typeface="Arial" charset="0"/>
              </a:rPr>
              <a:t>Плеве был убежден в том, что у России «своя отдельная история и специальный строй». Не отрицая необходимости реформ в стране, он считал невозможным, чтобы эти реформы совершались слишком стремительно, под давлением «со стороны незрелой молодежи, студентов... и заведомых революционеров».</a:t>
            </a:r>
            <a:endParaRPr lang="ru-RU" sz="2000">
              <a:latin typeface="Calibri" pitchFamily="34" charset="0"/>
              <a:ea typeface="Times New Roman" pitchFamily="18" charset="0"/>
              <a:cs typeface="Arial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837113" y="5915025"/>
            <a:ext cx="35734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15 июля 1904 года социалист революционер Егор Сазонов убил министра внутренних дел Вячеслава Константиновича Плеве.. 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76775" y="3521075"/>
            <a:ext cx="39243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3250" y="109538"/>
            <a:ext cx="3902075" cy="658812"/>
          </a:xfrm>
          <a:prstGeom prst="rect">
            <a:avLst/>
          </a:prstGeom>
          <a:noFill/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68313" y="981075"/>
            <a:ext cx="403225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>
                <a:latin typeface="Times New Roman" pitchFamily="18" charset="0"/>
                <a:ea typeface="Times New Roman" pitchFamily="18" charset="0"/>
                <a:cs typeface="Arial" charset="0"/>
              </a:rPr>
              <a:t>В департаменте полиции служили всего 125 чиновников, но это был лишь штаб целой армии полицейских, филеров, секретных сотрудников. </a:t>
            </a:r>
            <a:endParaRPr lang="ru-RU" sz="2200">
              <a:latin typeface="Calibri" pitchFamily="34" charset="0"/>
              <a:ea typeface="Times New Roman" pitchFamily="18" charset="0"/>
              <a:cs typeface="Arial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521200" y="4002088"/>
            <a:ext cx="429895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  <a:ea typeface="Times New Roman" pitchFamily="18" charset="0"/>
                <a:cs typeface="Arial" charset="0"/>
              </a:rPr>
              <a:t>Были и другие требования: не иметь долгов, не исповедовать католичество, необходимо было выдержать предварительные испытания при штабе корпуса жандармов, прослушать четырехмесячные курсы в Петербурге и успешно сдать выпускной экзамен.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572000" y="11113"/>
            <a:ext cx="3960813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Стать жандармом мог только потомственный дворянин, успешно окончивший поенное или юнкерское училище и прослуживший на строевой службе не менее шести лет. </a:t>
            </a:r>
            <a:endParaRPr lang="ru-RU" sz="2000">
              <a:latin typeface="Calibri" pitchFamily="34" charset="0"/>
              <a:ea typeface="Times New Roman" pitchFamily="18" charset="0"/>
              <a:cs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39750" y="5265738"/>
            <a:ext cx="3960813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Во всех губерниях, уездах, на железных дорогах существовали жандармские управления.</a:t>
            </a:r>
            <a:endParaRPr lang="ru-RU" sz="220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Arial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525" y="2767013"/>
            <a:ext cx="3711575" cy="252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45050" y="1949450"/>
            <a:ext cx="3414713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68313" y="115888"/>
            <a:ext cx="39592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50825" algn="ctr">
              <a:spcBef>
                <a:spcPts val="600"/>
              </a:spcBef>
            </a:pPr>
            <a:r>
              <a:rPr lang="ru-RU" sz="2000">
                <a:latin typeface="Times New Roman" pitchFamily="18" charset="0"/>
                <a:ea typeface="Times New Roman" pitchFamily="18" charset="0"/>
                <a:cs typeface="Arial" charset="0"/>
              </a:rPr>
              <a:t>Одним из действенных методов сыска В. К. Плеве считал вскрытие писем. 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594225" y="4149725"/>
            <a:ext cx="4081463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50825" algn="ctr">
              <a:spcBef>
                <a:spcPts val="600"/>
              </a:spcBef>
            </a:pPr>
            <a:r>
              <a:rPr lang="ru-RU" sz="200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Министр внутренних дел был осведомлен о частной переписке и иностранных дипломатических представителей. Только два человека в империи — царь и министр внутренних дел — могли быть спокойными за свою переписку.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58788" y="4919663"/>
            <a:ext cx="411638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50825" algn="ctr">
              <a:spcBef>
                <a:spcPts val="600"/>
              </a:spcBef>
            </a:pPr>
            <a:r>
              <a:rPr lang="ru-RU" sz="200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Для перехвата писем имелись технические средства, позволявшие незаметно вскрыть и скопировать послание, подделать любую печать, проявить симпатические чернила, расшифровать тайнопись и т. д.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525" y="1228725"/>
            <a:ext cx="3744913" cy="369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91050" y="122238"/>
            <a:ext cx="3949700" cy="3962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275" y="182563"/>
            <a:ext cx="3829050" cy="3048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288" y="692150"/>
            <a:ext cx="4105275" cy="2449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u="sng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Зубатовщина</a:t>
            </a: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политика, проводимая царским правительством в начале ХХ века, сущность которой заключалась в стремлении поставить под контроль рабочее движение.</a:t>
            </a:r>
            <a:endParaRPr lang="ru-RU" sz="2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533900" y="19050"/>
            <a:ext cx="417671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50825" algn="ctr">
              <a:spcBef>
                <a:spcPts val="600"/>
              </a:spcBef>
            </a:pPr>
            <a:r>
              <a:rPr lang="ru-RU" sz="2400">
                <a:latin typeface="Times New Roman" pitchFamily="18" charset="0"/>
                <a:ea typeface="Times New Roman" pitchFamily="18" charset="0"/>
                <a:cs typeface="Arial" charset="0"/>
              </a:rPr>
              <a:t>Создание легальных рабочих организаций, построенных по профессиональному признаку.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30725" y="2887663"/>
            <a:ext cx="4065588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Закон «Об учреждении старост в фабричных предприятиях» (июнь 1903 г.)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02150" y="1700213"/>
            <a:ext cx="4103688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«Общество взаимопомощи рабочих механического производства» (1901 г)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538" y="3395663"/>
            <a:ext cx="3738562" cy="332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533900" y="4038600"/>
            <a:ext cx="4071938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50825" algn="ctr">
              <a:spcBef>
                <a:spcPts val="600"/>
              </a:spcBef>
            </a:pPr>
            <a:r>
              <a:rPr lang="ru-RU" sz="2400">
                <a:latin typeface="Times New Roman" pitchFamily="18" charset="0"/>
                <a:ea typeface="Times New Roman" pitchFamily="18" charset="0"/>
                <a:cs typeface="Arial" charset="0"/>
              </a:rPr>
              <a:t>Смысл политики: отвлечь рабочих от политической борьбы, организовав их борьбу за экономические права, сокращение рабочего дня, уменьшения штрафов, увеличения зарплаты и пр.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0525" y="146050"/>
            <a:ext cx="4114800" cy="519113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765175"/>
            <a:ext cx="3816350" cy="392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39750" y="4868863"/>
            <a:ext cx="38163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В первом же публичном выступлении в сентябре 1904 г. новый министр произнес слова о доверии между властью и обществом как решающем условии государственной политики.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529138" y="9525"/>
            <a:ext cx="39957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В ноябре 1904 г. Святополк-Мирский вручил царю записку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535488" y="1308100"/>
            <a:ext cx="40846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 включить в состав Государственного совета определенное число выборных от земств и городских дум.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59300" y="908050"/>
            <a:ext cx="21923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предложил: 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549775" y="5976938"/>
            <a:ext cx="40576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6. издать закон о правах еврейского населения 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579938" y="2349500"/>
            <a:ext cx="4087812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 Следовало значительно расширить круг избирателей в земские и городские органы управления</a:t>
            </a:r>
            <a:endParaRPr lang="ru-RU">
              <a:latin typeface="Calibri" pitchFamily="34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4559300" y="3443288"/>
            <a:ext cx="4165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предполагал распространить земства на всей территории империи</a:t>
            </a:r>
            <a:endParaRPr lang="ru-RU">
              <a:latin typeface="Calibri" pitchFamily="34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4549775" y="4224338"/>
            <a:ext cx="40894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 создать условия для сближения крестьян в имущественных правах с другими сословиями</a:t>
            </a:r>
            <a:endParaRPr lang="ru-RU">
              <a:latin typeface="Calibri" pitchFamily="34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4560888" y="5376863"/>
            <a:ext cx="40147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5. расширить права старообрядцев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927</Words>
  <Application>Microsoft Office PowerPoint</Application>
  <PresentationFormat>Экран (4:3)</PresentationFormat>
  <Paragraphs>89</Paragraphs>
  <Slides>15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Calibri</vt:lpstr>
      <vt:lpstr>Arial</vt:lpstr>
      <vt:lpstr>Times New Roman</vt:lpstr>
      <vt:lpstr>Symbol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Мама</cp:lastModifiedBy>
  <cp:revision>82</cp:revision>
  <dcterms:created xsi:type="dcterms:W3CDTF">2012-09-13T13:18:06Z</dcterms:created>
  <dcterms:modified xsi:type="dcterms:W3CDTF">2012-09-14T07:45:28Z</dcterms:modified>
</cp:coreProperties>
</file>