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0" r:id="rId2"/>
    <p:sldId id="256" r:id="rId3"/>
    <p:sldId id="257" r:id="rId4"/>
    <p:sldId id="271" r:id="rId5"/>
    <p:sldId id="258" r:id="rId6"/>
    <p:sldId id="272" r:id="rId7"/>
    <p:sldId id="259" r:id="rId8"/>
    <p:sldId id="260" r:id="rId9"/>
    <p:sldId id="274" r:id="rId10"/>
    <p:sldId id="262" r:id="rId11"/>
    <p:sldId id="261" r:id="rId12"/>
    <p:sldId id="275" r:id="rId13"/>
    <p:sldId id="266" r:id="rId14"/>
    <p:sldId id="267" r:id="rId15"/>
    <p:sldId id="263" r:id="rId16"/>
    <p:sldId id="268" r:id="rId17"/>
    <p:sldId id="27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68527F6-CBCB-4CCE-89BF-B10D2B66497C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E8FEA04-9BD7-4259-BAA2-B01484DCA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9D546B-8C7D-44A8-AD56-F585B650645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F6115F5-7C5A-4298-A28F-8EFEAE9A150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858DDC9-3DEF-4C2B-AE5B-13BDCB18337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6F055C2-21BA-4007-9157-C8FD2692B7F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074F65F-0C7E-40DD-AFA3-B7A30854D2A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EE2CCCE-D115-4305-A251-514E090BE11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F42CE07-D149-4F3D-A2DA-54FCE1F61B7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E775CA9-55F2-46AF-B72B-D999582153D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09F547B-109F-403C-AF30-BC28046449B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AD4650-B9CF-4618-9DDF-D6BD3442CE6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B045000-5BFB-40E8-9BB2-BB7CE7D82FF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7092B4F-3A01-4730-B503-C876E170274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BCFBA34-0E33-4B06-B2AB-28354978D27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CC3D5D7-04D5-42A7-9C8C-C10254CCB36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F64A4D4-6C42-43F1-97C1-3BB6B572147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D418B9-D3D2-4053-A548-2562239C6AE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238E61E-F771-448D-8620-B4C3FBC8084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84925-FE70-4FEE-A062-34C5FA90DE53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47FBF-2B98-4B44-8443-5185FFAA8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E6463-8098-4045-82E0-D214FE37365E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FAA79-AADF-4947-8607-2AD920571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9F15D-4ADE-4011-8DE7-C357EEC3FDC2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1C42A-3186-4642-AA74-926056B4E6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C8183-0883-4ED9-9D70-4A4A4BDB2A1D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25B5-88B5-4E70-979E-FD8AE2A8E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C1631-DBE0-4CC4-A618-55FF02E367DE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E1050-98F1-46E5-B290-163FFF7B5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C6872-7480-4F91-B08D-A853F29EA9DA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67CD1-EED0-4308-BA15-F43C4A3D07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E20D4-8D74-4387-A592-1748FE52DABC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5E7C-4716-4676-AE3D-CA1F8EDFC8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F6748-7613-4FF3-A6A0-1043C8B5CD2A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6B206-FF5B-4DA3-AA43-0BDF2530A4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16AA9-649C-42B4-9454-082D67472D1A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FAD21-8DE4-4D65-8363-833F4D765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C8BA5-4DB7-4A65-8983-B0B8E059EBF9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978F5-F77B-4354-9763-B515C92F3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06B76-AAA0-4B29-BF1F-90A43C54FBFC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0D21A-1A67-44DD-BBB2-A42C1324F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89C2AA-2586-43AE-93D9-D9B8F1C31CC5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12B3EED-14C3-47ED-B114-3EEBC96F8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image" Target="../media/image2.jpeg"/><Relationship Id="rId7" Type="http://schemas.openxmlformats.org/officeDocument/2006/relationships/slide" Target="slide1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slide" Target="slide10.xml"/><Relationship Id="rId4" Type="http://schemas.openxmlformats.org/officeDocument/2006/relationships/slide" Target="slide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8175" y="528638"/>
            <a:ext cx="5184775" cy="642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u="sng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Реформы Избранной Рады</a:t>
            </a:r>
          </a:p>
        </p:txBody>
      </p:sp>
      <p:sp>
        <p:nvSpPr>
          <p:cNvPr id="3" name="Управляющая кнопка: настраиваемая 2">
            <a:hlinkClick r:id="rId4" action="ppaction://hlinksldjump" highlightClick="1"/>
          </p:cNvPr>
          <p:cNvSpPr/>
          <p:nvPr/>
        </p:nvSpPr>
        <p:spPr>
          <a:xfrm>
            <a:off x="323850" y="1528763"/>
            <a:ext cx="7935913" cy="50006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1. Военная реформа (стрелецкое войско и казачество).</a:t>
            </a:r>
          </a:p>
        </p:txBody>
      </p:sp>
      <p:sp>
        <p:nvSpPr>
          <p:cNvPr id="4" name="Управляющая кнопка: настраиваемая 3">
            <a:hlinkClick r:id="rId5" action="ppaction://hlinksldjump" highlightClick="1"/>
          </p:cNvPr>
          <p:cNvSpPr/>
          <p:nvPr/>
        </p:nvSpPr>
        <p:spPr>
          <a:xfrm>
            <a:off x="323850" y="2171700"/>
            <a:ext cx="7935913" cy="5715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2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. Реорганизация приказов. </a:t>
            </a:r>
          </a:p>
        </p:txBody>
      </p:sp>
      <p:sp>
        <p:nvSpPr>
          <p:cNvPr id="5" name="Управляющая кнопка: настраиваемая 4">
            <a:hlinkClick r:id="rId6" action="ppaction://hlinksldjump" highlightClick="1"/>
          </p:cNvPr>
          <p:cNvSpPr/>
          <p:nvPr/>
        </p:nvSpPr>
        <p:spPr>
          <a:xfrm>
            <a:off x="323850" y="2886075"/>
            <a:ext cx="7935913" cy="642938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 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3. Судебник 1550 г. </a:t>
            </a:r>
          </a:p>
        </p:txBody>
      </p:sp>
      <p:sp>
        <p:nvSpPr>
          <p:cNvPr id="6" name="Управляющая кнопка: настраиваемая 5">
            <a:hlinkClick r:id="rId7" action="ppaction://hlinksldjump" highlightClick="1"/>
          </p:cNvPr>
          <p:cNvSpPr/>
          <p:nvPr/>
        </p:nvSpPr>
        <p:spPr>
          <a:xfrm>
            <a:off x="323850" y="3671888"/>
            <a:ext cx="7935913" cy="50006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 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4. Стоглавый Собор</a:t>
            </a:r>
          </a:p>
        </p:txBody>
      </p:sp>
      <p:sp>
        <p:nvSpPr>
          <p:cNvPr id="7" name="Управляющая кнопка: настраиваемая 6">
            <a:hlinkClick r:id="rId8" action="ppaction://hlinksldjump" highlightClick="1"/>
          </p:cNvPr>
          <p:cNvSpPr/>
          <p:nvPr/>
        </p:nvSpPr>
        <p:spPr>
          <a:xfrm>
            <a:off x="323850" y="4243388"/>
            <a:ext cx="7935913" cy="64293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5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. Историческое значение реформ.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6021388"/>
            <a:ext cx="9144000" cy="428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chemeClr val="bg1"/>
                </a:solidFill>
              </a:rPr>
              <a:t>Чупров Л.А. МОУ СШ № 3 с. К-Рыболов Ханкайского района Приморского края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92350" y="336550"/>
            <a:ext cx="45593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Реорганизация приказов. </a:t>
            </a:r>
          </a:p>
        </p:txBody>
      </p:sp>
      <p:sp>
        <p:nvSpPr>
          <p:cNvPr id="6" name="Выноска 1 (граница и черта) 5"/>
          <p:cNvSpPr/>
          <p:nvPr/>
        </p:nvSpPr>
        <p:spPr>
          <a:xfrm>
            <a:off x="219075" y="2062163"/>
            <a:ext cx="3071813" cy="714375"/>
          </a:xfrm>
          <a:prstGeom prst="accentBorderCallout1">
            <a:avLst>
              <a:gd name="adj1" fmla="val 54767"/>
              <a:gd name="adj2" fmla="val 103069"/>
              <a:gd name="adj3" fmla="val 54319"/>
              <a:gd name="adj4" fmla="val 103286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Боярская Дума</a:t>
            </a:r>
          </a:p>
        </p:txBody>
      </p:sp>
      <p:sp>
        <p:nvSpPr>
          <p:cNvPr id="10" name="Выноска 1 (граница и черта) 9"/>
          <p:cNvSpPr/>
          <p:nvPr/>
        </p:nvSpPr>
        <p:spPr>
          <a:xfrm>
            <a:off x="5492750" y="1966913"/>
            <a:ext cx="3143250" cy="785812"/>
          </a:xfrm>
          <a:prstGeom prst="accentBorderCallout1">
            <a:avLst>
              <a:gd name="adj1" fmla="val 54767"/>
              <a:gd name="adj2" fmla="val -3485"/>
              <a:gd name="adj3" fmla="val 56334"/>
              <a:gd name="adj4" fmla="val -67865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Митрополит (с 1589 г патриарх)</a:t>
            </a:r>
          </a:p>
        </p:txBody>
      </p:sp>
      <p:sp>
        <p:nvSpPr>
          <p:cNvPr id="11" name="Выноска 1 (граница и черта) 10"/>
          <p:cNvSpPr/>
          <p:nvPr/>
        </p:nvSpPr>
        <p:spPr>
          <a:xfrm rot="16200000">
            <a:off x="4064000" y="-176212"/>
            <a:ext cx="571500" cy="3143250"/>
          </a:xfrm>
          <a:prstGeom prst="accentBorderCallout1">
            <a:avLst>
              <a:gd name="adj1" fmla="val 50927"/>
              <a:gd name="adj2" fmla="val -10757"/>
              <a:gd name="adj3" fmla="val 52115"/>
              <a:gd name="adj4" fmla="val -280756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Царь</a:t>
            </a:r>
          </a:p>
        </p:txBody>
      </p:sp>
      <p:sp>
        <p:nvSpPr>
          <p:cNvPr id="14" name="Выноска 1 (граница и черта) 13"/>
          <p:cNvSpPr/>
          <p:nvPr/>
        </p:nvSpPr>
        <p:spPr>
          <a:xfrm rot="16200000">
            <a:off x="4215607" y="1667668"/>
            <a:ext cx="571500" cy="3884613"/>
          </a:xfrm>
          <a:prstGeom prst="accentBorderCallout1">
            <a:avLst>
              <a:gd name="adj1" fmla="val 50091"/>
              <a:gd name="adj2" fmla="val 103181"/>
              <a:gd name="adj3" fmla="val 49851"/>
              <a:gd name="adj4" fmla="val 104696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Земской Собор</a:t>
            </a:r>
          </a:p>
        </p:txBody>
      </p:sp>
      <p:sp>
        <p:nvSpPr>
          <p:cNvPr id="15" name="Выноска 1 (граница и черта) 14"/>
          <p:cNvSpPr/>
          <p:nvPr/>
        </p:nvSpPr>
        <p:spPr>
          <a:xfrm rot="16200000">
            <a:off x="4141788" y="2462213"/>
            <a:ext cx="571500" cy="4032250"/>
          </a:xfrm>
          <a:prstGeom prst="accentBorderCallout1">
            <a:avLst>
              <a:gd name="adj1" fmla="val 49924"/>
              <a:gd name="adj2" fmla="val 108030"/>
              <a:gd name="adj3" fmla="val 50019"/>
              <a:gd name="adj4" fmla="val 148333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Приказы</a:t>
            </a:r>
          </a:p>
        </p:txBody>
      </p:sp>
      <p:sp>
        <p:nvSpPr>
          <p:cNvPr id="16" name="Выноска 1 (граница и черта) 15"/>
          <p:cNvSpPr/>
          <p:nvPr/>
        </p:nvSpPr>
        <p:spPr>
          <a:xfrm rot="16200000">
            <a:off x="4037012" y="1493838"/>
            <a:ext cx="911225" cy="8286750"/>
          </a:xfrm>
          <a:prstGeom prst="accentBorderCallout1">
            <a:avLst>
              <a:gd name="adj1" fmla="val 49589"/>
              <a:gd name="adj2" fmla="val 105606"/>
              <a:gd name="adj3" fmla="val 49780"/>
              <a:gd name="adj4" fmla="val 147482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Городовые приказчики, губные старосты, земские старосты, излюбленные головы, воеводы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10" grpId="0" animBg="1"/>
      <p:bldP spid="11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правляющая кнопка: настраиваемая 6">
            <a:hlinkClick r:id="rId3" action="ppaction://hlinksldjump" highlightClick="1"/>
          </p:cNvPr>
          <p:cNvSpPr/>
          <p:nvPr/>
        </p:nvSpPr>
        <p:spPr>
          <a:xfrm>
            <a:off x="2249488" y="188913"/>
            <a:ext cx="4410075" cy="5715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2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. Реорганизация приказов.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388" y="954088"/>
            <a:ext cx="4176712" cy="4894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Приказы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 — органы центрального государственного управления в Москве, заведовавшие особым родом государственных дел или отдельными областями государства. 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Приказы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назывались иначе палатами, избами, дворами, дворцами, третями или четвертями.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02175" y="836613"/>
            <a:ext cx="4303713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02175" y="3789363"/>
            <a:ext cx="4303713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00" y="188913"/>
            <a:ext cx="9144000" cy="60944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Судебник 1550 г. устанавливает систему приказного управления, основной каркас которой сохраняется до конца XVII в. Учреждаются приказы, обеспечивающие основные государственные нужды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Челобитный,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Посольский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Поместный,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Стрелецкий,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Пушкарский,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Бронный,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Разбойный,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Печатный,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Сокольничий,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Земские приказы,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а 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также четверти: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Галицкая,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Устюжская,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Новая,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Казанский приказ.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1997075"/>
            <a:ext cx="5364162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847725"/>
            <a:ext cx="2917825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Это сборник законов периода сословной монархии в России, утвержденный в 1550 г. первым на Руси Земским собором.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28963" y="239713"/>
            <a:ext cx="3890962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Судебник 1550 г.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4767263"/>
            <a:ext cx="3340100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Судебник 1550 г. способствовал ликвидации феодальной раздробленности на Руси.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88" y="3071813"/>
            <a:ext cx="2000250" cy="92868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Судебник 1550 г.:</a:t>
            </a:r>
          </a:p>
        </p:txBody>
      </p:sp>
      <p:sp>
        <p:nvSpPr>
          <p:cNvPr id="6" name="Выноска 1 (граница и черта) 5"/>
          <p:cNvSpPr/>
          <p:nvPr/>
        </p:nvSpPr>
        <p:spPr>
          <a:xfrm>
            <a:off x="3857625" y="1214438"/>
            <a:ext cx="5072063" cy="714375"/>
          </a:xfrm>
          <a:prstGeom prst="accentBorderCallout1">
            <a:avLst>
              <a:gd name="adj1" fmla="val 18750"/>
              <a:gd name="adj2" fmla="val -1768"/>
              <a:gd name="adj3" fmla="val 320014"/>
              <a:gd name="adj4" fmla="val -28488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ликвидировал судебные привилегии удельных князей </a:t>
            </a:r>
          </a:p>
        </p:txBody>
      </p:sp>
      <p:sp>
        <p:nvSpPr>
          <p:cNvPr id="7" name="Выноска 1 (граница и черта) 6"/>
          <p:cNvSpPr/>
          <p:nvPr/>
        </p:nvSpPr>
        <p:spPr>
          <a:xfrm>
            <a:off x="3857625" y="2071688"/>
            <a:ext cx="4929188" cy="714375"/>
          </a:xfrm>
          <a:prstGeom prst="accentBorderCallout1">
            <a:avLst>
              <a:gd name="adj1" fmla="val 18750"/>
              <a:gd name="adj2" fmla="val -1768"/>
              <a:gd name="adj3" fmla="val 201712"/>
              <a:gd name="adj4" fmla="val -29620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усилил роль центральных государственных судебных органов. </a:t>
            </a:r>
          </a:p>
        </p:txBody>
      </p:sp>
      <p:sp>
        <p:nvSpPr>
          <p:cNvPr id="8" name="Выноска 1 (граница и черта) 7"/>
          <p:cNvSpPr/>
          <p:nvPr/>
        </p:nvSpPr>
        <p:spPr>
          <a:xfrm>
            <a:off x="3857625" y="2928938"/>
            <a:ext cx="4929188" cy="714375"/>
          </a:xfrm>
          <a:prstGeom prst="accentBorderCallout1">
            <a:avLst>
              <a:gd name="adj1" fmla="val 18750"/>
              <a:gd name="adj2" fmla="val -1768"/>
              <a:gd name="adj3" fmla="val 77592"/>
              <a:gd name="adj4" fmla="val -29621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определил положение холопов, </a:t>
            </a:r>
          </a:p>
        </p:txBody>
      </p:sp>
      <p:sp>
        <p:nvSpPr>
          <p:cNvPr id="9" name="Выноска 1 (граница и черта) 8"/>
          <p:cNvSpPr/>
          <p:nvPr/>
        </p:nvSpPr>
        <p:spPr>
          <a:xfrm>
            <a:off x="3857625" y="3857625"/>
            <a:ext cx="4929188" cy="714375"/>
          </a:xfrm>
          <a:prstGeom prst="accentBorderCallout1">
            <a:avLst>
              <a:gd name="adj1" fmla="val 18750"/>
              <a:gd name="adj2" fmla="val -1768"/>
              <a:gd name="adj3" fmla="val -50408"/>
              <a:gd name="adj4" fmla="val -29058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уточнил порядок выплаты пожилого, </a:t>
            </a:r>
          </a:p>
        </p:txBody>
      </p:sp>
      <p:sp>
        <p:nvSpPr>
          <p:cNvPr id="10" name="Выноска 1 (граница и черта) 9"/>
          <p:cNvSpPr/>
          <p:nvPr/>
        </p:nvSpPr>
        <p:spPr>
          <a:xfrm>
            <a:off x="3857625" y="4714875"/>
            <a:ext cx="4929188" cy="714375"/>
          </a:xfrm>
          <a:prstGeom prst="accentBorderCallout1">
            <a:avLst>
              <a:gd name="adj1" fmla="val 18750"/>
              <a:gd name="adj2" fmla="val -1768"/>
              <a:gd name="adj3" fmla="val -170649"/>
              <a:gd name="adj4" fmla="val -29902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ввел новую пошлину - повоз. </a:t>
            </a:r>
          </a:p>
        </p:txBody>
      </p:sp>
      <p:sp>
        <p:nvSpPr>
          <p:cNvPr id="11" name="Выноска 1 (граница и черта) 10"/>
          <p:cNvSpPr/>
          <p:nvPr/>
        </p:nvSpPr>
        <p:spPr>
          <a:xfrm>
            <a:off x="3857625" y="5572125"/>
            <a:ext cx="4929188" cy="714375"/>
          </a:xfrm>
          <a:prstGeom prst="accentBorderCallout1">
            <a:avLst>
              <a:gd name="adj1" fmla="val 18750"/>
              <a:gd name="adj2" fmla="val -1768"/>
              <a:gd name="adj3" fmla="val -290891"/>
              <a:gd name="adj4" fmla="val -29902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подтвердил Юрьев день.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7525" y="333375"/>
            <a:ext cx="8215313" cy="13223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Стоглав</a:t>
            </a:r>
            <a:r>
              <a:rPr lang="ru-RU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 — сборник решений Стоглавого собора 1551 года; состоит из 100 глав. Название утвердилось с конца XVI века: сам текст памятника содержит и иные наименования: соборное уложение, царское и святительское уложение (гл. 99).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5813" y="2279650"/>
            <a:ext cx="2143125" cy="71437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Значение Стоглава</a:t>
            </a:r>
          </a:p>
        </p:txBody>
      </p:sp>
      <p:sp>
        <p:nvSpPr>
          <p:cNvPr id="6" name="Выноска 1 (граница и черта) 5"/>
          <p:cNvSpPr/>
          <p:nvPr/>
        </p:nvSpPr>
        <p:spPr>
          <a:xfrm>
            <a:off x="4071938" y="2133600"/>
            <a:ext cx="5072062" cy="1006475"/>
          </a:xfrm>
          <a:prstGeom prst="accentBorderCallout1">
            <a:avLst>
              <a:gd name="adj1" fmla="val 53659"/>
              <a:gd name="adj2" fmla="val -1495"/>
              <a:gd name="adj3" fmla="val 54319"/>
              <a:gd name="adj4" fmla="val -22479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Стоглав зафиксировал порядок богослужения, принятый в Московском государстве: </a:t>
            </a:r>
          </a:p>
        </p:txBody>
      </p:sp>
      <p:sp>
        <p:nvSpPr>
          <p:cNvPr id="7" name="Выноска 1 (граница и черта) 6"/>
          <p:cNvSpPr/>
          <p:nvPr/>
        </p:nvSpPr>
        <p:spPr>
          <a:xfrm rot="5400000">
            <a:off x="928662" y="3211551"/>
            <a:ext cx="1143008" cy="2571768"/>
          </a:xfrm>
          <a:prstGeom prst="accentBorderCallout1">
            <a:avLst>
              <a:gd name="adj1" fmla="val 48810"/>
              <a:gd name="adj2" fmla="val -5101"/>
              <a:gd name="adj3" fmla="val -125644"/>
              <a:gd name="adj4" fmla="val -68232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«</a:t>
            </a:r>
            <a:r>
              <a:rPr lang="ru-RU" sz="1400" i="1" dirty="0">
                <a:solidFill>
                  <a:schemeClr val="tx1"/>
                </a:solidFill>
              </a:rPr>
              <a:t>А кто не крестится двумя перстами, яко Христос и апостолы, да будет анафема</a:t>
            </a:r>
            <a:r>
              <a:rPr lang="ru-RU" sz="1400" dirty="0">
                <a:solidFill>
                  <a:schemeClr val="tx1"/>
                </a:solidFill>
              </a:rPr>
              <a:t>»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Выноска 1 (граница и черта) 8"/>
          <p:cNvSpPr/>
          <p:nvPr/>
        </p:nvSpPr>
        <p:spPr>
          <a:xfrm rot="5400000">
            <a:off x="3714744" y="3211551"/>
            <a:ext cx="1143008" cy="2571768"/>
          </a:xfrm>
          <a:prstGeom prst="accentBorderCallout1">
            <a:avLst>
              <a:gd name="adj1" fmla="val 48810"/>
              <a:gd name="adj2" fmla="val -5101"/>
              <a:gd name="adj3" fmla="val -17901"/>
              <a:gd name="adj4" fmla="val -68232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«…не подобает святыя аллилуии трегубити, но дважды глаголати аллилуия, а в третий — слава тебе Боже…»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5426075"/>
            <a:ext cx="9144000" cy="71437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Указанные нормы продержались до 1652 года, когда патриархом Никоном была проведена реформа церкви.</a:t>
            </a:r>
          </a:p>
        </p:txBody>
      </p:sp>
      <p:sp>
        <p:nvSpPr>
          <p:cNvPr id="13" name="Выноска 1 (граница и черта) 12"/>
          <p:cNvSpPr/>
          <p:nvPr/>
        </p:nvSpPr>
        <p:spPr>
          <a:xfrm rot="5400000">
            <a:off x="6643702" y="3211551"/>
            <a:ext cx="1000132" cy="2571768"/>
          </a:xfrm>
          <a:prstGeom prst="accentBorderCallout1">
            <a:avLst>
              <a:gd name="adj1" fmla="val 48810"/>
              <a:gd name="adj2" fmla="val -5101"/>
              <a:gd name="adj3" fmla="val 94692"/>
              <a:gd name="adj4" fmla="val -87798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Крестные ходы  проводить в обратном направлении (против солнца, а не посолонь).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28625" y="857250"/>
            <a:ext cx="8072438" cy="517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0850" eaLnBrk="0" hangingPunct="0">
              <a:defRPr/>
            </a:pPr>
            <a:r>
              <a:rPr lang="ru-RU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1. О борьбе с местничеством,</a:t>
            </a:r>
          </a:p>
          <a:p>
            <a:pPr indent="450850" eaLnBrk="0" hangingPunct="0">
              <a:defRPr/>
            </a:pPr>
            <a:r>
              <a:rPr lang="ru-RU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2. О пересмотре вотчин, поместий и кормлений,</a:t>
            </a:r>
          </a:p>
          <a:p>
            <a:pPr indent="450850" eaLnBrk="0" hangingPunct="0">
              <a:defRPr/>
            </a:pPr>
            <a:r>
              <a:rPr lang="ru-RU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3. О монастырских, княжеских и боярских слободах,</a:t>
            </a:r>
          </a:p>
          <a:p>
            <a:pPr indent="450850" eaLnBrk="0" hangingPunct="0">
              <a:defRPr/>
            </a:pPr>
            <a:r>
              <a:rPr lang="ru-RU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4. О ликвидации корчем,</a:t>
            </a:r>
          </a:p>
          <a:p>
            <a:pPr indent="450850" eaLnBrk="0" hangingPunct="0">
              <a:defRPr/>
            </a:pPr>
            <a:r>
              <a:rPr lang="ru-RU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5. О ликвидации мытов,</a:t>
            </a:r>
          </a:p>
          <a:p>
            <a:pPr indent="450850" eaLnBrk="0" hangingPunct="0">
              <a:defRPr/>
            </a:pPr>
            <a:r>
              <a:rPr lang="ru-RU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6. О пошлинах за перевоз через реку и за проезд по мосту,</a:t>
            </a:r>
          </a:p>
          <a:p>
            <a:pPr indent="450850" eaLnBrk="0" hangingPunct="0">
              <a:defRPr/>
            </a:pPr>
            <a:r>
              <a:rPr lang="ru-RU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7. О заставах по рубежам,</a:t>
            </a:r>
          </a:p>
          <a:p>
            <a:pPr indent="450850" eaLnBrk="0" hangingPunct="0">
              <a:defRPr/>
            </a:pPr>
            <a:r>
              <a:rPr lang="ru-RU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8. Об установлении вотчинных книг и о регламентации службы с вотчин,</a:t>
            </a:r>
          </a:p>
          <a:p>
            <a:pPr indent="450850" eaLnBrk="0" hangingPunct="0">
              <a:defRPr/>
            </a:pPr>
            <a:r>
              <a:rPr lang="ru-RU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9. Об упорядочении дела раздачи поместий,</a:t>
            </a:r>
          </a:p>
          <a:p>
            <a:pPr indent="450850" eaLnBrk="0" hangingPunct="0">
              <a:defRPr/>
            </a:pPr>
            <a:r>
              <a:rPr lang="ru-RU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10. О порядке обеспечения вдов боярских детей,</a:t>
            </a:r>
          </a:p>
          <a:p>
            <a:pPr indent="450850" eaLnBrk="0" hangingPunct="0">
              <a:defRPr/>
            </a:pPr>
            <a:r>
              <a:rPr lang="ru-RU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11. О порядке надзора за ногайскими послами и гостями,</a:t>
            </a:r>
          </a:p>
          <a:p>
            <a:pPr indent="450850" eaLnBrk="0" hangingPunct="0">
              <a:defRPr/>
            </a:pPr>
            <a:r>
              <a:rPr lang="ru-RU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12. О всеобщей переписи земель.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8813" y="222250"/>
            <a:ext cx="80264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Вопросы, которые рассматривались на соборе: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11188" y="115888"/>
            <a:ext cx="79533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50850" algn="ctr">
              <a:defRPr/>
            </a:pPr>
            <a:r>
              <a:rPr lang="ru-RU" sz="28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Среди историков нет однозначной оценки </a:t>
            </a:r>
            <a:endParaRPr lang="ru-RU" sz="2800" u="sng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indent="450850" algn="ctr">
              <a:defRPr/>
            </a:pPr>
            <a:r>
              <a:rPr lang="ru-RU" sz="28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деятельности </a:t>
            </a:r>
            <a:r>
              <a:rPr lang="ru-RU" sz="28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«Избранной Рады».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838" y="1868488"/>
            <a:ext cx="1885950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350" y="4081463"/>
            <a:ext cx="1976438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Карамзин Н.М.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14563" y="1550988"/>
            <a:ext cx="6643687" cy="4524375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indent="450850"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отмечает положительное черты правления «Избранной Рады», подчёркивая «мудрую умеренность» и «человеколюбие» царской власти: 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indent="450850">
              <a:defRPr/>
            </a:pPr>
            <a:r>
              <a:rPr lang="ru-RU" sz="2400" u="sng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«</a:t>
            </a:r>
            <a:r>
              <a:rPr lang="ru-RU" sz="2400" u="sng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Везде народ благословил усердие правительства к добру общему, везде сменяли недостойных Властителей: наказывали презрением или темницею, по без излишней строгости; хотели ознаменовать счастливую государственную перемену не жестокою </a:t>
            </a:r>
            <a:r>
              <a:rPr lang="ru-RU" sz="2400" u="sng" dirty="0" err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казнию</a:t>
            </a:r>
            <a:r>
              <a:rPr lang="ru-RU" sz="2400" u="sng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 худых старых чиновников, а лучшим избранием новых..».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412875"/>
            <a:ext cx="2020887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479675" y="1409700"/>
            <a:ext cx="6500813" cy="2678113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indent="450850" algn="ctr" eaLnBrk="0" hangingPunct="0"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У Костомарова влияние «кружка любимцев» таково, что «без совещания с людьми этой избранной рады Иван не только ничего не устраивал, но даже не смел мыслить» в этом влиянии историк видит «горькое унижение» для самодержавия Ивана IV.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50825" y="419100"/>
            <a:ext cx="432117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0850"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Избранная рада - сформированное в 1547-1549 неофициальное правительство Руси при Иване IV. </a:t>
            </a:r>
          </a:p>
          <a:p>
            <a:pPr indent="450850"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В её состав вошли: 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Адашев А.Ф.,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Сильвестр, </a:t>
            </a:r>
            <a:endParaRPr lang="ru-RU" sz="2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Митрополит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Макарий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, </a:t>
            </a:r>
            <a:endParaRPr lang="ru-RU" sz="2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Курбский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А.М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.,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Висковатый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И.М. </a:t>
            </a:r>
          </a:p>
          <a:p>
            <a:pPr indent="450850"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В состав Рады вошли дворяне, князья Воротынский М., </a:t>
            </a:r>
            <a:r>
              <a:rPr lang="ru-RU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Курлятев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 Д., Одоевский Н.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5038" y="882650"/>
            <a:ext cx="4148137" cy="470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476250"/>
            <a:ext cx="3798887" cy="519906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850" algn="ctr" eaLnBrk="0" hangingPunct="0">
              <a:lnSpc>
                <a:spcPct val="150000"/>
              </a:lnSpc>
              <a:defRPr/>
            </a:pP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В течение 13 лет Рада управляла государством от имени царя, последовательно осуществляя целую серию крупных реформ. </a:t>
            </a:r>
            <a:endParaRPr lang="en-US" sz="2800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1525" y="3571875"/>
            <a:ext cx="4094163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81525" y="404813"/>
            <a:ext cx="4238625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50825" y="476250"/>
            <a:ext cx="8569325" cy="56896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950" y="354013"/>
            <a:ext cx="4608513" cy="600233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850" algn="ctr" eaLnBrk="0" hangingPunct="0"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Важным поводом, вызвавшим её падение были разногласия с семьёй заболевшей в ноябре 1559 и умершей в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1560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г. первой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жены царя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Анастасии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Романовны Захарьиной. 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indent="450850" algn="ctr" eaLnBrk="0" hangingPunct="0">
              <a:defRPr/>
            </a:pP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indent="450850" algn="ctr" eaLnBrk="0" hangingPunct="0"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Сильвестр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, а затем Адашев А.Ф. были обвинены в отравлении царицы с помощью колдовства и отправлены - один ссылкой в Соловецкий монастырь, Курбский - в Ливонию воеводой.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388938"/>
            <a:ext cx="3465513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950" y="1143000"/>
            <a:ext cx="5040313" cy="5078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Дворяне и дети боярские проходили "службу по отечеству".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В 1550 созданные ещё при Василии III отряды пищальников были преобразованы в стрелецкое войско (стрельцы назывались "служилые люди по прибору").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463" y="188913"/>
            <a:ext cx="9144000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1. Военная </a:t>
            </a:r>
            <a:r>
              <a:rPr lang="ru-RU" sz="28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реформа (стрелецкое войско и казачество).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67325" y="1133475"/>
            <a:ext cx="3736975" cy="50180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3350" y="469900"/>
            <a:ext cx="4176713" cy="5632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В "службу по прибору" мог поступить любой свободный человек, но она не являлась наследственной. 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К "приборным" относились так же казаки, пушкари, воротники, казённые кузнецы и т.д. 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Они несли службу по городам, где собирались особыми слободами, и по границам государства.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6013" y="463550"/>
            <a:ext cx="4022725" cy="55403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825" y="487363"/>
            <a:ext cx="3643313" cy="5170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Во время войны войско </a:t>
            </a:r>
            <a:r>
              <a:rPr lang="ru-RU" sz="24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пополнялось: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«боярскими людьми» </a:t>
            </a:r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приводили </a:t>
            </a:r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с собой землевладельцы </a:t>
            </a:r>
            <a:endParaRPr lang="ru-RU" sz="1400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«сборными людьми» </a:t>
            </a:r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выставляли </a:t>
            </a:r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тяглые дворы городов и деревни</a:t>
            </a:r>
            <a:endParaRPr lang="ru-RU" sz="1400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«</a:t>
            </a:r>
            <a:r>
              <a:rPr lang="ru-RU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посошными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 людьми» 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Кроме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того, в войске служили 2,5 тыс. иностранцев. 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79425"/>
            <a:ext cx="407987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4938" y="404813"/>
            <a:ext cx="4176712" cy="5632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В 1556 принято "Уложение о службе" - военная служба дворян переходила по наследству и начиналась с 15 лет.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До этого возраста дворянин считался недорослем.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+mj-ea"/>
                <a:cs typeface="+mj-cs"/>
              </a:rPr>
              <a:t>В 1571 Воротынский М.И. составил первый военный устав, посвящённый организации сторожевой и станичной службы.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436563"/>
            <a:ext cx="415290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676</Words>
  <Application>Microsoft Office PowerPoint</Application>
  <PresentationFormat>Экран (4:3)</PresentationFormat>
  <Paragraphs>117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Calibri</vt:lpstr>
      <vt:lpstr>Arial</vt:lpstr>
      <vt:lpstr>Book Antiqua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HATA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Леонид</dc:creator>
  <cp:lastModifiedBy>КарМаН</cp:lastModifiedBy>
  <cp:revision>155</cp:revision>
  <dcterms:created xsi:type="dcterms:W3CDTF">2009-10-23T18:11:34Z</dcterms:created>
  <dcterms:modified xsi:type="dcterms:W3CDTF">2012-04-23T04:21:59Z</dcterms:modified>
</cp:coreProperties>
</file>