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theme/theme14.xml" ContentType="application/vnd.openxmlformats-officedocument.theme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</p:sldMasterIdLst>
  <p:notesMasterIdLst>
    <p:notesMasterId r:id="rId41"/>
  </p:notesMasterIdLst>
  <p:sldIdLst>
    <p:sldId id="281" r:id="rId15"/>
    <p:sldId id="256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68" r:id="rId28"/>
    <p:sldId id="269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0" r:id="rId40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1536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510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35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55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76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96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173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37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58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78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99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119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771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140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160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181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01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22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42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63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792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812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832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853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873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894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14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6B9F8-D160-4C48-BD03-E16E3D6F5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8EA5A-B93A-4192-901B-ED6814DA81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2963D-7B04-42BB-8859-6E4F0D306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BD526-4D61-41D2-B600-E1CA4F6F7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2DB92-4BB5-4697-82F7-E1FBCC403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D7C0F-BA0F-481F-99C1-901017823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468EC-AF0F-47C8-A9AF-63FC41AD4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9D01B-0B9F-46EA-A5B2-7DE23322B7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705ED6-E42C-455E-B477-CA54396EF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EBE23-CF35-4FEE-BE80-41A64A910F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2FCF6-9EED-4AD6-A524-E80042FCD0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A9FF6-987D-4171-B52B-C9A02A2F9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BDA01-D5E4-412B-BEF1-0B3444F26C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11A85-4629-4C67-A86D-E99E1CE199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BE7BC-037C-4F8B-A851-1F230EAF8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F827C-BA4D-459B-B8EA-99024E46A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68083-F7EF-4F06-9912-9164FBD1CF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0EFFC-9D48-4C3F-9E42-8F0C902912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CBD0D-5C8D-41DB-BAC7-23A1E7BA2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ACE5A-7B81-4BC5-9697-A83767E1A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05344-967A-4AD9-A79A-839C7177C4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F0E80-7D92-4953-8EDF-9E9E1D10B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CF9CA-64B9-4149-A084-4B954AFB85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A943D-ACE5-4B9C-A36B-CF42201D29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16994-70BD-4399-8B7E-C64E635EA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B092E-C87A-4F51-B232-9AE867607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63075-B083-433F-9106-E5AFB453B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A2311-CF70-4D21-B01E-DE71200D7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E30E6-C871-43DA-8386-FA9C455B78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58100-D615-4D96-A70F-5860EB8583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58CCA-FB28-4A9F-B376-4459595E85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370AB-1F2C-433A-9366-28ADEAD9A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9004A-6DC4-40D1-8F20-01D9D83EAB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53A5C-763E-4255-B192-35202E450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AC732-A56B-4383-B960-FDEC66CE9E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E5616-7C5C-4DA0-B588-062505CD4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177B9-2183-4976-9B29-92F14C9046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52692-1F43-47A5-AF47-9E26EA485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5D6B5-A83F-4865-A534-BBAC07D8E2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1AECB-DA7B-4B7C-9DF0-7E0AC100A9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229B2-9296-4FB1-832E-240041894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5888" cy="4189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6488" y="1905000"/>
            <a:ext cx="3927475" cy="4189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1BB23-C0B6-4703-9DB4-BBA587868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802DF-8B81-4385-BBA5-AC4F78B68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ED6A6-C6A8-44BA-9746-42754960E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BE7BB-5052-4DC5-82DE-22FEA9143E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D18B9-06A0-45E0-AE9F-15FFB122AE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EB4D4-89B1-4437-9F92-1F6242609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8C11B-40D9-4200-B9CA-15004B650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0FE27-1B2A-4CB8-BCE7-FDC90D75C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-92075"/>
            <a:ext cx="2095500" cy="61864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92075"/>
            <a:ext cx="6138863" cy="61864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FDDC3-76E0-49E4-BC15-4D9D4B510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199F3-7FE2-4161-8828-A195DCF43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A5FD8-BD71-4204-83FA-0E21E349C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86365-08EC-431B-8544-1706C0233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5888" cy="4189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6488" y="1905000"/>
            <a:ext cx="3927475" cy="4189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A3C6E-9AD3-4812-AC2A-9270183E7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0C26B-308D-4682-A12C-D7B41F619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89BFB-6DB2-4BDF-9C79-439512F181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B4262-6BFE-4C10-99A7-2EB74F775B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606D0-33DD-4F1A-A3BE-2AC39D2ADC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F2968-1233-4D72-8E7A-429B34E46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D4086-F139-4772-B24F-0CC1125F4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1F8A0-D0AA-4E94-8F8F-FDF8AC894E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-92075"/>
            <a:ext cx="2095500" cy="61864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92075"/>
            <a:ext cx="6138863" cy="61864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38834-BFF5-445A-9144-D60C407463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DF404-CFBA-450D-9B7A-DA95E919E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A65B6-99CD-41E4-80E6-052DFEAA5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E16D2-99BE-4874-AB90-11E48A9A5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FB6C4-23C0-46B9-895A-0169CA2EF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DCB2C-60C4-4522-902D-114EA2343D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9BB0B-7416-4153-8A13-6931E5DD9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3CF62-0506-4C65-99F9-87BE34CB0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3607F-B172-4C6F-B211-1A4BDAAA5E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26942-F3BF-4543-822E-F5FDDF769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AE2CC-9E45-47B8-9D96-B0DA8959EE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E63E0-DEC6-4AA7-9A17-5DFF5A88B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24E9C-E8D6-403B-9733-63B1813C9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F569A-A632-4926-8F81-DA6DB99D2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92098-939B-4792-BB11-BF34B7849C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1EA2F-7463-4458-BB5C-E4CDBC599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E58C9-BE6D-4707-88C6-699C6F52D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5F632-723E-4FB2-8BFE-158FF65EFD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65610-DE38-442C-8756-926E1E640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36310-5D87-412F-8367-59C420981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602ED-8723-4F12-A731-056F9C978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6E8BE-3BE0-4F21-A6F3-6A355ECD0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F1910-C99C-46EC-92C1-AF7CF66AB8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3AC2F-AD35-4C0D-8789-356BC019E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3DB28-BC10-4671-BF8E-54E6835DC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28E75-F565-465F-815F-C133B6F8A6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F306F-5C4B-485B-8325-0F904225C3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21B22-654C-41F0-8BA2-B860FDA556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60EEA-0542-4AAC-89B7-7DA5CABE0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35596-D6C7-4E26-8AA1-2F7F1C075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2F6A7-B974-4EC8-A8BF-E0F63F19D1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8AE78-36FE-4C72-B0DE-EC1608827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975DB-D015-41A2-A193-13C877489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F1388-CE41-4B89-BD3A-A3B694C63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C35AE-2E53-44FE-B39D-45DAB5497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40390-77BE-48D8-B0C8-2ECF5CB44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965A7-77D2-4A29-BBF5-8642D0D23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84CBA-24B4-4081-B2E2-687C028DC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B1447-C255-404D-A8F8-57F659D92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94754-BB2C-4EC6-AB45-41C4F5A134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63156-EDD0-4A6F-BAB7-ADF49AB74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BD872-0694-4376-B516-388DF5F60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E5963-08A3-459D-A568-33D70B4B5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B189A-1BA8-47D9-888A-E5D1FA396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BC14E-CF4C-4069-92A0-39396031F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67656-7EF2-4918-820D-BEFCD438D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97560-47C5-48E7-A569-7C0B724AE9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49BFD-9544-478E-84AA-3931210F0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48327-9FBC-4179-9E1A-FBD226253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62964-5AD2-416E-8224-A7D259FD2C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4D879-E29A-4CC3-B089-EC18B7176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DB4E9-D751-4329-ACFA-2B06E1E53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E0FE3-9A62-439D-A8ED-1DEA781CD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DC5C4-D0C3-4A69-A44C-CDD8D01D8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C00C6-2C70-437C-B1E4-0E5CFBC97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48170-573B-4969-8339-FB11EA36D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9205A-5975-4A60-96E6-04403521C1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5F5C0-303A-46A0-B924-34185308B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1E9DA-D626-4E92-AA52-4D924B426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6C182-AD12-4D54-A747-A3B4CC968C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4A484-E9EB-43DB-A3E9-0662C7F28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9A55B-47DA-41C2-B863-7CFDAF084D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43299-7405-4012-B29A-B6792FDE6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46569-BEAC-4421-B33E-2995E4B91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139DA-13AE-4505-BDD7-C5DA8E4A8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37393-777D-412D-AFEB-2097A80BFA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284CC-5296-4DC0-881A-D6C5BA176B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C5D56-5EF9-49A1-9A73-B694E5F9D9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E10C6-7617-43E4-8FF2-64024DDD3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24A3-2561-4D43-978B-196F13839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2022D-52B9-49EC-AC2E-5AB643528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63ECE-77CF-4E79-9898-446BA878A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83DC4-6069-43DE-BE26-8A8D6F24D6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F8E32-50C2-448D-BB8C-3DB7B5EB0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65982-4875-4016-8C3D-94737718E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7D9D7-6752-4348-B585-4A19374D8A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901B7-7648-4019-8E10-566596BD7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026C4-E99F-4B14-ABB9-6E6582278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48A8B-46E6-4324-9357-6E610B4DF8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D257B-B032-445D-A4A9-A7680D91F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95DC8-4CAB-4A0E-B13E-6FF8DCF08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F5672-D607-4FB2-A071-F04E9337A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4CDB1-96B6-4167-87FF-CA6D4DF6F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96E81-4788-4730-85CB-5BCDD1F1DE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A8772-2036-4DFD-9455-CE9F03358C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C664D-BFF9-4328-934B-C29BEF539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071BD-68C8-464D-8264-3A7858501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3E1D5-5089-4316-8BFE-CF17B48CD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EC23E-4772-4E0C-A301-3265CA3BA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2AD24-E90F-42B6-A97B-267BD29A3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E7322-2D40-468E-9C78-547D3EC91B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652BC-4176-4C2A-954D-00C18F18A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EA864-26C6-4ACB-816A-73CE30ACB6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57200" y="6354763"/>
            <a:ext cx="2133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4763"/>
            <a:ext cx="2132013" cy="366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C67865A-B396-4901-9CEB-3DDAA5311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161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1162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+mn-lt"/>
                <a:cs typeface="Lucida Sans Unicode" charset="0"/>
              </a:defRPr>
            </a:lvl1pPr>
          </a:lstStyle>
          <a:p>
            <a:pPr>
              <a:defRPr/>
            </a:pPr>
            <a:fld id="{984BF8C7-99AA-453B-BD6F-FF6AB6873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0" r:id="rId2"/>
    <p:sldLayoutId id="2147483769" r:id="rId3"/>
    <p:sldLayoutId id="2147483768" r:id="rId4"/>
    <p:sldLayoutId id="2147483767" r:id="rId5"/>
    <p:sldLayoutId id="2147483766" r:id="rId6"/>
    <p:sldLayoutId id="2147483765" r:id="rId7"/>
    <p:sldLayoutId id="2147483764" r:id="rId8"/>
    <p:sldLayoutId id="2147483763" r:id="rId9"/>
    <p:sldLayoutId id="2147483762" r:id="rId10"/>
    <p:sldLayoutId id="214748376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390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2390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+mn-lt"/>
                <a:cs typeface="Lucida Sans Unicode" charset="0"/>
              </a:defRPr>
            </a:lvl1pPr>
          </a:lstStyle>
          <a:p>
            <a:pPr>
              <a:defRPr/>
            </a:pPr>
            <a:fld id="{E137AEBE-218D-4D46-9BBD-018AF9C96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1" r:id="rId2"/>
    <p:sldLayoutId id="2147483780" r:id="rId3"/>
    <p:sldLayoutId id="2147483779" r:id="rId4"/>
    <p:sldLayoutId id="2147483778" r:id="rId5"/>
    <p:sldLayoutId id="2147483777" r:id="rId6"/>
    <p:sldLayoutId id="2147483776" r:id="rId7"/>
    <p:sldLayoutId id="2147483775" r:id="rId8"/>
    <p:sldLayoutId id="2147483774" r:id="rId9"/>
    <p:sldLayoutId id="2147483773" r:id="rId10"/>
    <p:sldLayoutId id="2147483772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61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3619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+mn-lt"/>
                <a:cs typeface="Lucida Sans Unicode" charset="0"/>
              </a:defRPr>
            </a:lvl1pPr>
          </a:lstStyle>
          <a:p>
            <a:pPr>
              <a:defRPr/>
            </a:pPr>
            <a:fld id="{F9FD6F7D-7A1F-4B9F-B3D1-C2C8FC18D1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2" r:id="rId2"/>
    <p:sldLayoutId id="2147483791" r:id="rId3"/>
    <p:sldLayoutId id="2147483790" r:id="rId4"/>
    <p:sldLayoutId id="2147483789" r:id="rId5"/>
    <p:sldLayoutId id="2147483788" r:id="rId6"/>
    <p:sldLayoutId id="2147483787" r:id="rId7"/>
    <p:sldLayoutId id="2147483786" r:id="rId8"/>
    <p:sldLayoutId id="2147483785" r:id="rId9"/>
    <p:sldLayoutId id="2147483784" r:id="rId10"/>
    <p:sldLayoutId id="2147483783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CC00"/>
            </a:gs>
            <a:gs pos="100000">
              <a:srgbClr val="008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482" name="Group 1"/>
          <p:cNvGrpSpPr>
            <a:grpSpLocks/>
          </p:cNvGrpSpPr>
          <p:nvPr/>
        </p:nvGrpSpPr>
        <p:grpSpPr bwMode="auto">
          <a:xfrm>
            <a:off x="319088" y="1828800"/>
            <a:ext cx="8823325" cy="5027613"/>
            <a:chOff x="201" y="1152"/>
            <a:chExt cx="5558" cy="3167"/>
          </a:xfrm>
        </p:grpSpPr>
        <p:sp>
          <p:nvSpPr>
            <p:cNvPr id="13314" name="AutoShape 2"/>
            <p:cNvSpPr>
              <a:spLocks noChangeArrowheads="1"/>
            </p:cNvSpPr>
            <p:nvPr/>
          </p:nvSpPr>
          <p:spPr bwMode="auto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w 4897"/>
                <a:gd name="T13" fmla="*/ 0 h 2182"/>
                <a:gd name="T14" fmla="*/ 4897 w 4897"/>
                <a:gd name="T15" fmla="*/ 2182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00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3315" name="AutoShape 3"/>
            <p:cNvSpPr>
              <a:spLocks noChangeArrowheads="1"/>
            </p:cNvSpPr>
            <p:nvPr/>
          </p:nvSpPr>
          <p:spPr bwMode="auto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w 5550"/>
                <a:gd name="T15" fmla="*/ 0 h 3168"/>
                <a:gd name="T16" fmla="*/ 5550 w 5550"/>
                <a:gd name="T17" fmla="*/ 3168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rgbClr val="006600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3316" name="AutoShape 4"/>
            <p:cNvSpPr>
              <a:spLocks noChangeArrowheads="1"/>
            </p:cNvSpPr>
            <p:nvPr/>
          </p:nvSpPr>
          <p:spPr bwMode="auto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w 4897"/>
                <a:gd name="T13" fmla="*/ 0 h 2182"/>
                <a:gd name="T14" fmla="*/ 4897 w 4897"/>
                <a:gd name="T15" fmla="*/ 2182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00">
                <a:alpha val="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3317" name="AutoShape 5"/>
            <p:cNvSpPr>
              <a:spLocks noChangeArrowheads="1"/>
            </p:cNvSpPr>
            <p:nvPr/>
          </p:nvSpPr>
          <p:spPr bwMode="auto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  <a:gd name="T12" fmla="*/ 0 w 5387"/>
                <a:gd name="T13" fmla="*/ 0 h 149"/>
                <a:gd name="T14" fmla="*/ 5387 w 5387"/>
                <a:gd name="T1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400"/>
                </a:gs>
                <a:gs pos="100000">
                  <a:srgbClr val="006600">
                    <a:alpha val="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3318" name="AutoShape 6"/>
            <p:cNvSpPr>
              <a:spLocks noChangeArrowheads="1"/>
            </p:cNvSpPr>
            <p:nvPr/>
          </p:nvSpPr>
          <p:spPr bwMode="auto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  <a:gd name="T12" fmla="*/ 0 w 29"/>
                <a:gd name="T13" fmla="*/ 0 h 2161"/>
                <a:gd name="T14" fmla="*/ 29 w 29"/>
                <a:gd name="T15" fmla="*/ 2161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100000">
                  <a:srgbClr val="1F791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3319" name="AutoShape 7"/>
            <p:cNvSpPr>
              <a:spLocks noChangeArrowheads="1"/>
            </p:cNvSpPr>
            <p:nvPr/>
          </p:nvSpPr>
          <p:spPr bwMode="auto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  <a:gd name="T10" fmla="*/ 0 w 29"/>
                <a:gd name="T11" fmla="*/ 0 h 1416"/>
                <a:gd name="T12" fmla="*/ 29 w 29"/>
                <a:gd name="T13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100000">
                  <a:srgbClr val="1F791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3320" name="AutoShape 8"/>
            <p:cNvSpPr>
              <a:spLocks noChangeArrowheads="1"/>
            </p:cNvSpPr>
            <p:nvPr/>
          </p:nvSpPr>
          <p:spPr bwMode="auto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  <a:gd name="T12" fmla="*/ 0 w 5387"/>
                <a:gd name="T13" fmla="*/ 0 h 149"/>
                <a:gd name="T14" fmla="*/ 5387 w 5387"/>
                <a:gd name="T1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400"/>
                </a:gs>
                <a:gs pos="100000">
                  <a:srgbClr val="006600">
                    <a:alpha val="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3321" name="AutoShape 9"/>
            <p:cNvSpPr>
              <a:spLocks noChangeArrowheads="1"/>
            </p:cNvSpPr>
            <p:nvPr/>
          </p:nvSpPr>
          <p:spPr bwMode="auto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  <a:gd name="T12" fmla="*/ 0 w 30"/>
                <a:gd name="T13" fmla="*/ 0 h 1416"/>
                <a:gd name="T14" fmla="*/ 30 w 30"/>
                <a:gd name="T15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100000">
                  <a:srgbClr val="1F791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</p:grp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3324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6937375" y="6245225"/>
            <a:ext cx="1900238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  <a:cs typeface="Lucida Sans Unicode" charset="0"/>
              </a:defRPr>
            </a:lvl1pPr>
          </a:lstStyle>
          <a:p>
            <a:pPr>
              <a:defRPr/>
            </a:pPr>
            <a:fld id="{3A943503-FB9C-4F1A-BA45-37C7B94B39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8486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92075"/>
            <a:ext cx="8383588" cy="2103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48487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8005763" cy="4189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3" r:id="rId2"/>
    <p:sldLayoutId id="2147483802" r:id="rId3"/>
    <p:sldLayoutId id="2147483801" r:id="rId4"/>
    <p:sldLayoutId id="2147483800" r:id="rId5"/>
    <p:sldLayoutId id="2147483799" r:id="rId6"/>
    <p:sldLayoutId id="2147483798" r:id="rId7"/>
    <p:sldLayoutId id="2147483797" r:id="rId8"/>
    <p:sldLayoutId id="2147483796" r:id="rId9"/>
    <p:sldLayoutId id="2147483795" r:id="rId10"/>
    <p:sldLayoutId id="2147483794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FFB7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CC00"/>
            </a:gs>
            <a:gs pos="100000">
              <a:srgbClr val="008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770" name="Group 1"/>
          <p:cNvGrpSpPr>
            <a:grpSpLocks/>
          </p:cNvGrpSpPr>
          <p:nvPr/>
        </p:nvGrpSpPr>
        <p:grpSpPr bwMode="auto">
          <a:xfrm>
            <a:off x="319088" y="1752600"/>
            <a:ext cx="8823325" cy="5127625"/>
            <a:chOff x="201" y="1104"/>
            <a:chExt cx="5558" cy="3230"/>
          </a:xfrm>
        </p:grpSpPr>
        <p:sp>
          <p:nvSpPr>
            <p:cNvPr id="14338" name="AutoShape 2"/>
            <p:cNvSpPr>
              <a:spLocks noChangeArrowheads="1"/>
            </p:cNvSpPr>
            <p:nvPr/>
          </p:nvSpPr>
          <p:spPr bwMode="auto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w 5550"/>
                <a:gd name="T17" fmla="*/ 0 h 3216"/>
                <a:gd name="T18" fmla="*/ 5550 w 5550"/>
                <a:gd name="T19" fmla="*/ 3216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006600">
                <a:alpha val="3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4339" name="AutoShape 3"/>
            <p:cNvSpPr>
              <a:spLocks noChangeArrowheads="1"/>
            </p:cNvSpPr>
            <p:nvPr/>
          </p:nvSpPr>
          <p:spPr bwMode="auto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w 4897"/>
                <a:gd name="T13" fmla="*/ 0 h 2182"/>
                <a:gd name="T14" fmla="*/ 4897 w 4897"/>
                <a:gd name="T15" fmla="*/ 2182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00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4340" name="AutoShape 4"/>
            <p:cNvSpPr>
              <a:spLocks noChangeArrowheads="1"/>
            </p:cNvSpPr>
            <p:nvPr/>
          </p:nvSpPr>
          <p:spPr bwMode="auto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  <a:gd name="T12" fmla="*/ 0 w 5387"/>
                <a:gd name="T13" fmla="*/ 0 h 149"/>
                <a:gd name="T14" fmla="*/ 5387 w 5387"/>
                <a:gd name="T1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400"/>
                </a:gs>
                <a:gs pos="100000">
                  <a:srgbClr val="006600">
                    <a:alpha val="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4341" name="AutoShape 5"/>
            <p:cNvSpPr>
              <a:spLocks noChangeArrowheads="1"/>
            </p:cNvSpPr>
            <p:nvPr/>
          </p:nvSpPr>
          <p:spPr bwMode="auto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  <a:gd name="T12" fmla="*/ 0 w 5387"/>
                <a:gd name="T13" fmla="*/ 0 h 149"/>
                <a:gd name="T14" fmla="*/ 5387 w 5387"/>
                <a:gd name="T1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400"/>
                </a:gs>
                <a:gs pos="100000">
                  <a:srgbClr val="006600">
                    <a:alpha val="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4342" name="AutoShape 6"/>
            <p:cNvSpPr>
              <a:spLocks noChangeArrowheads="1"/>
            </p:cNvSpPr>
            <p:nvPr/>
          </p:nvSpPr>
          <p:spPr bwMode="auto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  <a:gd name="T12" fmla="*/ 0 w 30"/>
                <a:gd name="T13" fmla="*/ 0 h 1416"/>
                <a:gd name="T14" fmla="*/ 30 w 30"/>
                <a:gd name="T15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100000">
                  <a:srgbClr val="1F791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  <p:sp>
          <p:nvSpPr>
            <p:cNvPr id="14343" name="AutoShape 7"/>
            <p:cNvSpPr>
              <a:spLocks noChangeArrowheads="1"/>
            </p:cNvSpPr>
            <p:nvPr/>
          </p:nvSpPr>
          <p:spPr bwMode="auto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  <a:gd name="T12" fmla="*/ 0 w 29"/>
                <a:gd name="T13" fmla="*/ 0 h 2161"/>
                <a:gd name="T14" fmla="*/ 29 w 29"/>
                <a:gd name="T15" fmla="*/ 2161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00"/>
                </a:gs>
                <a:gs pos="100000">
                  <a:srgbClr val="1F791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ru-RU"/>
            </a:p>
          </p:txBody>
        </p:sp>
      </p:grpSp>
      <p:sp>
        <p:nvSpPr>
          <p:cNvPr id="160771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92075"/>
            <a:ext cx="8383588" cy="2103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60772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8005763" cy="4189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990600" y="6245225"/>
            <a:ext cx="1901825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3468688" y="6245225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14348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6937375" y="6245225"/>
            <a:ext cx="1900238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  <a:cs typeface="Lucida Sans Unicode" charset="0"/>
              </a:defRPr>
            </a:lvl1pPr>
          </a:lstStyle>
          <a:p>
            <a:pPr>
              <a:defRPr/>
            </a:pPr>
            <a:fld id="{C43C0B00-94B8-4DDC-8257-13CE4C7B6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4" r:id="rId2"/>
    <p:sldLayoutId id="2147483813" r:id="rId3"/>
    <p:sldLayoutId id="2147483812" r:id="rId4"/>
    <p:sldLayoutId id="2147483811" r:id="rId5"/>
    <p:sldLayoutId id="2147483810" r:id="rId6"/>
    <p:sldLayoutId id="2147483809" r:id="rId7"/>
    <p:sldLayoutId id="2147483808" r:id="rId8"/>
    <p:sldLayoutId id="2147483807" r:id="rId9"/>
    <p:sldLayoutId id="2147483806" r:id="rId10"/>
    <p:sldLayoutId id="2147483805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FFB7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B7"/>
          </a:solidFill>
          <a:latin typeface="Arial Black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+mn-lt"/>
                <a:cs typeface="Lucida Sans Unicode" charset="0"/>
              </a:defRPr>
            </a:lvl1pPr>
          </a:lstStyle>
          <a:p>
            <a:pPr>
              <a:defRPr/>
            </a:pPr>
            <a:fld id="{6E0D71E6-D75B-4BF5-BE27-07C67BA2D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331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+mn-lt"/>
                <a:cs typeface="Lucida Sans Unicode" charset="0"/>
              </a:defRPr>
            </a:lvl1pPr>
          </a:lstStyle>
          <a:p>
            <a:pPr>
              <a:defRPr/>
            </a:pPr>
            <a:fld id="{B13CC773-8DED-48E3-B413-84988B6AA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+mn-lt"/>
                <a:cs typeface="Lucida Sans Unicode" charset="0"/>
              </a:defRPr>
            </a:lvl1pPr>
          </a:lstStyle>
          <a:p>
            <a:pPr>
              <a:defRPr/>
            </a:pPr>
            <a:fld id="{77EC539C-2E08-4937-BD7A-A6E61D91E6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  <p:sldLayoutId id="2147483702" r:id="rId4"/>
    <p:sldLayoutId id="2147483701" r:id="rId5"/>
    <p:sldLayoutId id="2147483700" r:id="rId6"/>
    <p:sldLayoutId id="2147483699" r:id="rId7"/>
    <p:sldLayoutId id="2147483698" r:id="rId8"/>
    <p:sldLayoutId id="2147483697" r:id="rId9"/>
    <p:sldLayoutId id="2147483696" r:id="rId10"/>
    <p:sldLayoutId id="2147483695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017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+mn-lt"/>
                <a:cs typeface="Lucida Sans Unicode" charset="0"/>
              </a:defRPr>
            </a:lvl1pPr>
          </a:lstStyle>
          <a:p>
            <a:pPr>
              <a:defRPr/>
            </a:pPr>
            <a:fld id="{A2A92C3D-CBD1-424B-8FB2-0621057F2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5" r:id="rId2"/>
    <p:sldLayoutId id="2147483714" r:id="rId3"/>
    <p:sldLayoutId id="2147483713" r:id="rId4"/>
    <p:sldLayoutId id="2147483712" r:id="rId5"/>
    <p:sldLayoutId id="2147483711" r:id="rId6"/>
    <p:sldLayoutId id="2147483710" r:id="rId7"/>
    <p:sldLayoutId id="2147483709" r:id="rId8"/>
    <p:sldLayoutId id="2147483708" r:id="rId9"/>
    <p:sldLayoutId id="2147483707" r:id="rId10"/>
    <p:sldLayoutId id="2147483706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246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6246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+mn-lt"/>
                <a:cs typeface="Lucida Sans Unicode" charset="0"/>
              </a:defRPr>
            </a:lvl1pPr>
          </a:lstStyle>
          <a:p>
            <a:pPr>
              <a:defRPr/>
            </a:pPr>
            <a:fld id="{B692CF66-8F66-4CCD-A413-0BA38407A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6" r:id="rId2"/>
    <p:sldLayoutId id="2147483725" r:id="rId3"/>
    <p:sldLayoutId id="2147483724" r:id="rId4"/>
    <p:sldLayoutId id="2147483723" r:id="rId5"/>
    <p:sldLayoutId id="2147483722" r:id="rId6"/>
    <p:sldLayoutId id="2147483721" r:id="rId7"/>
    <p:sldLayoutId id="2147483720" r:id="rId8"/>
    <p:sldLayoutId id="2147483719" r:id="rId9"/>
    <p:sldLayoutId id="2147483718" r:id="rId10"/>
    <p:sldLayoutId id="2147483717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475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7475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+mn-lt"/>
                <a:cs typeface="Lucida Sans Unicode" charset="0"/>
              </a:defRPr>
            </a:lvl1pPr>
          </a:lstStyle>
          <a:p>
            <a:pPr>
              <a:defRPr/>
            </a:pPr>
            <a:fld id="{55ED7627-37B9-4FE3-BE49-106BEA7508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7" r:id="rId2"/>
    <p:sldLayoutId id="2147483736" r:id="rId3"/>
    <p:sldLayoutId id="2147483735" r:id="rId4"/>
    <p:sldLayoutId id="2147483734" r:id="rId5"/>
    <p:sldLayoutId id="2147483733" r:id="rId6"/>
    <p:sldLayoutId id="2147483732" r:id="rId7"/>
    <p:sldLayoutId id="2147483731" r:id="rId8"/>
    <p:sldLayoutId id="2147483730" r:id="rId9"/>
    <p:sldLayoutId id="2147483729" r:id="rId10"/>
    <p:sldLayoutId id="2147483728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70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8704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+mn-lt"/>
                <a:cs typeface="Lucida Sans Unicode" charset="0"/>
              </a:defRPr>
            </a:lvl1pPr>
          </a:lstStyle>
          <a:p>
            <a:pPr>
              <a:defRPr/>
            </a:pPr>
            <a:fld id="{9B928F62-80CF-49B8-8D2D-39DD87428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48" r:id="rId2"/>
    <p:sldLayoutId id="2147483747" r:id="rId3"/>
    <p:sldLayoutId id="2147483746" r:id="rId4"/>
    <p:sldLayoutId id="2147483745" r:id="rId5"/>
    <p:sldLayoutId id="2147483744" r:id="rId6"/>
    <p:sldLayoutId id="2147483743" r:id="rId7"/>
    <p:sldLayoutId id="2147483742" r:id="rId8"/>
    <p:sldLayoutId id="2147483741" r:id="rId9"/>
    <p:sldLayoutId id="2147483740" r:id="rId10"/>
    <p:sldLayoutId id="2147483739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97550" y="-6350"/>
            <a:ext cx="4578350" cy="687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933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+mn-lt"/>
                <a:cs typeface="Lucida Sans Unicode" charset="0"/>
              </a:defRPr>
            </a:lvl1pPr>
          </a:lstStyle>
          <a:p>
            <a:pPr>
              <a:defRPr/>
            </a:pPr>
            <a:fld id="{27D41CE2-A366-4CBF-8DA1-C5FF52AC6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59" r:id="rId2"/>
    <p:sldLayoutId id="2147483758" r:id="rId3"/>
    <p:sldLayoutId id="2147483757" r:id="rId4"/>
    <p:sldLayoutId id="2147483756" r:id="rId5"/>
    <p:sldLayoutId id="2147483755" r:id="rId6"/>
    <p:sldLayoutId id="2147483754" r:id="rId7"/>
    <p:sldLayoutId id="2147483753" r:id="rId8"/>
    <p:sldLayoutId id="2147483752" r:id="rId9"/>
    <p:sldLayoutId id="2147483751" r:id="rId10"/>
    <p:sldLayoutId id="214748375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4A452A"/>
          </a:solidFill>
          <a:latin typeface="Calibri" pitchFamily="32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9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Прямоугольник 1"/>
          <p:cNvSpPr>
            <a:spLocks noChangeArrowheads="1"/>
          </p:cNvSpPr>
          <p:nvPr/>
        </p:nvSpPr>
        <p:spPr bwMode="auto">
          <a:xfrm>
            <a:off x="2286000" y="2690813"/>
            <a:ext cx="4572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Предмет: География, 10 класс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Учитель: Смирнова Татьяна Павловна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Лицей № 344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Санкт-Петербург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Население страны</a:t>
            </a:r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762000" y="16002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lnSpc>
                <a:spcPct val="80000"/>
              </a:lnSpc>
              <a:spcBef>
                <a:spcPts val="6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¾ населения ЮАР приходится на коренных жителей Африки банту, говорящих на языках коса, зулу, связи и др. Около 1/5 – потомки переселенцев из Европы, преимущественно африканеры и англичане, ожесточённо воевавшие между собой в ходе англо-бурской войны на рубеже 19-20 веков. Остальные – это мулаты и иные метисы, которые в ЮАР именуются «цветными», или клерингами, а так же многочисленные выходцы из Индостана. Остальные этнические группы сравнительно невелики.</a:t>
            </a:r>
          </a:p>
        </p:txBody>
      </p:sp>
      <p:pic>
        <p:nvPicPr>
          <p:cNvPr id="1925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4876800"/>
            <a:ext cx="6000750" cy="1562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66988" y="1130300"/>
            <a:ext cx="6577012" cy="5727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28600" y="0"/>
            <a:ext cx="6096000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2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Плотность населения ЮАР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Природные ресурсы</a:t>
            </a: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spcBef>
                <a:spcPts val="8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ЮАР занимает первое место в зарубежном мире по запасам и добыче золота(</a:t>
            </a:r>
            <a:r>
              <a:rPr 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Au)</a:t>
            </a: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магниевых</a:t>
            </a:r>
            <a:r>
              <a:rPr 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(Mg)</a:t>
            </a: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хромовых</a:t>
            </a:r>
            <a:r>
              <a:rPr 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(Cr)</a:t>
            </a: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марганцевых</a:t>
            </a:r>
            <a:r>
              <a:rPr 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(Mn)</a:t>
            </a: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ванадиевых</a:t>
            </a:r>
            <a:r>
              <a:rPr 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(Va)</a:t>
            </a: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металлов платиновой группы; одно из первых мест по алмазам, урановым концентратам, асбесту, сурьме и др.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4540250"/>
            <a:ext cx="3200400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-152400"/>
            <a:ext cx="9144000" cy="173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Горнодобывающая и обрабатывающая промышленность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04800" y="16002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2900" indent="-341313" algn="just">
              <a:lnSpc>
                <a:spcPct val="80000"/>
              </a:lnSpc>
              <a:spcBef>
                <a:spcPts val="700"/>
              </a:spcBef>
              <a:buSzPct val="100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Горнодобывающая промышленность ЮАР даёт около 1/5 ВНП, однако 2/3 стоимости экспорта. При это минеральное сырьё экспортируется более чем в 80 стран мира. Важнейшим районом горнодобывающейся промышленности является Витватерсрант, где добывают золото и уран; алмазы в районах Кимберли. «Д Бирс» - крупнейший транснациональный концерн, владеющий добычей алмазов в ЮАР, контролирует алмазный рынок</a:t>
            </a:r>
            <a:r>
              <a:rPr lang="en-US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мира.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Обрабатывающая промышленность</a:t>
            </a:r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838200" y="1905000"/>
            <a:ext cx="8007350" cy="495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lnSpc>
                <a:spcPct val="80000"/>
              </a:lnSpc>
              <a:spcBef>
                <a:spcPts val="6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долю обрабатывающей промышленности ЮАР приходится около ¼ валового внутреннего продукта: больше, чем на долю любого другого сектора хозяйства. В ней занято больше 1/10 экономически активного населения. Преобладает лёгкая промышленность, но велик также удельный вес металлургии, металлообработки, машиностроения, значительна химическая промышленность, производство стройматериалов. В последние десятилетия темпы роста этих отраслей были довольно высокими. Появились и отрасли высокой технологии – военная промышленность, производство ядерных реакторов – «белые слоны» индустрии ЮАР. Доля сельского хозяйства и горнодобывающей промышленности снизилась с 30% (1960) до 14% (1996).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457200" y="-228600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Сельское хозяйство</a:t>
            </a:r>
          </a:p>
        </p:txBody>
      </p:sp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0" y="1752600"/>
            <a:ext cx="8845550" cy="5105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spcBef>
                <a:spcPts val="8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Товарный сектор сельского хозяйства ЮАР даёт большое количество экспортной продукции – шерсти, фруктов, сахара; однако в целом потребности страны в продовольствие за счёт  внутреннего производства не обеспечиваются, и ЮАР его ввозит.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spcBef>
                <a:spcPts val="8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стране представлено как орошаемое, так и главным образом, неполивное земледелие. В европейских хозяйствах важнейшая зерновая культура – кукуруза, в африканских – сорго.  На юго-востоке в провинциях Восточной Кейп и Квазулу-Наталь, расположенных в прежней исторической области Наталь, выращивают сахарный тростник. Важную роль в сельскохозяйственном производстве играют пшеница, картофель, арахис, фрукты.  Среди африканских стран ЮАР занимает первое место по добыче морской рыбы.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"/>
          <p:cNvSpPr txBox="1">
            <a:spLocks noChangeArrowheads="1"/>
          </p:cNvSpPr>
          <p:nvPr/>
        </p:nvSpPr>
        <p:spPr bwMode="auto">
          <a:xfrm>
            <a:off x="381000" y="0"/>
            <a:ext cx="7851775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Транспорт</a:t>
            </a: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990600"/>
            <a:ext cx="8305800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spcBef>
                <a:spcPts val="8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 африканским масштабам ЮАР обладает развитой транспортной сетью – железные и автомобильные дороги, первые трубопроводы.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ext Box 1"/>
          <p:cNvSpPr txBox="1">
            <a:spLocks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08898" name="Text Box 2"/>
          <p:cNvSpPr txBox="1">
            <a:spLocks noChangeArrowheads="1"/>
          </p:cNvSpPr>
          <p:nvPr/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2088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"/>
          <p:cNvSpPr txBox="1">
            <a:spLocks noChangeArrowheads="1"/>
          </p:cNvSpPr>
          <p:nvPr/>
        </p:nvSpPr>
        <p:spPr bwMode="auto">
          <a:xfrm>
            <a:off x="228600" y="4572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spcBef>
                <a:spcPts val="8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морских перевозках главную роль играют порты: Дурбан с пригородами -1 млн жителей.</a:t>
            </a:r>
          </a:p>
          <a:p>
            <a:pPr marL="341313" indent="-341313">
              <a:spcBef>
                <a:spcPts val="800"/>
              </a:spcBef>
              <a:buClr>
                <a:srgbClr val="99FF66"/>
              </a:buClr>
              <a:buSzPct val="100000"/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ru-RU" sz="32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109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057400"/>
            <a:ext cx="6629400" cy="4535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762000" y="457200"/>
            <a:ext cx="7772400" cy="1736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5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Тема урока: ЮАР</a:t>
            </a:r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533400" y="1981200"/>
            <a:ext cx="8229600" cy="4572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Тема урока: ЮАР</a:t>
            </a:r>
          </a:p>
          <a:p>
            <a:pPr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Цели: изучить особенности, ЭГП,</a:t>
            </a:r>
            <a:r>
              <a:rPr 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Население, хозяйство ЮАР. Выявить двойственный характер экономики ЮАР и её роль в мировом хозяйстве.</a:t>
            </a:r>
          </a:p>
          <a:p>
            <a:pPr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32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УНК: экономическая карта Африки, атлас, презентация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304800" y="3810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spcBef>
                <a:spcPts val="8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Кейптаун – около 2 млн. человек</a:t>
            </a:r>
          </a:p>
        </p:txBody>
      </p:sp>
      <p:pic>
        <p:nvPicPr>
          <p:cNvPr id="2129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219200"/>
            <a:ext cx="8077200" cy="4964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1"/>
          <p:cNvSpPr txBox="1">
            <a:spLocks noChangeArrowheads="1"/>
          </p:cNvSpPr>
          <p:nvPr/>
        </p:nvSpPr>
        <p:spPr bwMode="auto">
          <a:xfrm>
            <a:off x="304800" y="3810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spcBef>
                <a:spcPts val="8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Порт-Элизабет – 800 тыс. человек</a:t>
            </a:r>
          </a:p>
        </p:txBody>
      </p:sp>
      <p:pic>
        <p:nvPicPr>
          <p:cNvPr id="2150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143000"/>
            <a:ext cx="7543800" cy="5032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381000" y="3810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spcBef>
                <a:spcPts val="8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Ист-Лондон</a:t>
            </a:r>
          </a:p>
        </p:txBody>
      </p:sp>
      <p:pic>
        <p:nvPicPr>
          <p:cNvPr id="2170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295400"/>
            <a:ext cx="6858000" cy="5143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Двойственный характер</a:t>
            </a:r>
          </a:p>
        </p:txBody>
      </p:sp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0" y="1447800"/>
            <a:ext cx="8763000" cy="495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Экономика ЮАР носит двойственный характер. Наряду с чертами, типичными для развитых стран (большая доля наёмной рабочей силы, значительный по численности рабочий класс, относительно высокий вес в хозяйстве обрабатывающей промышленности и др.), для ЮАР характерны многие особенности, присущие развивающимся странам: экономическая и техническая отсталость сельского хозяйства коренного населения, низкий уровень жизни рабочих из числа коренных жителей, большое влияние в экономике иностранного капитала, большая зависимость хозяйства от внешнего рынка и пр.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Парадоксы Африки</a:t>
            </a:r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spcBef>
                <a:spcPts val="7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 действующей конституции ЮАР разделена на 9 провинций – Западный Кейп (Кейптаун), Восточный Кейп (Бишо), Северный Кейп (Кимберли), Свободное государство (Блумфонтейн), Квазулу-Наталь, Северо-Западная провинция (Мабата), Готенг (Йоханнесбург), Мпумаланга (Нелетпрейт), Северная провинция (Питерсбург).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304800" y="304800"/>
            <a:ext cx="8458200" cy="6172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spcBef>
                <a:spcPts val="7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Причём в одной из них (Квазулу-Наталь) предусмотрена монархическая форма правления – провинциальная монархия внутри республики! Любопытна и другая конституционная деталь: Претория в провинции Готенг является административной столицей государства, Кейптаун – законодательной столицей, Блум-Фонтейн (свободное государство или Свободная провинция, где прежде располагалось Оранжевое свободное государство – наследие Англо-Бурской войны).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381000" y="-304800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Парадоксы Африки</a:t>
            </a:r>
          </a:p>
        </p:txBody>
      </p:sp>
      <p:pic>
        <p:nvPicPr>
          <p:cNvPr id="2252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685800"/>
            <a:ext cx="7124700" cy="548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Южно-Африканская Республика</a:t>
            </a:r>
          </a:p>
        </p:txBody>
      </p:sp>
      <p:pic>
        <p:nvPicPr>
          <p:cNvPr id="1781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447800"/>
            <a:ext cx="4343400" cy="2895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8179" name="Text Box 3"/>
          <p:cNvSpPr txBox="1">
            <a:spLocks noChangeArrowheads="1"/>
          </p:cNvSpPr>
          <p:nvPr/>
        </p:nvSpPr>
        <p:spPr bwMode="auto">
          <a:xfrm>
            <a:off x="304800" y="1676400"/>
            <a:ext cx="4953000" cy="3937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12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</a:endParaRPr>
          </a:p>
          <a:p>
            <a:pPr>
              <a:spcBef>
                <a:spcPts val="13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 b="1">
                <a:solidFill>
                  <a:srgbClr val="000000"/>
                </a:solidFill>
              </a:rPr>
              <a:t>Визитная карточка.</a:t>
            </a:r>
          </a:p>
          <a:p>
            <a:pPr>
              <a:spcBef>
                <a:spcPts val="13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200">
              <a:solidFill>
                <a:srgbClr val="000000"/>
              </a:solidFill>
            </a:endParaRPr>
          </a:p>
          <a:p>
            <a:pPr>
              <a:spcBef>
                <a:spcPts val="13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200">
                <a:solidFill>
                  <a:srgbClr val="000000"/>
                </a:solidFill>
              </a:rPr>
              <a:t>S=1.2 </a:t>
            </a:r>
            <a:r>
              <a:rPr lang="ru-RU" sz="2200">
                <a:solidFill>
                  <a:srgbClr val="000000"/>
                </a:solidFill>
              </a:rPr>
              <a:t>млн км</a:t>
            </a:r>
            <a:r>
              <a:rPr lang="ru-RU" sz="2200" baseline="30000">
                <a:solidFill>
                  <a:srgbClr val="000000"/>
                </a:solidFill>
              </a:rPr>
              <a:t>2</a:t>
            </a:r>
          </a:p>
          <a:p>
            <a:pPr>
              <a:spcBef>
                <a:spcPts val="13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>
                <a:solidFill>
                  <a:srgbClr val="000000"/>
                </a:solidFill>
              </a:rPr>
              <a:t>Население: 41.5 млн человек</a:t>
            </a:r>
          </a:p>
          <a:p>
            <a:pPr>
              <a:spcBef>
                <a:spcPts val="13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>
                <a:solidFill>
                  <a:srgbClr val="000000"/>
                </a:solidFill>
              </a:rPr>
              <a:t>ВНП – 135млрд долл.</a:t>
            </a:r>
          </a:p>
          <a:p>
            <a:pPr>
              <a:spcBef>
                <a:spcPts val="13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>
                <a:solidFill>
                  <a:srgbClr val="000000"/>
                </a:solidFill>
              </a:rPr>
              <a:t>на душу населения – 3095 долл.</a:t>
            </a:r>
          </a:p>
          <a:p>
            <a:pPr>
              <a:spcBef>
                <a:spcPts val="1375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>
                <a:solidFill>
                  <a:srgbClr val="000000"/>
                </a:solidFill>
              </a:rPr>
              <a:t>Входит в Содружество Наций.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06375"/>
            <a:ext cx="7162800" cy="665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Историческое прошлое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lnSpc>
                <a:spcPct val="80000"/>
              </a:lnSpc>
              <a:spcBef>
                <a:spcPts val="6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Расположенная на крайнем юге континента Южно-Африканская Республика до 1961г. называлась Южно-Африканским Союзом и входила в состав Британского содружества на правах доминиона. В стране со сложным расовым и этническим составом населения долгие годы продолжалась политика «раздельного развития» различных расовых групп – политика апартеида, которая фактически сводилась к угнетению белым меньшинством людей с тёмным цветом кожи. Положение изменилось после принятия конституции 1993 и 1996 гг. и первых всеобщих выборов, на которых победил долго боровшийся за права большинства Африканский национальный прогресс (АНК).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469999998807907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304800"/>
            <a:ext cx="5381625" cy="6324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Географическое положение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1600200"/>
            <a:ext cx="320040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>
              <a:spcBef>
                <a:spcPts val="45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ЮАР находится на юге Африки, граничит с республиками Намибией, Зимбабве, Мозамбик, королевством Свазиленд. На северо-востоке внутри территории ЮАР расположен своеобразный анклав – королевство Лесото.</a:t>
            </a:r>
          </a:p>
          <a:p>
            <a:pPr marL="341313" indent="-341313">
              <a:spcBef>
                <a:spcPts val="45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ЮАР омывается Атлантическим и Индийским океанами.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2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Природные особенности ЮАР</a:t>
            </a:r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lnSpc>
                <a:spcPct val="80000"/>
              </a:lnSpc>
              <a:spcBef>
                <a:spcPts val="7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Природные особенности страны определяются несколькими факторами: особенностями рельефа, который в целом является горным на востоке и юге и платообразным в остальной части страны; особенностями климата, который будучи в основной части страны субтропическим (что является следствием широты), сильно дифференцирован (от влажных субтропиков на юго-востоке до полупустынь и пустынь в ряде внутренних и западных районов).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6288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75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</a:rPr>
              <a:t>При этом на характер климата сильно влияют тёплое Мозамбикское течение на востоке и холодное Бенгельское - на западе. Механизм воздействия этих течений на климат хорошо известен географам. Изменения температур и особенно увлажнения в разных районах ЮАР  приводят к большим контрастам в растительном покрове. </a:t>
            </a:r>
          </a:p>
          <a:p>
            <a:pPr>
              <a:spcBef>
                <a:spcPts val="175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</a:rPr>
              <a:t>Горный юго-востокпокрыт влажными субтропическими лесами, крайний юго-запад (районы мыса Доброй Надежды) – средиземноморской растительностью (сухие субтропики), внутренние же и западные районы , а так же север страны – это субтропические и тропические (на крайнем севере) степи и редколесья, пустыни и полупустыни.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048000"/>
            <a:ext cx="4267200" cy="2838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884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200400"/>
            <a:ext cx="4343400" cy="3257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33400" y="0"/>
            <a:ext cx="8001000" cy="898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4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Заповедники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81000" y="914400"/>
            <a:ext cx="800735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algn="just">
              <a:lnSpc>
                <a:spcPct val="90000"/>
              </a:lnSpc>
              <a:spcBef>
                <a:spcPts val="600"/>
              </a:spcBef>
              <a:buClr>
                <a:srgbClr val="99FF66"/>
              </a:buClr>
              <a:buSzPct val="100000"/>
              <a:buFont typeface="Wingdings" charset="2"/>
              <a:buChar char="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Для охраны фауны в ЮАР созданы национальные парки и заповедники. В настоящее время в стране насчитывают около 300 провинциальных заповедников, некоторые из которых уже отметили столетний юбилей. В стране 16 национальных парков и одно заповедное озеро.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762000" y="38100"/>
            <a:ext cx="8080375" cy="1311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4000" b="1">
                <a:solidFill>
                  <a:srgbClr val="FFFF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2" charset="0"/>
              </a:rPr>
              <a:t>Национальный парк Крюгера</a:t>
            </a:r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0" y="1143000"/>
            <a:ext cx="3810000" cy="5410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2900" indent="-341313" algn="just">
              <a:spcBef>
                <a:spcPts val="1750"/>
              </a:spcBef>
              <a:buSzPct val="100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Всемирно известен Национальный парк имени Крюгера, в котором посетители туристы могут встретить буйволов, слонов, леопардов, львов, носорогов, которых именуют «большой пятёркой». </a:t>
            </a:r>
          </a:p>
          <a:p>
            <a:pPr marL="342900" indent="-341313">
              <a:spcBef>
                <a:spcPts val="700"/>
              </a:spcBef>
              <a:buClr>
                <a:srgbClr val="99FF66"/>
              </a:buClr>
              <a:buSzPct val="100000"/>
              <a:buFont typeface="Wingdings" charset="2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sz="28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904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2286000"/>
            <a:ext cx="3505200" cy="2330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904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1143000"/>
            <a:ext cx="2895600" cy="1931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904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4114800"/>
            <a:ext cx="1855788" cy="2438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9047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0" y="4648200"/>
            <a:ext cx="2362200" cy="177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</TotalTime>
  <Words>894</Words>
  <PresentationFormat>Экран (4:3)</PresentationFormat>
  <Paragraphs>61</Paragraphs>
  <Slides>26</Slides>
  <Notes>26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14</vt:i4>
      </vt:variant>
      <vt:variant>
        <vt:lpstr>Заголовки слайдов</vt:lpstr>
      </vt:variant>
      <vt:variant>
        <vt:i4>26</vt:i4>
      </vt:variant>
    </vt:vector>
  </HeadingPairs>
  <TitlesOfParts>
    <vt:vector size="46" baseType="lpstr">
      <vt:lpstr>Arial</vt:lpstr>
      <vt:lpstr>Calibri</vt:lpstr>
      <vt:lpstr>Times New Roman</vt:lpstr>
      <vt:lpstr>Arial Black</vt:lpstr>
      <vt:lpstr>Lucida Sans Unicode</vt:lpstr>
      <vt:lpstr>Wingdings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DaiB</dc:creator>
  <cp:lastModifiedBy>КарМаН</cp:lastModifiedBy>
  <cp:revision>13</cp:revision>
  <cp:lastPrinted>1601-01-01T00:00:00Z</cp:lastPrinted>
  <dcterms:created xsi:type="dcterms:W3CDTF">2011-03-26T19:48:06Z</dcterms:created>
  <dcterms:modified xsi:type="dcterms:W3CDTF">2011-04-25T10:02:02Z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