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F86AA-B314-41B3-BB21-1591735C8BF2}" type="datetimeFigureOut">
              <a:rPr lang="ru-RU" smtClean="0"/>
              <a:pPr/>
              <a:t>05.11.2013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6CE6A-F461-49D8-AD5B-F0431B1F01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word.ru/" TargetMode="External"/><Relationship Id="rId2" Type="http://schemas.openxmlformats.org/officeDocument/2006/relationships/hyperlink" Target="http://900igr.net/fotografii/biologija/Tkani-i-organy/003-Vy-uznaete-podrobno-cht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edsovet.su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64291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AnastasiaScript" pitchFamily="2" charset="0"/>
              </a:rPr>
              <a:t>ТКАНИ    И    ОРГАНЫ</a:t>
            </a:r>
            <a:br>
              <a:rPr lang="ru-RU" sz="4800" b="1" dirty="0" smtClean="0">
                <a:latin typeface="AnastasiaScript" pitchFamily="2" charset="0"/>
              </a:rPr>
            </a:br>
            <a:r>
              <a:rPr lang="ru-RU" sz="4800" b="1" dirty="0" smtClean="0">
                <a:latin typeface="AnastasiaScript" pitchFamily="2" charset="0"/>
              </a:rPr>
              <a:t>ЧЕЛОВЕКА</a:t>
            </a:r>
            <a:endParaRPr lang="ru-RU" sz="4800" b="1" dirty="0">
              <a:latin typeface="Anastasia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786190"/>
            <a:ext cx="6400800" cy="28575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Урок по биологии 8 класс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Учитель Жданова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Оксана </a:t>
            </a:r>
            <a:r>
              <a:rPr lang="ru-RU" dirty="0" smtClean="0">
                <a:solidFill>
                  <a:srgbClr val="002060"/>
                </a:solidFill>
              </a:rPr>
              <a:t>Викторовна,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МБОУ СОШ № 25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.Липецк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 fontScale="90000"/>
          </a:bodyPr>
          <a:lstStyle/>
          <a:p>
            <a:r>
              <a:rPr lang="ru-RU" sz="8000" b="1" u="sng" dirty="0" smtClean="0">
                <a:solidFill>
                  <a:srgbClr val="FF0000"/>
                </a:solidFill>
                <a:latin typeface="Bickham Script Two" pitchFamily="66" charset="0"/>
                <a:cs typeface="Arabic Typesetting" pitchFamily="66" charset="-78"/>
              </a:rPr>
              <a:t>ОРГАН</a:t>
            </a:r>
            <a:r>
              <a:rPr lang="ru-RU" dirty="0" smtClean="0">
                <a:solidFill>
                  <a:srgbClr val="FF0000"/>
                </a:solidFill>
              </a:rPr>
              <a:t> –</a:t>
            </a:r>
            <a:r>
              <a:rPr lang="ru-RU" dirty="0" smtClean="0"/>
              <a:t> </a:t>
            </a:r>
            <a:r>
              <a:rPr lang="ru-RU" sz="3100" dirty="0" smtClean="0"/>
              <a:t>часть тела, состоящая из тканей, имеющая определенную форму, занимающая определенное место, отличающаяся по строению и выполняющая одну или несколько функций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u="sng" dirty="0" smtClean="0"/>
              <a:t>ВНЕШНИЕ</a:t>
            </a:r>
            <a:r>
              <a:rPr lang="ru-RU" dirty="0" smtClean="0"/>
              <a:t>                               </a:t>
            </a:r>
            <a:r>
              <a:rPr lang="ru-RU" i="1" u="sng" dirty="0" smtClean="0"/>
              <a:t>ВНУТРЕННИЕ</a:t>
            </a:r>
            <a:endParaRPr lang="ru-RU" i="1" u="sng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14480" y="3857628"/>
            <a:ext cx="2571768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86314" y="3857628"/>
            <a:ext cx="2286016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СИСТЕМА ОРГАНОВ – </a:t>
            </a:r>
            <a:r>
              <a:rPr lang="ru-RU" sz="4000" dirty="0" smtClean="0">
                <a:latin typeface="+mn-lt"/>
              </a:rPr>
              <a:t>часть тела, состоящая из различных органов, объединенных общностью функций и схожих по строению.</a:t>
            </a:r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321471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5400" dirty="0" smtClean="0"/>
              <a:t>В организме человека </a:t>
            </a:r>
            <a:r>
              <a:rPr lang="ru-RU" sz="5400" b="1" u="sng" dirty="0" smtClean="0"/>
              <a:t>девять</a:t>
            </a:r>
            <a:r>
              <a:rPr lang="ru-RU" sz="5400" dirty="0" smtClean="0"/>
              <a:t> систем органов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1759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u="sng" dirty="0" smtClean="0">
                <a:latin typeface="Monotype Corsiva" pitchFamily="66" charset="0"/>
              </a:rPr>
              <a:t>СИСТЕМЫ  ОРГАНОВ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000108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4602"/>
                <a:gridCol w="2871798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системы органов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Органы, из которых состоит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Выполняемые функции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 Нервная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Головной и спинной мозг, нервы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Осуществляет</a:t>
                      </a:r>
                      <a:r>
                        <a:rPr lang="ru-RU" baseline="0" dirty="0" smtClean="0"/>
                        <a:t> регуляцию функций организма и связь его с внешней средой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 Опорно-двигательная</a:t>
                      </a:r>
                      <a:r>
                        <a:rPr lang="ru-RU" b="1" baseline="0" dirty="0" smtClean="0"/>
                        <a:t>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Скелет, мышцы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Опорная, двигательная, защитная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3. Кровеносная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Сердце, кровеносные сосуды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Транспортная, защитная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4. Дыхательная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Воздухоносные пути, легкие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Газообмен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5. Пищеварительная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Пищеварительный канал (ротовая</a:t>
                      </a:r>
                      <a:r>
                        <a:rPr lang="ru-RU" baseline="0" dirty="0" smtClean="0"/>
                        <a:t> полость, глотка, пищевод, желудок, кишечник), пищеварительные железы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Переваривание пищи, всасывание питательных</a:t>
                      </a:r>
                      <a:r>
                        <a:rPr lang="ru-RU" baseline="0" dirty="0" smtClean="0"/>
                        <a:t> веществ в кровь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929330"/>
            <a:ext cx="8143932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Иногда все системы объединяются (для выполнения более сложной задачи) и образуют </a:t>
            </a:r>
            <a:r>
              <a:rPr lang="ru-RU" sz="2700" u="sng" dirty="0" smtClean="0"/>
              <a:t>функциональную систему</a:t>
            </a:r>
            <a:endParaRPr lang="ru-RU" sz="2700" u="sng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285720" y="357166"/>
          <a:ext cx="8643967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37"/>
                <a:gridCol w="2786082"/>
                <a:gridCol w="32861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системы органов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Органы, из которых состоит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Выполняемые функции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6. Эндокринная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Железы внутренней секреции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Осуществляет гуморальную регуляцию процессов жизнедеятельности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7. </a:t>
                      </a:r>
                      <a:r>
                        <a:rPr lang="ru-RU" sz="1600" b="1" dirty="0" smtClean="0"/>
                        <a:t>Мочевыделительная система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Почки,</a:t>
                      </a:r>
                      <a:r>
                        <a:rPr lang="ru-RU" baseline="0" dirty="0" smtClean="0"/>
                        <a:t> мочевыводящие пути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Удаление из организма конечных продуктов обмена веществ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8. Покровная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Кожа, слизистые оболочки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Предохранение организма от механических повреждений,</a:t>
                      </a:r>
                      <a:r>
                        <a:rPr lang="ru-RU" baseline="0" dirty="0" smtClean="0"/>
                        <a:t> высыхания, колебаний температуры, проникновения болезнетворных микроорганизмов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9. Половая система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Половые железы, половые протоки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Размножение организмов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6500834"/>
            <a:ext cx="5494356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5643602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0000"/>
                </a:solidFill>
              </a:rPr>
              <a:t>ФУНКЦИОНАЛЬНАЯ СИСТЕМА </a:t>
            </a:r>
            <a:r>
              <a:rPr lang="ru-RU" dirty="0" smtClean="0"/>
              <a:t>- </a:t>
            </a:r>
            <a:r>
              <a:rPr lang="ru-RU" sz="4900" dirty="0" smtClean="0"/>
              <a:t>ЭТО ВРЕМЕННАЯ СОВОКУПНОСТЬ СИСТЕМ ОРГАНОВ, НАПРАВЛЕННАЯ НА ДОСТИЖЕНИЯ ПОЛЕЗНОГО ДЛЯ ЧЕЛОВЕКА РЕЗУЛЬТАТА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dirty="0" smtClean="0"/>
              <a:t>МОЛЕКУЛА       КЛЕТКА         ТКАНЬ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СИСТЕМА ОРГАНОВ              ОРГАН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800" b="1" i="1" u="sng" dirty="0" smtClean="0"/>
              <a:t>ОРГАНИЗМ </a:t>
            </a:r>
            <a:endParaRPr lang="ru-RU" sz="5800" b="1" i="1" u="sng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214678" y="1928802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000760" y="1928802"/>
            <a:ext cx="64294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6965967" y="2820983"/>
            <a:ext cx="121444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1464447" y="4107661"/>
            <a:ext cx="1143008" cy="107157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5286380" y="3786190"/>
            <a:ext cx="135732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&amp;</a:t>
            </a:r>
            <a:r>
              <a:rPr lang="ru-RU" dirty="0" smtClean="0"/>
              <a:t> 4 глава 1.</a:t>
            </a:r>
          </a:p>
          <a:p>
            <a:r>
              <a:rPr lang="ru-RU" dirty="0" smtClean="0"/>
              <a:t>Вопросы в конце параграфа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http://900igr.net/fotografii/b…</a:t>
            </a:r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http://greenword.ru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smtClean="0">
                <a:hlinkClick r:id="rId4"/>
              </a:rPr>
              <a:t>http://pedsovet.su/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4011618"/>
          </a:xfrm>
        </p:spPr>
        <p:txBody>
          <a:bodyPr>
            <a:normAutofit/>
          </a:bodyPr>
          <a:lstStyle/>
          <a:p>
            <a:r>
              <a:rPr lang="ru-RU" sz="12000" b="1" dirty="0" smtClean="0">
                <a:solidFill>
                  <a:schemeClr val="tx2">
                    <a:lumMod val="75000"/>
                  </a:schemeClr>
                </a:solidFill>
                <a:latin typeface="Bickham Script One" pitchFamily="66" charset="0"/>
              </a:rPr>
              <a:t>СПАСИБО</a:t>
            </a:r>
            <a:br>
              <a:rPr lang="ru-RU" sz="12000" b="1" dirty="0" smtClean="0">
                <a:solidFill>
                  <a:schemeClr val="tx2">
                    <a:lumMod val="75000"/>
                  </a:schemeClr>
                </a:solidFill>
                <a:latin typeface="Bickham Script One" pitchFamily="66" charset="0"/>
              </a:rPr>
            </a:br>
            <a:r>
              <a:rPr lang="ru-RU" sz="12000" b="1" smtClean="0">
                <a:solidFill>
                  <a:schemeClr val="tx2">
                    <a:lumMod val="75000"/>
                  </a:schemeClr>
                </a:solidFill>
                <a:latin typeface="Bickham Script One" pitchFamily="66" charset="0"/>
              </a:rPr>
              <a:t>ЗА    УРОК!</a:t>
            </a:r>
            <a:endParaRPr lang="ru-RU" sz="12000" b="1" dirty="0">
              <a:solidFill>
                <a:schemeClr val="tx2">
                  <a:lumMod val="75000"/>
                </a:schemeClr>
              </a:solidFill>
              <a:latin typeface="Bickham Script On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nastasiaScript" pitchFamily="2" charset="0"/>
                <a:cs typeface="DilleniaUPC" pitchFamily="18" charset="-34"/>
              </a:rPr>
              <a:t>ЦЕЛИ:</a:t>
            </a:r>
            <a:endParaRPr lang="ru-RU" b="1" dirty="0">
              <a:latin typeface="AnastasiaScript" pitchFamily="2" charset="0"/>
              <a:cs typeface="DilleniaUPC" pitchFamily="18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Раскрыть понятие  ТКАНЬ и ОРГАН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Познакомить с основными видами и типами тканей, их локализацией и функциями в организме  человека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Сформировать умение распознавать ткани и органы, ими образуемые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Продолжить формирование навыков самостоятельной работы с учебником, микроскопом, микропрепаратами, навыков постановки лабораторных исследований и наблюдений.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Ludvig van Bethoveen" pitchFamily="2" charset="0"/>
              </a:rPr>
              <a:t>АКТУАЛИЗАЦИЯ  ЗНАНИЙ</a:t>
            </a:r>
            <a:br>
              <a:rPr lang="ru-RU" b="1" dirty="0" smtClean="0">
                <a:latin typeface="Ludvig van Bethoveen" pitchFamily="2" charset="0"/>
              </a:rPr>
            </a:br>
            <a:r>
              <a:rPr lang="ru-RU" sz="5300" b="1" dirty="0" smtClean="0">
                <a:latin typeface="Ludvig van Bethoveen" pitchFamily="2" charset="0"/>
              </a:rPr>
              <a:t>биологический диктант</a:t>
            </a:r>
            <a:endParaRPr lang="ru-RU" sz="5300" b="1" dirty="0">
              <a:latin typeface="Ludvig van Bethoveen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Внутренняя среда клетки, обеспечивающая взаимосвязь всех частей клетки и транспорт питательных веществ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Органоиды клетки, участвующие в биосинтезе белка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 клетки, участвующий в процессе деления клетки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Органоиды клетки, в которых образуется АТФ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 клетки, выполняющий транспортную функцию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Часть клетки, ограничивающая и защищающая 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Способность клетки реагировать на внешнее или внутреннее воздействие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Органоиды клетки, в которых распадаются сложные органические вещества, подлежащие переработке или уничтожению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Нерастворимые вещества клетки, служащие запасным источником энергии в организме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Органоид  клетки, в котором накапливаются органические вещества и образуются лизосомы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AnastasiaScript" pitchFamily="2" charset="0"/>
              </a:rPr>
              <a:t>Изучение      нового</a:t>
            </a:r>
            <a:endParaRPr lang="ru-RU" sz="4000" b="1" dirty="0">
              <a:latin typeface="AnastasiaScrip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6000" b="1" u="sng" dirty="0" smtClean="0">
                <a:latin typeface="Bickham Script Two" pitchFamily="66" charset="0"/>
                <a:cs typeface="Arabic Typesetting" pitchFamily="66" charset="-78"/>
              </a:rPr>
              <a:t>ТКАНЬ</a:t>
            </a:r>
            <a:r>
              <a:rPr lang="ru-RU" dirty="0" smtClean="0"/>
              <a:t> – это совокупность клеток и межклеточного вещества, сходных по строению, происхождению и выполняемым функциям.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i="1" dirty="0" smtClean="0"/>
              <a:t>В организме человека </a:t>
            </a:r>
            <a:r>
              <a:rPr lang="ru-RU" sz="4800" b="1" i="1" dirty="0" smtClean="0"/>
              <a:t>4 </a:t>
            </a:r>
            <a:r>
              <a:rPr lang="ru-RU" sz="4800" i="1" dirty="0" smtClean="0"/>
              <a:t>группы тканей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rgbClr val="FF0000"/>
                </a:solidFill>
                <a:latin typeface="AnastasiaScript" pitchFamily="2" charset="0"/>
                <a:cs typeface="Arabic Typesetting" pitchFamily="66" charset="-78"/>
              </a:rPr>
              <a:t>ТКАНИ</a:t>
            </a:r>
            <a:br>
              <a:rPr lang="ru-RU" sz="4800" b="1" u="sng" dirty="0" smtClean="0">
                <a:solidFill>
                  <a:srgbClr val="FF0000"/>
                </a:solidFill>
                <a:latin typeface="AnastasiaScript" pitchFamily="2" charset="0"/>
                <a:cs typeface="Arabic Typesetting" pitchFamily="66" charset="-78"/>
              </a:rPr>
            </a:br>
            <a: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  <a:t/>
            </a:r>
            <a:b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</a:br>
            <a: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  <a:t/>
            </a:r>
            <a:b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</a:br>
            <a:r>
              <a:rPr lang="ru-RU" sz="2400" dirty="0" smtClean="0">
                <a:latin typeface="+mn-lt"/>
                <a:cs typeface="Arabic Typesetting" pitchFamily="66" charset="-78"/>
              </a:rPr>
              <a:t>ЭПИТЕЛИАЛЬНАЯ                                                   НЕРВНАЯ</a:t>
            </a:r>
            <a:br>
              <a:rPr lang="ru-RU" sz="2400" dirty="0" smtClean="0">
                <a:latin typeface="+mn-lt"/>
                <a:cs typeface="Arabic Typesetting" pitchFamily="66" charset="-78"/>
              </a:rPr>
            </a:br>
            <a: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  <a:t/>
            </a:r>
            <a:b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</a:br>
            <a:r>
              <a:rPr lang="ru-RU" sz="2400" dirty="0" smtClean="0">
                <a:latin typeface="+mn-lt"/>
                <a:cs typeface="Arabic Typesetting" pitchFamily="66" charset="-78"/>
              </a:rPr>
              <a:t>СОЕДИНИТЕЛЬНАЯ                       МЫШЕЧНАЯ</a:t>
            </a:r>
            <a: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  <a:t/>
            </a:r>
            <a:br>
              <a:rPr lang="ru-RU" sz="4800" b="1" u="sng" dirty="0" smtClean="0">
                <a:latin typeface="AnastasiaScript" pitchFamily="2" charset="0"/>
                <a:cs typeface="Arabic Typesetting" pitchFamily="66" charset="-78"/>
              </a:rPr>
            </a:br>
            <a:endParaRPr lang="ru-RU" sz="4800" b="1" u="sng" dirty="0">
              <a:latin typeface="AnastasiaScript" pitchFamily="2" charset="0"/>
              <a:cs typeface="Arabic Typesetting" pitchFamily="66" charset="-78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500166" y="1500174"/>
            <a:ext cx="157163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2607455" y="1893083"/>
            <a:ext cx="2000264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215074" y="1500174"/>
            <a:ext cx="1428760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000628" y="1857364"/>
            <a:ext cx="2071702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. </a:t>
            </a:r>
            <a:r>
              <a:rPr lang="ru-RU" b="1" u="sng" dirty="0" smtClean="0">
                <a:latin typeface="Monotype Corsiva" pitchFamily="66" charset="0"/>
              </a:rPr>
              <a:t>ЭПИТЕЛИАЛЬНАЯ ТКАНЬ</a:t>
            </a:r>
            <a:endParaRPr lang="ru-RU" b="1" u="sng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1800" dirty="0" smtClean="0"/>
              <a:t>ОДНОСЛОЙНЫЕ ИЛИ МНОГОСЛОЙНЫЕ ПЛАСТЫ, ПОКРЫВАЮЩИЕ ВНУТРЕННЮЮ И ВНЕШНЮЮ ПОВЕРХНОСТИ ОРГАНИЗМА</a:t>
            </a:r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928800"/>
          <a:ext cx="8572564" cy="475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6"/>
                <a:gridCol w="2357454"/>
                <a:gridCol w="2357454"/>
                <a:gridCol w="2214580"/>
              </a:tblGrid>
              <a:tr h="83764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Железистый эпителий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Кубический эпителий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Плоский эпителий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658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СТРОЕНИЕ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бокаловидные, межклеточного вещества мало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кубической формы, содержат сферическое ядро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тонкие, содержат мало цитоплазмы</a:t>
                      </a:r>
                      <a:endParaRPr lang="ru-RU" dirty="0"/>
                    </a:p>
                  </a:txBody>
                  <a:tcPr/>
                </a:tc>
              </a:tr>
              <a:tr h="98263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ФУНКЦИИ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Выделяет секрет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Выстилает протоки многих желез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Уменьшает трение протекающих жидкостей</a:t>
                      </a:r>
                      <a:endParaRPr lang="ru-RU" dirty="0"/>
                    </a:p>
                  </a:txBody>
                  <a:tcPr/>
                </a:tc>
              </a:tr>
              <a:tr h="14658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РИСУНОК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5304225"/>
            <a:ext cx="2214578" cy="1339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903010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5214950"/>
            <a:ext cx="2285996" cy="1428760"/>
          </a:xfrm>
          <a:prstGeom prst="rect">
            <a:avLst/>
          </a:prstGeom>
        </p:spPr>
      </p:pic>
      <p:pic>
        <p:nvPicPr>
          <p:cNvPr id="7" name="Рисунок 6" descr="090301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5214950"/>
            <a:ext cx="2214578" cy="1404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. </a:t>
            </a:r>
            <a:r>
              <a:rPr lang="ru-RU" b="1" u="sng" dirty="0" smtClean="0">
                <a:latin typeface="Monotype Corsiva" pitchFamily="66" charset="0"/>
              </a:rPr>
              <a:t>СОЕДИНИТЕЛЬНАЯ   ТКАНЬ</a:t>
            </a:r>
            <a:endParaRPr lang="ru-RU" b="1" u="sng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1800" dirty="0" smtClean="0"/>
              <a:t>ГЛАВНАЯ ОПОРНАЯ ТКАНЬ ОРГАНИЗМА</a:t>
            </a:r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628404"/>
          <a:ext cx="8715404" cy="5455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645212"/>
                <a:gridCol w="1998126"/>
                <a:gridCol w="1928826"/>
                <a:gridCol w="1643042"/>
              </a:tblGrid>
              <a:tr h="5147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ХРЯЩЕВАЯ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КОСТНАЯ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ЖИРОВАЯ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ПЛОТНАЯ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658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СТРОЕНИЕ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Твердая, но гибкая ткань. Клетки погружены в упругое вещество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погружены в твердое</a:t>
                      </a:r>
                      <a:r>
                        <a:rPr lang="ru-RU" baseline="0" dirty="0" smtClean="0"/>
                        <a:t> вещество. Основной материал из которого построен скелет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заполнены жировой каплей</a:t>
                      </a:r>
                      <a:r>
                        <a:rPr lang="ru-RU" baseline="0" dirty="0" smtClean="0"/>
                        <a:t> и собраны в дольки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Состоит из волокон</a:t>
                      </a:r>
                      <a:endParaRPr lang="ru-RU" dirty="0"/>
                    </a:p>
                  </a:txBody>
                  <a:tcPr/>
                </a:tc>
              </a:tr>
              <a:tr h="98263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ФУНКЦИИ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опору 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Опорные, метаболически</a:t>
                      </a:r>
                      <a:r>
                        <a:rPr lang="ru-RU" baseline="0" dirty="0" smtClean="0"/>
                        <a:t>е, защитные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Энергетическое депо: предохраняет органы от ударов, сохраняет тепло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эластичность, гибкость, прочность</a:t>
                      </a:r>
                      <a:endParaRPr lang="ru-RU" dirty="0"/>
                    </a:p>
                  </a:txBody>
                  <a:tcPr/>
                </a:tc>
              </a:tr>
              <a:tr h="14658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РИСУНОК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715016"/>
            <a:ext cx="1792607" cy="1285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5715016"/>
            <a:ext cx="1785950" cy="1333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 r="19999"/>
          <a:stretch>
            <a:fillRect/>
          </a:stretch>
        </p:blipFill>
        <p:spPr bwMode="auto">
          <a:xfrm>
            <a:off x="1714480" y="5715016"/>
            <a:ext cx="1643043" cy="1357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 r="23333"/>
          <a:stretch>
            <a:fillRect/>
          </a:stretch>
        </p:blipFill>
        <p:spPr bwMode="auto">
          <a:xfrm>
            <a:off x="7338054" y="5715016"/>
            <a:ext cx="1591663" cy="1285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</a:t>
            </a:r>
            <a:r>
              <a:rPr lang="ru-RU" dirty="0" smtClean="0"/>
              <a:t>. </a:t>
            </a:r>
            <a:r>
              <a:rPr lang="ru-RU" b="1" u="sng" dirty="0" smtClean="0">
                <a:latin typeface="Monotype Corsiva" pitchFamily="66" charset="0"/>
              </a:rPr>
              <a:t>МЫШЕЧНАЯ ТКАНЬ</a:t>
            </a:r>
            <a:endParaRPr lang="ru-RU" b="1" u="sng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1800" dirty="0" smtClean="0"/>
              <a:t>ОСНОВНАЯ ТКАНЬ МЫШЦ, СОСТАВЛЯЮЩАЯ ДО 40% МАССЫ ТЕЛА. ЕЕ КЛЕТКИ СОЕДИНЕНЫ СОЕДИНИТЕЛЬНОЙ ТКАНЬЮ.</a:t>
            </a:r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928800"/>
          <a:ext cx="8572564" cy="4803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6"/>
                <a:gridCol w="2357454"/>
                <a:gridCol w="2214578"/>
                <a:gridCol w="2357456"/>
              </a:tblGrid>
              <a:tr h="83764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Поперечно-полосатая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скелетная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Поперечно-полосатая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сердечная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гладкая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3406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СТРОЕНИЕ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Длинные клетки, содержат несколько ядер, состоят из волокон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Клетки разветвляются на концах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Веретеновидные клетки, собранные в пучки</a:t>
                      </a:r>
                      <a:endParaRPr lang="ru-RU" dirty="0"/>
                    </a:p>
                  </a:txBody>
                  <a:tcPr/>
                </a:tc>
              </a:tr>
              <a:tr h="98263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ФУНКЦИИ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движение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движение сердечной мышцы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Движение гладких мышц, передвижение содержимого трубчатых органов</a:t>
                      </a:r>
                      <a:endParaRPr lang="ru-RU" dirty="0"/>
                    </a:p>
                  </a:txBody>
                  <a:tcPr/>
                </a:tc>
              </a:tr>
              <a:tr h="146587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РИСУНОК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286388"/>
            <a:ext cx="2071671" cy="1571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ns2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5321109"/>
            <a:ext cx="2143140" cy="1536891"/>
          </a:xfrm>
          <a:prstGeom prst="rect">
            <a:avLst/>
          </a:prstGeom>
        </p:spPr>
      </p:pic>
      <p:pic>
        <p:nvPicPr>
          <p:cNvPr id="10" name="Рисунок 9" descr="ns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5308756"/>
            <a:ext cx="2143140" cy="1549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</a:t>
            </a:r>
            <a:r>
              <a:rPr lang="ru-RU" dirty="0" smtClean="0"/>
              <a:t>. </a:t>
            </a:r>
            <a:r>
              <a:rPr lang="ru-RU" b="1" u="sng" dirty="0" smtClean="0">
                <a:latin typeface="Monotype Corsiva" pitchFamily="66" charset="0"/>
              </a:rPr>
              <a:t>НЕРВНАЯ   ТКАНЬ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nastasiaScript" pitchFamily="2" charset="0"/>
              </a:rPr>
              <a:t>СТРОЕНИЕ</a:t>
            </a:r>
          </a:p>
          <a:p>
            <a:pPr algn="ctr">
              <a:buNone/>
            </a:pPr>
            <a:r>
              <a:rPr lang="ru-RU" dirty="0" smtClean="0"/>
              <a:t>Клетки плотно упакованы и называются </a:t>
            </a:r>
            <a:r>
              <a:rPr lang="ru-RU" b="1" u="sng" dirty="0" smtClean="0">
                <a:latin typeface="Monotype Corsiva" pitchFamily="66" charset="0"/>
              </a:rPr>
              <a:t>НЕЙРОНЫ. </a:t>
            </a:r>
            <a:r>
              <a:rPr lang="ru-RU" dirty="0" smtClean="0"/>
              <a:t>Они имеют много отростков.</a:t>
            </a:r>
          </a:p>
          <a:p>
            <a:pPr algn="ctr">
              <a:buNone/>
            </a:pPr>
            <a:endParaRPr lang="ru-RU" u="sng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614734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nastasiaScript" pitchFamily="2" charset="0"/>
              </a:rPr>
              <a:t>ФУНКЦИИ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Проводят нервные импульсы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Обеспечивают быструю связь между различными частями организма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143380"/>
            <a:ext cx="2928958" cy="1991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globu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globus</Template>
  <TotalTime>784</TotalTime>
  <Words>683</Words>
  <Application>Microsoft Office PowerPoint</Application>
  <PresentationFormat>Экран (4:3)</PresentationFormat>
  <Paragraphs>140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globus</vt:lpstr>
      <vt:lpstr>ТКАНИ    И    ОРГАНЫ ЧЕЛОВЕКА</vt:lpstr>
      <vt:lpstr>ЦЕЛИ:</vt:lpstr>
      <vt:lpstr>АКТУАЛИЗАЦИЯ  ЗНАНИЙ биологический диктант</vt:lpstr>
      <vt:lpstr>Изучение      нового</vt:lpstr>
      <vt:lpstr>ТКАНИ   ЭПИТЕЛИАЛЬНАЯ                                                   НЕРВНАЯ  СОЕДИНИТЕЛЬНАЯ                       МЫШЕЧНАЯ </vt:lpstr>
      <vt:lpstr>I. ЭПИТЕЛИАЛЬНАЯ ТКАНЬ</vt:lpstr>
      <vt:lpstr>II. СОЕДИНИТЕЛЬНАЯ   ТКАНЬ</vt:lpstr>
      <vt:lpstr>III. МЫШЕЧНАЯ ТКАНЬ</vt:lpstr>
      <vt:lpstr>IV. НЕРВНАЯ   ТКАНЬ</vt:lpstr>
      <vt:lpstr>ОРГАН – часть тела, состоящая из тканей, имеющая определенную форму, занимающая определенное место, отличающаяся по строению и выполняющая одну или несколько функций </vt:lpstr>
      <vt:lpstr>СИСТЕМА ОРГАНОВ – часть тела, состоящая из различных органов, объединенных общностью функций и схожих по строению.</vt:lpstr>
      <vt:lpstr> СИСТЕМЫ  ОРГАНОВ</vt:lpstr>
      <vt:lpstr>Иногда все системы объединяются (для выполнения более сложной задачи) и образуют функциональную систему</vt:lpstr>
      <vt:lpstr>ФУНКЦИОНАЛЬНАЯ СИСТЕМА - ЭТО ВРЕМЕННАЯ СОВОКУПНОСТЬ СИСТЕМ ОРГАНОВ, НАПРАВЛЕННАЯ НА ДОСТИЖЕНИЯ ПОЛЕЗНОГО ДЛЯ ЧЕЛОВЕКА РЕЗУЛЬТАТА</vt:lpstr>
      <vt:lpstr>Обобщение</vt:lpstr>
      <vt:lpstr>Домашнее  задание</vt:lpstr>
      <vt:lpstr>Ссылки:</vt:lpstr>
      <vt:lpstr>СПАСИБО ЗА   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    И    ОРГАНЫ ЧЕЛОВЕКА</dc:title>
  <dc:creator>BEST</dc:creator>
  <cp:lastModifiedBy>BEST</cp:lastModifiedBy>
  <cp:revision>43</cp:revision>
  <dcterms:created xsi:type="dcterms:W3CDTF">2013-09-19T08:30:45Z</dcterms:created>
  <dcterms:modified xsi:type="dcterms:W3CDTF">2013-11-05T16:00:35Z</dcterms:modified>
</cp:coreProperties>
</file>